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2" r:id="rId4"/>
    <p:sldId id="305" r:id="rId5"/>
    <p:sldId id="331" r:id="rId6"/>
    <p:sldId id="333" r:id="rId7"/>
    <p:sldId id="339" r:id="rId8"/>
    <p:sldId id="344" r:id="rId9"/>
    <p:sldId id="326" r:id="rId10"/>
    <p:sldId id="334" r:id="rId11"/>
    <p:sldId id="265" r:id="rId12"/>
    <p:sldId id="258" r:id="rId13"/>
    <p:sldId id="263" r:id="rId14"/>
    <p:sldId id="272" r:id="rId15"/>
    <p:sldId id="345" r:id="rId16"/>
    <p:sldId id="311" r:id="rId17"/>
    <p:sldId id="313" r:id="rId18"/>
    <p:sldId id="306" r:id="rId19"/>
    <p:sldId id="294" r:id="rId20"/>
    <p:sldId id="292" r:id="rId21"/>
    <p:sldId id="293" r:id="rId22"/>
    <p:sldId id="307" r:id="rId23"/>
    <p:sldId id="285" r:id="rId24"/>
    <p:sldId id="316" r:id="rId25"/>
    <p:sldId id="314" r:id="rId26"/>
    <p:sldId id="301" r:id="rId27"/>
    <p:sldId id="336" r:id="rId28"/>
    <p:sldId id="304" r:id="rId29"/>
    <p:sldId id="300" r:id="rId30"/>
    <p:sldId id="308" r:id="rId31"/>
    <p:sldId id="317" r:id="rId32"/>
    <p:sldId id="309" r:id="rId33"/>
    <p:sldId id="31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FDA"/>
    <a:srgbClr val="B4F2F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27" autoAdjust="0"/>
  </p:normalViewPr>
  <p:slideViewPr>
    <p:cSldViewPr snapToGrid="0">
      <p:cViewPr varScale="1">
        <p:scale>
          <a:sx n="64" d="100"/>
          <a:sy n="64" d="100"/>
        </p:scale>
        <p:origin x="16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INT_(x86_instruction)#INT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blog.packagecloud.io/eng/2016/03/14/how-does-ltrace-work/"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ki.osdev.org/SWAPG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cc.gnu.org/onlinedocs/gcc-3.3/gcc/Type-Attribute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ommons.wikimedia.org/wiki/File:GNU_Compiler_Collection_logo.sv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elixcloutier.com/x86/syscal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lwn.net/Articles/604287/" TargetMode="External"/><Relationship Id="rId4" Type="http://schemas.openxmlformats.org/officeDocument/2006/relationships/hyperlink" Target="https://wiki.osdev.org/Model_Specific_Register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nixwiz.net/techtips/x86-jump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elixcloutier.com/x86/syscall" TargetMode="External"/><Relationship Id="rId7" Type="http://schemas.openxmlformats.org/officeDocument/2006/relationships/hyperlink" Target="https://software.intel.com/sites/default/files/managed/a4/60/253665-sdm-vol-1.pdf"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blog.packagecloud.io/eng/2016/04/05/the-definitive-guide-to-linux-system-calls/#64-bit-fast-system-calls" TargetMode="External"/><Relationship Id="rId5" Type="http://schemas.openxmlformats.org/officeDocument/2006/relationships/hyperlink" Target="https://lwn.net/Articles/604287/" TargetMode="External"/><Relationship Id="rId4" Type="http://schemas.openxmlformats.org/officeDocument/2006/relationships/hyperlink" Target="https://wiki.osdev.org/Model_Specific_Register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ackoverflow.com/questions/11497563/detail-about-msr-gs-base-in-linux-x86-64/11497742#11497742" TargetMode="External"/><Relationship Id="rId7" Type="http://schemas.openxmlformats.org/officeDocument/2006/relationships/hyperlink" Target="https://twitter.com/intel80x86/status/106608874425469338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felixcloutier.com/x86/wrfsbase:wrgsbase" TargetMode="External"/><Relationship Id="rId5" Type="http://schemas.openxmlformats.org/officeDocument/2006/relationships/hyperlink" Target="http://man7.org/linux/man-pages/man2/arch_prctl.2.html" TargetMode="External"/><Relationship Id="rId4" Type="http://schemas.openxmlformats.org/officeDocument/2006/relationships/hyperlink" Target="https://chao-tic.github.io/blog/2018/12/25/t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nixwiz.net/techtips/x86-jump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int3 instruction is one byte long (0xcc) intended for use by debuggers. To create a breakpoint at a particular instruction, the debugger overwrites the first byte of that instruction with int3’s opcode. When the CPU executes the int3, the CPU will trap to the OS, who can then vector control to the debugger. The debugger can then inspect the paused target program, replace the int3 opcode with the real first byte of the instruction, and then restart the target program. Refs: </a:t>
            </a:r>
            <a:r>
              <a:rPr lang="en-US" dirty="0">
                <a:hlinkClick r:id="rId3"/>
              </a:rPr>
              <a:t>https://en.wikipedia.org/wiki/INT_(x86_instruction)#INT3</a:t>
            </a:r>
            <a:r>
              <a:rPr lang="en-US" dirty="0"/>
              <a:t>   </a:t>
            </a:r>
            <a:r>
              <a:rPr lang="en-US" dirty="0">
                <a:hlinkClick r:id="rId4"/>
              </a:rPr>
              <a:t>https://blog.packagecloud.io/eng/2016/03/14/how-does-ltrace-work/</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55504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%IA32_KERNEL_GS_BASE is a normal register, not a segment register! As described by the lengthily-titled "Intel 64 and IA-32 Architectures Software Developer’s Manual, Volume 3C: System Programming Guide, Part 3“ (https://www.intel.com/content/dam/www/public/us/en/documents/manuals/64-ia-32-architectures-software-developer-vol-3c-part-3-manual.pdf), “The SWAPGS instruction . . . swaps the contents of two specific MSRs (IA32_GS_BASE and IA32_KERNEL_GS_BASE). The IA32_GS_BASE MSR shadows [</a:t>
            </a:r>
            <a:r>
              <a:rPr lang="en-US" dirty="0" err="1"/>
              <a:t>mickens</a:t>
            </a:r>
            <a:r>
              <a:rPr lang="en-US" dirty="0"/>
              <a:t>: i.e., is an alias for] the base address portion of the GS descriptor register; the IA32_KERNEL_GS_BASE MSR holds the base address of the GS segment used by the kernel (typically it houses kernel structures).” %IA32_GS_BASE is an alias for just the base (i.e., hidden) part of %</a:t>
            </a:r>
            <a:r>
              <a:rPr lang="en-US" dirty="0" err="1"/>
              <a:t>gs</a:t>
            </a:r>
            <a:r>
              <a:rPr lang="en-US" dirty="0"/>
              <a:t>.</a:t>
            </a:r>
          </a:p>
          <a:p>
            <a:endParaRPr lang="en-US" dirty="0"/>
          </a:p>
          <a:p>
            <a:r>
              <a:rPr lang="en-US" dirty="0"/>
              <a:t>[For additional details about how segmentation-based address translation, see “AMD64 Architecture Programmer’s Manual Volume 2: System Programming”: https://docs.amd.com/v/u/en-US/24593_3.43. For more information about </a:t>
            </a:r>
            <a:r>
              <a:rPr lang="en-US" dirty="0" err="1"/>
              <a:t>swapgs</a:t>
            </a:r>
            <a:r>
              <a:rPr lang="en-US" dirty="0"/>
              <a:t>, see </a:t>
            </a:r>
            <a:r>
              <a:rPr lang="en-US" dirty="0">
                <a:hlinkClick r:id="rId3"/>
              </a:rPr>
              <a:t>https://wiki.osdev.org/SWAPGS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254875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https://gcc.gnu.org/onlinedocs/gcc-3.3/gcc/Type-Attributes.html</a:t>
            </a:r>
            <a:r>
              <a:rPr lang="en-US" dirty="0"/>
              <a:t>          </a:t>
            </a:r>
          </a:p>
          <a:p>
            <a:r>
              <a:rPr lang="en-US" dirty="0">
                <a:hlinkClick r:id="rId4"/>
              </a:rPr>
              <a:t>        https://commons.wikimedia.org/wiki/File:GNU_Compiler_Collection_logo.svg</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165237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315479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https://www.felixcloutier.com/x86/syscall</a:t>
            </a:r>
            <a:endParaRPr lang="en-US" dirty="0"/>
          </a:p>
          <a:p>
            <a:r>
              <a:rPr lang="en-US" dirty="0"/>
              <a:t>        </a:t>
            </a:r>
            <a:r>
              <a:rPr lang="en-US" dirty="0">
                <a:hlinkClick r:id="rId4"/>
              </a:rPr>
              <a:t>https://wiki.osdev.org/Model_Specific_Registers</a:t>
            </a:r>
            <a:endParaRPr lang="en-US" dirty="0"/>
          </a:p>
          <a:p>
            <a:r>
              <a:rPr lang="en-US" dirty="0"/>
              <a:t>        </a:t>
            </a:r>
            <a:r>
              <a:rPr lang="en-US" dirty="0">
                <a:hlinkClick r:id="rId5"/>
              </a:rPr>
              <a:t>https://lwn.net/Articles/604287/</a:t>
            </a:r>
            <a:endParaRPr lang="en-US" dirty="0"/>
          </a:p>
          <a:p>
            <a:r>
              <a:rPr lang="en-US" dirty="0"/>
              <a:t>        Section 3.4.3 of “Intel 64 and IA-32 Architectures Software Developer’s Manual (Volume 1)”: https://www.intel.com/content/dam/www/public/us/en/documents/manuals/64-ia-32-architectures-software-developer-vol-1-manual.pdf]</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2729372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rflags</a:t>
            </a:r>
            <a:r>
              <a:rPr lang="en-US" dirty="0"/>
              <a:t> is just the x86-64 version of the x86-32 %</a:t>
            </a:r>
            <a:r>
              <a:rPr lang="en-US" dirty="0" err="1"/>
              <a:t>eflags</a:t>
            </a:r>
            <a:r>
              <a:rPr lang="en-US" dirty="0"/>
              <a:t> register--%</a:t>
            </a:r>
            <a:r>
              <a:rPr lang="en-US" dirty="0" err="1"/>
              <a:t>rflags</a:t>
            </a:r>
            <a:r>
              <a:rPr lang="en-US" dirty="0"/>
              <a:t> has equivalent bit offsets as %</a:t>
            </a:r>
            <a:r>
              <a:rPr lang="en-US" dirty="0" err="1"/>
              <a:t>eflags</a:t>
            </a:r>
            <a:r>
              <a:rPr lang="en-US" dirty="0"/>
              <a:t>. As Intel’s manual states, “the upper 32 bits of RFLAGS register is reserved. The lower 32 bits of RFLAGS is the same as EFLAGS.”]</a:t>
            </a:r>
          </a:p>
          <a:p>
            <a:endParaRPr lang="en-US" dirty="0"/>
          </a:p>
          <a:p>
            <a:r>
              <a:rPr lang="en-US" dirty="0"/>
              <a:t>[The TF (trap flag) bit is what debuggers like </a:t>
            </a:r>
            <a:r>
              <a:rPr lang="en-US" dirty="0" err="1"/>
              <a:t>gdb</a:t>
            </a:r>
            <a:r>
              <a:rPr lang="en-US" dirty="0"/>
              <a:t> use to single-step through a program. If the TF bit is set, then the CPU will raise a debugging interrupt after executing a single instruction. The OS can then inform the debugger, who can examine the suspended program whose instruction caused the debugging interrupt.]</a:t>
            </a:r>
          </a:p>
          <a:p>
            <a:endParaRPr lang="en-US" dirty="0"/>
          </a:p>
          <a:p>
            <a:r>
              <a:rPr lang="en-US" dirty="0"/>
              <a:t>[Ref: https://www.intel.com/content/dam/www/public/us/en/documents/manuals/64-ia-32-architectures-software-developer-vol-1-manual.pdf</a:t>
            </a:r>
          </a:p>
          <a:p>
            <a:r>
              <a:rPr lang="en-US" dirty="0"/>
              <a:t>        </a:t>
            </a:r>
            <a:r>
              <a:rPr lang="en-US" dirty="0">
                <a:hlinkClick r:id="rId3"/>
              </a:rPr>
              <a:t>http://www.unixwiz.net/techtips/x86-jumps.html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141817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System V ABI passes function arguments via these registers:</a:t>
            </a:r>
          </a:p>
          <a:p>
            <a:r>
              <a:rPr lang="en-US" dirty="0"/>
              <a:t>    %</a:t>
            </a:r>
            <a:r>
              <a:rPr lang="en-US" dirty="0" err="1"/>
              <a:t>rdi</a:t>
            </a:r>
            <a:r>
              <a:rPr lang="en-US" dirty="0"/>
              <a:t>, %</a:t>
            </a:r>
            <a:r>
              <a:rPr lang="en-US" dirty="0" err="1"/>
              <a:t>rsi</a:t>
            </a:r>
            <a:r>
              <a:rPr lang="en-US" dirty="0"/>
              <a:t>, %</a:t>
            </a:r>
            <a:r>
              <a:rPr lang="en-US" dirty="0" err="1"/>
              <a:t>rdx</a:t>
            </a:r>
            <a:r>
              <a:rPr lang="en-US" dirty="0"/>
              <a:t>, %</a:t>
            </a:r>
            <a:r>
              <a:rPr lang="en-US" dirty="0" err="1"/>
              <a:t>rcx</a:t>
            </a:r>
            <a:r>
              <a:rPr lang="en-US" dirty="0"/>
              <a:t>, %r8, %r9</a:t>
            </a:r>
          </a:p>
          <a:p>
            <a:r>
              <a:rPr lang="en-US" dirty="0"/>
              <a:t>However, the </a:t>
            </a:r>
            <a:r>
              <a:rPr lang="en-US" dirty="0" err="1"/>
              <a:t>syscall</a:t>
            </a:r>
            <a:r>
              <a:rPr lang="en-US" dirty="0"/>
              <a:t> instruction clobbers %</a:t>
            </a:r>
            <a:r>
              <a:rPr lang="en-US" dirty="0" err="1"/>
              <a:t>rcx</a:t>
            </a:r>
            <a:r>
              <a:rPr lang="en-US" dirty="0"/>
              <a:t> (to store the address of the instruction after the </a:t>
            </a:r>
            <a:r>
              <a:rPr lang="en-US" dirty="0" err="1"/>
              <a:t>syscall</a:t>
            </a:r>
            <a:r>
              <a:rPr lang="en-US" dirty="0"/>
              <a:t> instruction) and %</a:t>
            </a:r>
            <a:r>
              <a:rPr lang="en-US" dirty="0" err="1"/>
              <a:t>rll</a:t>
            </a:r>
            <a:r>
              <a:rPr lang="en-US" dirty="0"/>
              <a:t> (to save the old %</a:t>
            </a:r>
            <a:r>
              <a:rPr lang="en-US" dirty="0" err="1"/>
              <a:t>rflags</a:t>
            </a:r>
            <a:r>
              <a:rPr lang="en-US" dirty="0"/>
              <a:t> value)! So, user code passes system call arguments using these registers:</a:t>
            </a:r>
          </a:p>
          <a:p>
            <a:r>
              <a:rPr lang="en-US" dirty="0"/>
              <a:t>    %</a:t>
            </a:r>
            <a:r>
              <a:rPr lang="en-US" dirty="0" err="1"/>
              <a:t>rdi</a:t>
            </a:r>
            <a:r>
              <a:rPr lang="en-US" dirty="0"/>
              <a:t>, %</a:t>
            </a:r>
            <a:r>
              <a:rPr lang="en-US" dirty="0" err="1"/>
              <a:t>rsi</a:t>
            </a:r>
            <a:r>
              <a:rPr lang="en-US" dirty="0"/>
              <a:t>, %</a:t>
            </a:r>
            <a:r>
              <a:rPr lang="en-US" dirty="0" err="1"/>
              <a:t>rdx</a:t>
            </a:r>
            <a:r>
              <a:rPr lang="en-US" dirty="0"/>
              <a:t>, %r10, %r8, %r9</a:t>
            </a:r>
          </a:p>
          <a:p>
            <a:r>
              <a:rPr lang="en-US" dirty="0"/>
              <a:t>In other words, relative to the standard System V calling convention, a </a:t>
            </a:r>
            <a:r>
              <a:rPr lang="en-US" dirty="0" err="1"/>
              <a:t>syscall</a:t>
            </a:r>
            <a:r>
              <a:rPr lang="en-US" dirty="0"/>
              <a:t> invoker passes arguments via %r10 instead of the clobbered %</a:t>
            </a:r>
            <a:r>
              <a:rPr lang="en-US" dirty="0" err="1"/>
              <a:t>rcx</a:t>
            </a:r>
            <a:r>
              <a:rPr lang="en-US" dirty="0"/>
              <a:t>.]</a:t>
            </a:r>
          </a:p>
          <a:p>
            <a:endParaRPr lang="en-US" dirty="0"/>
          </a:p>
          <a:p>
            <a:r>
              <a:rPr lang="en-US" dirty="0"/>
              <a:t>[Ref: </a:t>
            </a:r>
            <a:r>
              <a:rPr lang="en-US" dirty="0">
                <a:hlinkClick r:id="rId3"/>
              </a:rPr>
              <a:t>https://www.felixcloutier.com/x86/syscall</a:t>
            </a:r>
            <a:endParaRPr lang="en-US" dirty="0"/>
          </a:p>
          <a:p>
            <a:r>
              <a:rPr lang="en-US" dirty="0"/>
              <a:t>        </a:t>
            </a:r>
            <a:r>
              <a:rPr lang="en-US" dirty="0">
                <a:hlinkClick r:id="rId4"/>
              </a:rPr>
              <a:t>https://wiki.osdev.org/Model_Specific_Registers</a:t>
            </a:r>
            <a:endParaRPr lang="en-US" dirty="0"/>
          </a:p>
          <a:p>
            <a:r>
              <a:rPr lang="en-US" dirty="0"/>
              <a:t>        </a:t>
            </a:r>
            <a:r>
              <a:rPr lang="en-US" dirty="0">
                <a:hlinkClick r:id="rId5"/>
              </a:rPr>
              <a:t>https://lwn.net/Articles/604287/</a:t>
            </a:r>
            <a:endParaRPr lang="en-US" dirty="0"/>
          </a:p>
          <a:p>
            <a:r>
              <a:rPr lang="en-US" dirty="0"/>
              <a:t>        </a:t>
            </a:r>
            <a:r>
              <a:rPr lang="en-US" dirty="0">
                <a:hlinkClick r:id="rId6"/>
              </a:rPr>
              <a:t>https://blog.packagecloud.io/eng/2016/04/05/the-definitive-guide-to-linux-system-calls/#64-bit-fast-system-calls</a:t>
            </a:r>
            <a:r>
              <a:rPr lang="en-US" dirty="0"/>
              <a:t>  //Although note that, in the latest version of the kernel, the location of the entry point has been moved—it’s now in arch/x86/entry/entry_64.S, not arch/x86/kernel/entry_64.S as it was at the time of the blog post. To look at the entry point assembly in the Linux v5.5 kernel (which is the most recent version at the time that these slides were created), see here: https://github.com/torvalds/linux/blob/c79f46a282390e0f5b306007bf7b11a46d529538/arch/x86/entry/entry_64.S#L107</a:t>
            </a:r>
          </a:p>
          <a:p>
            <a:r>
              <a:rPr lang="en-US" dirty="0"/>
              <a:t>        Section 3.4.3 of “Intel 64 and IA-32 Architectures Software Developer’s Manual (Volume 1)”: </a:t>
            </a:r>
            <a:r>
              <a:rPr lang="en-US" dirty="0">
                <a:hlinkClick r:id="rId7"/>
              </a:rPr>
              <a:t>https://software.intel.com/sites/default/files/managed/a4/60/253665-sdm-vol-1.pdf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67095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2414325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126101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284031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278219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2469744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229783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does it mean that %r11 and %</a:t>
            </a:r>
            <a:r>
              <a:rPr lang="en-US" sz="1200" dirty="0" err="1"/>
              <a:t>rcx</a:t>
            </a:r>
            <a:r>
              <a:rPr lang="en-US" sz="1200" dirty="0"/>
              <a:t> are “clobbered” by the kernel? Well, remember from the previous slide that, immediately before the first instruction of the kernel’s </a:t>
            </a:r>
            <a:r>
              <a:rPr lang="en-US" sz="1200" dirty="0" err="1">
                <a:latin typeface="Consolas" panose="020B0609020204030204" pitchFamily="49" charset="0"/>
              </a:rPr>
              <a:t>syscall</a:t>
            </a:r>
            <a:r>
              <a:rPr lang="en-US" sz="1200" dirty="0"/>
              <a:t> handler executes:</a:t>
            </a:r>
          </a:p>
          <a:p>
            <a:pPr lvl="1"/>
            <a:r>
              <a:rPr lang="en-US" sz="1200" dirty="0"/>
              <a:t>-the address of the instruction after </a:t>
            </a:r>
            <a:r>
              <a:rPr lang="en-US" sz="1200" dirty="0" err="1">
                <a:latin typeface="Consolas" panose="020B0609020204030204" pitchFamily="49" charset="0"/>
              </a:rPr>
              <a:t>syscall</a:t>
            </a:r>
            <a:r>
              <a:rPr lang="en-US" sz="1200" dirty="0"/>
              <a:t> is in </a:t>
            </a:r>
            <a:r>
              <a:rPr lang="en-US" sz="1200" dirty="0">
                <a:latin typeface="Consolas" panose="020B0609020204030204" pitchFamily="49" charset="0"/>
              </a:rPr>
              <a:t>%</a:t>
            </a:r>
            <a:r>
              <a:rPr lang="en-US" sz="1200" dirty="0" err="1">
                <a:latin typeface="Consolas" panose="020B0609020204030204" pitchFamily="49" charset="0"/>
              </a:rPr>
              <a:t>rcx</a:t>
            </a:r>
            <a:endParaRPr lang="en-US" sz="1200" dirty="0">
              <a:latin typeface="Consolas" panose="020B0609020204030204" pitchFamily="49" charset="0"/>
            </a:endParaRPr>
          </a:p>
          <a:p>
            <a:pPr lvl="1"/>
            <a:r>
              <a:rPr lang="en-US" sz="1200" dirty="0"/>
              <a:t>-the old </a:t>
            </a:r>
            <a:r>
              <a:rPr lang="en-US" sz="1200" dirty="0">
                <a:latin typeface="Consolas" panose="020B0609020204030204" pitchFamily="49" charset="0"/>
              </a:rPr>
              <a:t>%</a:t>
            </a:r>
            <a:r>
              <a:rPr lang="en-US" sz="1200" dirty="0" err="1">
                <a:latin typeface="Consolas" panose="020B0609020204030204" pitchFamily="49" charset="0"/>
              </a:rPr>
              <a:t>rflags</a:t>
            </a:r>
            <a:r>
              <a:rPr lang="en-US" sz="1200" dirty="0"/>
              <a:t> value is in </a:t>
            </a:r>
            <a:r>
              <a:rPr lang="en-US" sz="1200" dirty="0">
                <a:latin typeface="Consolas" panose="020B0609020204030204" pitchFamily="49" charset="0"/>
              </a:rPr>
              <a:t>%r11</a:t>
            </a:r>
          </a:p>
          <a:p>
            <a:r>
              <a:rPr lang="en-US" sz="1200" dirty="0"/>
              <a:t>The user-level code that invokes the </a:t>
            </a:r>
            <a:r>
              <a:rPr lang="en-US" sz="1200" dirty="0" err="1"/>
              <a:t>syscall</a:t>
            </a:r>
            <a:r>
              <a:rPr lang="en-US" sz="1200" dirty="0"/>
              <a:t> instruction knows that the </a:t>
            </a:r>
            <a:r>
              <a:rPr lang="en-US" sz="1200" dirty="0" err="1"/>
              <a:t>syscall</a:t>
            </a:r>
            <a:r>
              <a:rPr lang="en-US" sz="1200" dirty="0"/>
              <a:t> instruction will overwrite %</a:t>
            </a:r>
            <a:r>
              <a:rPr lang="en-US" sz="1200" dirty="0" err="1"/>
              <a:t>rcx</a:t>
            </a:r>
            <a:r>
              <a:rPr lang="en-US" sz="1200" dirty="0"/>
              <a:t> and %r11, so if user code cared about those values, it would have saved those values before invoking the </a:t>
            </a:r>
            <a:r>
              <a:rPr lang="en-US" sz="1200" dirty="0" err="1"/>
              <a:t>syscall</a:t>
            </a:r>
            <a:r>
              <a:rPr lang="en-US" sz="1200" dirty="0"/>
              <a:t> instruction.</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22658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Why do we want to disable interrupts before we call </a:t>
            </a:r>
            <a:r>
              <a:rPr lang="en-US" sz="1200" dirty="0" err="1">
                <a:latin typeface="+mn-lt"/>
              </a:rPr>
              <a:t>swapgs</a:t>
            </a:r>
            <a:r>
              <a:rPr lang="en-US" sz="1200" dirty="0">
                <a:latin typeface="+mn-lt"/>
              </a:rPr>
              <a:t>? Suppose that we call </a:t>
            </a:r>
            <a:r>
              <a:rPr lang="en-US" sz="1200" dirty="0" err="1">
                <a:latin typeface="+mn-lt"/>
              </a:rPr>
              <a:t>swapgs</a:t>
            </a:r>
            <a:r>
              <a:rPr lang="en-US" sz="1200" dirty="0">
                <a:latin typeface="+mn-lt"/>
              </a:rPr>
              <a:t> (so that %</a:t>
            </a:r>
            <a:r>
              <a:rPr lang="en-US" sz="1200" dirty="0" err="1">
                <a:latin typeface="+mn-lt"/>
              </a:rPr>
              <a:t>gs</a:t>
            </a:r>
            <a:r>
              <a:rPr lang="en-US" sz="1200" dirty="0">
                <a:latin typeface="+mn-lt"/>
              </a:rPr>
              <a:t> base now contains the user-level value), and then an interrupt happens before </a:t>
            </a:r>
            <a:r>
              <a:rPr lang="en-US" sz="1200" dirty="0" err="1">
                <a:latin typeface="+mn-lt"/>
              </a:rPr>
              <a:t>iretq</a:t>
            </a:r>
            <a:r>
              <a:rPr lang="en-US" sz="1200" dirty="0">
                <a:latin typeface="+mn-lt"/>
              </a:rPr>
              <a:t> is invoked. The </a:t>
            </a:r>
            <a:r>
              <a:rPr lang="en-US" sz="1200" dirty="0" err="1">
                <a:latin typeface="+mn-lt"/>
              </a:rPr>
              <a:t>exception_entry</a:t>
            </a:r>
            <a:r>
              <a:rPr lang="en-US" sz="1200" dirty="0">
                <a:latin typeface="+mn-lt"/>
              </a:rPr>
              <a:t> code in k-</a:t>
            </a:r>
            <a:r>
              <a:rPr lang="en-US" sz="1200" dirty="0" err="1">
                <a:latin typeface="+mn-lt"/>
              </a:rPr>
              <a:t>exception.S</a:t>
            </a:r>
            <a:r>
              <a:rPr lang="en-US" sz="1200" dirty="0">
                <a:latin typeface="+mn-lt"/>
              </a:rPr>
              <a:t> will check whether we're in kernel mode, determine that the answer is yes, and then *not* do a </a:t>
            </a:r>
            <a:r>
              <a:rPr lang="en-US" sz="1200" dirty="0" err="1">
                <a:latin typeface="+mn-lt"/>
              </a:rPr>
              <a:t>swapgs</a:t>
            </a:r>
            <a:r>
              <a:rPr lang="en-US" sz="1200" dirty="0">
                <a:latin typeface="+mn-lt"/>
              </a:rPr>
              <a:t>! However,  the %</a:t>
            </a:r>
            <a:r>
              <a:rPr lang="en-US" sz="1200" dirty="0" err="1">
                <a:latin typeface="+mn-lt"/>
              </a:rPr>
              <a:t>gs</a:t>
            </a:r>
            <a:r>
              <a:rPr lang="en-US" sz="1200" dirty="0">
                <a:latin typeface="+mn-lt"/>
              </a:rPr>
              <a:t> base is the user-level value! Chaos will ensue, because the kernel will think that it's accessing the local </a:t>
            </a:r>
            <a:r>
              <a:rPr lang="en-US" sz="1200" dirty="0" err="1">
                <a:latin typeface="+mn-lt"/>
              </a:rPr>
              <a:t>cpustate</a:t>
            </a:r>
            <a:r>
              <a:rPr lang="en-US" sz="1200" dirty="0">
                <a:latin typeface="+mn-lt"/>
              </a:rPr>
              <a:t>, but is really accessing whatever memory happens to be pointed to by the user-level value of %</a:t>
            </a:r>
            <a:r>
              <a:rPr lang="en-US" sz="1200" dirty="0" err="1">
                <a:latin typeface="+mn-lt"/>
              </a:rPr>
              <a:t>gs</a:t>
            </a:r>
            <a:r>
              <a:rPr lang="en-US" sz="1200" dirty="0">
                <a:latin typeface="+mn-lt"/>
              </a:rPr>
              <a:t> base.</a:t>
            </a:r>
          </a:p>
          <a:p>
            <a:endParaRPr lang="en-US" sz="1200" dirty="0">
              <a:latin typeface="+mn-lt"/>
            </a:endParaRPr>
          </a:p>
          <a:p>
            <a:r>
              <a:rPr lang="en-US" sz="1200" dirty="0">
                <a:latin typeface="+mn-lt"/>
              </a:rPr>
              <a:t>You might wonder why we can’t just do “pop %</a:t>
            </a:r>
            <a:r>
              <a:rPr lang="en-US" sz="1200" dirty="0" err="1">
                <a:latin typeface="+mn-lt"/>
              </a:rPr>
              <a:t>gs</a:t>
            </a:r>
            <a:r>
              <a:rPr lang="en-US" sz="1200" dirty="0">
                <a:latin typeface="+mn-lt"/>
              </a:rPr>
              <a:t>” instead of “</a:t>
            </a:r>
            <a:r>
              <a:rPr lang="en-US" sz="1200" dirty="0" err="1">
                <a:latin typeface="+mn-lt"/>
              </a:rPr>
              <a:t>swapgs</a:t>
            </a:r>
            <a:r>
              <a:rPr lang="en-US" sz="1200" dirty="0">
                <a:latin typeface="+mn-lt"/>
              </a:rPr>
              <a:t>; </a:t>
            </a:r>
            <a:r>
              <a:rPr lang="en-US" sz="1200" dirty="0" err="1">
                <a:latin typeface="+mn-lt"/>
              </a:rPr>
              <a:t>pop%gs</a:t>
            </a:r>
            <a:r>
              <a:rPr lang="en-US" sz="1200" dirty="0">
                <a:latin typeface="+mn-lt"/>
              </a:rPr>
              <a:t>”. Note that just doing “pop %</a:t>
            </a:r>
            <a:r>
              <a:rPr lang="en-US" sz="1200" dirty="0" err="1">
                <a:latin typeface="+mn-lt"/>
              </a:rPr>
              <a:t>gs</a:t>
            </a:r>
            <a:r>
              <a:rPr lang="en-US" sz="1200" dirty="0">
                <a:latin typeface="+mn-lt"/>
              </a:rPr>
              <a:t>” would restore the user-mode state of %</a:t>
            </a:r>
            <a:r>
              <a:rPr lang="en-US" sz="1200" dirty="0" err="1">
                <a:latin typeface="+mn-lt"/>
              </a:rPr>
              <a:t>gs</a:t>
            </a:r>
            <a:r>
              <a:rPr lang="en-US" sz="1200" dirty="0">
                <a:latin typeface="+mn-lt"/>
              </a:rPr>
              <a:t>, but would overwrite the kernel-mode %</a:t>
            </a:r>
            <a:r>
              <a:rPr lang="en-US" sz="1200" dirty="0" err="1">
                <a:latin typeface="+mn-lt"/>
              </a:rPr>
              <a:t>gs</a:t>
            </a:r>
            <a:r>
              <a:rPr lang="en-US" sz="1200" dirty="0">
                <a:latin typeface="+mn-lt"/>
              </a:rPr>
              <a:t> base! Doing the “</a:t>
            </a:r>
            <a:r>
              <a:rPr lang="en-US" sz="1200" dirty="0" err="1">
                <a:latin typeface="+mn-lt"/>
              </a:rPr>
              <a:t>swapgs</a:t>
            </a:r>
            <a:r>
              <a:rPr lang="en-US" sz="1200" dirty="0">
                <a:latin typeface="+mn-lt"/>
              </a:rPr>
              <a:t>” first ensures that the kernel-mode %</a:t>
            </a:r>
            <a:r>
              <a:rPr lang="en-US" sz="1200" dirty="0" err="1">
                <a:latin typeface="+mn-lt"/>
              </a:rPr>
              <a:t>gs</a:t>
            </a:r>
            <a:r>
              <a:rPr lang="en-US" sz="1200" dirty="0">
                <a:latin typeface="+mn-lt"/>
              </a:rPr>
              <a:t> base gets stored in IA32_KERNEL_GS_BASE, where it needs to be so that, during the next entry into the kernel, the kernel can do a “</a:t>
            </a:r>
            <a:r>
              <a:rPr lang="en-US" sz="1200" dirty="0" err="1">
                <a:latin typeface="+mn-lt"/>
              </a:rPr>
              <a:t>swapgs</a:t>
            </a:r>
            <a:r>
              <a:rPr lang="en-US" sz="1200" dirty="0">
                <a:latin typeface="+mn-lt"/>
              </a:rPr>
              <a:t>” and restore the kernel-mode %</a:t>
            </a:r>
            <a:r>
              <a:rPr lang="en-US" sz="1200" dirty="0" err="1">
                <a:latin typeface="+mn-lt"/>
              </a:rPr>
              <a:t>gs</a:t>
            </a:r>
            <a:r>
              <a:rPr lang="en-US" sz="1200" dirty="0">
                <a:latin typeface="+mn-lt"/>
              </a:rPr>
              <a:t> base. However, nota bene this observation from https://read.seas.harvard.edu/cs1610/2026/doc/contexts/:</a:t>
            </a:r>
          </a:p>
          <a:p>
            <a:r>
              <a:rPr lang="en-US" sz="1200" dirty="0">
                <a:latin typeface="+mn-lt"/>
              </a:rPr>
              <a:t>"User-mode programs can modify %</a:t>
            </a:r>
            <a:r>
              <a:rPr lang="en-US" sz="1200" dirty="0" err="1">
                <a:latin typeface="+mn-lt"/>
              </a:rPr>
              <a:t>gs</a:t>
            </a:r>
            <a:r>
              <a:rPr lang="en-US" sz="1200" dirty="0">
                <a:latin typeface="+mn-lt"/>
              </a:rPr>
              <a:t> using instructions like </a:t>
            </a:r>
            <a:r>
              <a:rPr lang="en-US" sz="1200" dirty="0" err="1">
                <a:latin typeface="+mn-lt"/>
              </a:rPr>
              <a:t>movw</a:t>
            </a:r>
            <a:r>
              <a:rPr lang="en-US" sz="1200" dirty="0">
                <a:latin typeface="+mn-lt"/>
              </a:rPr>
              <a:t> %ax, %</a:t>
            </a:r>
            <a:r>
              <a:rPr lang="en-US" sz="1200" dirty="0" err="1">
                <a:latin typeface="+mn-lt"/>
              </a:rPr>
              <a:t>gs</a:t>
            </a:r>
            <a:r>
              <a:rPr lang="en-US" sz="1200" dirty="0">
                <a:latin typeface="+mn-lt"/>
              </a:rPr>
              <a:t> and </a:t>
            </a:r>
            <a:r>
              <a:rPr lang="en-US" sz="1200" dirty="0" err="1">
                <a:latin typeface="+mn-lt"/>
              </a:rPr>
              <a:t>popw</a:t>
            </a:r>
            <a:r>
              <a:rPr lang="en-US" sz="1200" dirty="0">
                <a:latin typeface="+mn-lt"/>
              </a:rPr>
              <a:t> %</a:t>
            </a:r>
            <a:r>
              <a:rPr lang="en-US" sz="1200" dirty="0" err="1">
                <a:latin typeface="+mn-lt"/>
              </a:rPr>
              <a:t>gs</a:t>
            </a:r>
            <a:r>
              <a:rPr lang="en-US" sz="1200" dirty="0">
                <a:latin typeface="+mn-lt"/>
              </a:rPr>
              <a:t>. So why doesn’t Chickadee reset %</a:t>
            </a:r>
            <a:r>
              <a:rPr lang="en-US" sz="1200" dirty="0" err="1">
                <a:latin typeface="+mn-lt"/>
              </a:rPr>
              <a:t>gs</a:t>
            </a:r>
            <a:r>
              <a:rPr lang="en-US" sz="1200" dirty="0">
                <a:latin typeface="+mn-lt"/>
              </a:rPr>
              <a:t> on kernel entry? And why doesn’t Chickadee </a:t>
            </a:r>
            <a:r>
              <a:rPr lang="en-US" sz="1200" dirty="0" err="1">
                <a:latin typeface="+mn-lt"/>
              </a:rPr>
              <a:t>popq</a:t>
            </a:r>
            <a:r>
              <a:rPr lang="en-US" sz="1200" dirty="0">
                <a:latin typeface="+mn-lt"/>
              </a:rPr>
              <a:t> %</a:t>
            </a:r>
            <a:r>
              <a:rPr lang="en-US" sz="1200" dirty="0" err="1">
                <a:latin typeface="+mn-lt"/>
              </a:rPr>
              <a:t>gs</a:t>
            </a:r>
            <a:r>
              <a:rPr lang="en-US" sz="1200" dirty="0">
                <a:latin typeface="+mn-lt"/>
              </a:rPr>
              <a:t> in </a:t>
            </a:r>
            <a:r>
              <a:rPr lang="en-US" sz="1200" dirty="0" err="1">
                <a:latin typeface="+mn-lt"/>
              </a:rPr>
              <a:t>restore_and_iret</a:t>
            </a:r>
            <a:r>
              <a:rPr lang="en-US" sz="1200" dirty="0">
                <a:latin typeface="+mn-lt"/>
              </a:rPr>
              <a:t> when resuming a kernel-mode task?</a:t>
            </a:r>
          </a:p>
          <a:p>
            <a:r>
              <a:rPr lang="en-US" sz="1200" dirty="0">
                <a:latin typeface="+mn-lt"/>
              </a:rPr>
              <a:t>The reason is that parsing addresses like %</a:t>
            </a:r>
            <a:r>
              <a:rPr lang="en-US" sz="1200" dirty="0" err="1">
                <a:latin typeface="+mn-lt"/>
              </a:rPr>
              <a:t>gs</a:t>
            </a:r>
            <a:r>
              <a:rPr lang="en-US" sz="1200" dirty="0">
                <a:latin typeface="+mn-lt"/>
              </a:rPr>
              <a:t>:(CPUSTACKSIZE - N) uses the GS base, but does not use the numeric value of GS. In the kernel, thus, setting the GS base is critically important, but setting %</a:t>
            </a:r>
            <a:r>
              <a:rPr lang="en-US" sz="1200" dirty="0" err="1">
                <a:latin typeface="+mn-lt"/>
              </a:rPr>
              <a:t>gs</a:t>
            </a:r>
            <a:r>
              <a:rPr lang="en-US" sz="1200" dirty="0">
                <a:latin typeface="+mn-lt"/>
              </a:rPr>
              <a:t> doesn’t matter at all. Changing %</a:t>
            </a:r>
            <a:r>
              <a:rPr lang="en-US" sz="1200" dirty="0" err="1">
                <a:latin typeface="+mn-lt"/>
              </a:rPr>
              <a:t>gs</a:t>
            </a:r>
            <a:r>
              <a:rPr lang="en-US" sz="1200" dirty="0">
                <a:latin typeface="+mn-lt"/>
              </a:rPr>
              <a:t> to a known-good value would restore something useless while clearing something important. So kernel tasks don’t bother.</a:t>
            </a:r>
          </a:p>
          <a:p>
            <a:r>
              <a:rPr lang="en-US" sz="1200" dirty="0">
                <a:latin typeface="+mn-lt"/>
              </a:rPr>
              <a:t>What about processes’ value [i.e., user-mode contexts’ value] for the GS base? Current Chickadee processes can’t use %</a:t>
            </a:r>
            <a:r>
              <a:rPr lang="en-US" sz="1200" dirty="0" err="1">
                <a:latin typeface="+mn-lt"/>
              </a:rPr>
              <a:t>gs</a:t>
            </a:r>
            <a:r>
              <a:rPr lang="en-US" sz="1200" dirty="0">
                <a:latin typeface="+mn-lt"/>
              </a:rPr>
              <a:t>-based addressing, because the kernel doesn’t restore the user’s correct GS base when a user context restarts. To enable %</a:t>
            </a:r>
            <a:r>
              <a:rPr lang="en-US" sz="1200" dirty="0" err="1">
                <a:latin typeface="+mn-lt"/>
              </a:rPr>
              <a:t>gs</a:t>
            </a:r>
            <a:r>
              <a:rPr lang="en-US" sz="1200" dirty="0">
                <a:latin typeface="+mn-lt"/>
              </a:rPr>
              <a:t>-based addressing for processes (for per-thread state, for instance), Chickadee would need to extend each user context’s struct </a:t>
            </a:r>
            <a:r>
              <a:rPr lang="en-US" sz="1200" dirty="0" err="1">
                <a:latin typeface="+mn-lt"/>
              </a:rPr>
              <a:t>regstate</a:t>
            </a:r>
            <a:r>
              <a:rPr lang="en-US" sz="1200" dirty="0">
                <a:latin typeface="+mn-lt"/>
              </a:rPr>
              <a:t> with a GS base value, in addition to the already-existing %</a:t>
            </a:r>
            <a:r>
              <a:rPr lang="en-US" sz="1200" dirty="0" err="1">
                <a:latin typeface="+mn-lt"/>
              </a:rPr>
              <a:t>gs</a:t>
            </a:r>
            <a:r>
              <a:rPr lang="en-US" sz="1200" dirty="0">
                <a:latin typeface="+mn-lt"/>
              </a:rPr>
              <a:t> value."</a:t>
            </a:r>
          </a:p>
          <a:p>
            <a:endParaRPr lang="en-US" sz="1200" dirty="0">
              <a:latin typeface="+mn-lt"/>
            </a:endParaRPr>
          </a:p>
          <a:p>
            <a:r>
              <a:rPr lang="en-US" sz="1200" dirty="0">
                <a:latin typeface="+mn-lt"/>
              </a:rPr>
              <a:t>[The handling of the callee-saved registers is subtle. </a:t>
            </a:r>
            <a:r>
              <a:rPr lang="en-US" sz="1200" dirty="0">
                <a:solidFill>
                  <a:prstClr val="black"/>
                </a:solidFill>
                <a:latin typeface="+mn-lt"/>
              </a:rPr>
              <a:t>Why doesn’t the return to user-mode path in k-</a:t>
            </a:r>
            <a:r>
              <a:rPr lang="en-US" sz="1200" dirty="0" err="1">
                <a:solidFill>
                  <a:prstClr val="black"/>
                </a:solidFill>
                <a:latin typeface="+mn-lt"/>
              </a:rPr>
              <a:t>exception.S</a:t>
            </a:r>
            <a:r>
              <a:rPr lang="en-US" sz="1200" dirty="0">
                <a:solidFill>
                  <a:prstClr val="black"/>
                </a:solidFill>
                <a:latin typeface="+mn-lt"/>
              </a:rPr>
              <a:t> need to restore any of the registers that were pushed on the stack? As described by https://read.seas.harvard.edu/cs161/2021/doc/contexts/,</a:t>
            </a:r>
          </a:p>
          <a:p>
            <a:r>
              <a:rPr lang="en-US" sz="1200" dirty="0">
                <a:solidFill>
                  <a:prstClr val="black"/>
                </a:solidFill>
                <a:latin typeface="+mn-lt"/>
              </a:rPr>
              <a:t>    "Voluntary context switches, such as system calls, don’t need to</a:t>
            </a:r>
          </a:p>
          <a:p>
            <a:r>
              <a:rPr lang="en-US" sz="1200" dirty="0">
                <a:solidFill>
                  <a:prstClr val="black"/>
                </a:solidFill>
                <a:latin typeface="+mn-lt"/>
              </a:rPr>
              <a:t>     save state in the same comprehensive way as involuntary context</a:t>
            </a:r>
          </a:p>
          <a:p>
            <a:r>
              <a:rPr lang="en-US" sz="1200" dirty="0">
                <a:solidFill>
                  <a:prstClr val="black"/>
                </a:solidFill>
                <a:latin typeface="+mn-lt"/>
              </a:rPr>
              <a:t>     switches. A calling convention can be established that lets the</a:t>
            </a:r>
          </a:p>
          <a:p>
            <a:r>
              <a:rPr lang="en-US" sz="1200" dirty="0">
                <a:solidFill>
                  <a:prstClr val="black"/>
                </a:solidFill>
                <a:latin typeface="+mn-lt"/>
              </a:rPr>
              <a:t>     kernel cut corners. Chickadee system calls are treated like</a:t>
            </a:r>
          </a:p>
          <a:p>
            <a:r>
              <a:rPr lang="en-US" sz="1200" dirty="0">
                <a:solidFill>
                  <a:prstClr val="black"/>
                </a:solidFill>
                <a:latin typeface="+mn-lt"/>
              </a:rPr>
              <a:t>     function calls: the kernel only guarantees that it will save</a:t>
            </a:r>
          </a:p>
          <a:p>
            <a:r>
              <a:rPr lang="en-US" sz="1200" dirty="0">
                <a:solidFill>
                  <a:prstClr val="black"/>
                </a:solidFill>
                <a:latin typeface="+mn-lt"/>
              </a:rPr>
              <a:t>     and restore the callee-saved registers, which are %</a:t>
            </a:r>
            <a:r>
              <a:rPr lang="en-US" sz="1200" dirty="0" err="1">
                <a:solidFill>
                  <a:prstClr val="black"/>
                </a:solidFill>
                <a:latin typeface="+mn-lt"/>
              </a:rPr>
              <a:t>rbp</a:t>
            </a:r>
            <a:r>
              <a:rPr lang="en-US" sz="1200" dirty="0">
                <a:solidFill>
                  <a:prstClr val="black"/>
                </a:solidFill>
                <a:latin typeface="+mn-lt"/>
              </a:rPr>
              <a:t>, %</a:t>
            </a:r>
            <a:r>
              <a:rPr lang="en-US" sz="1200" dirty="0" err="1">
                <a:solidFill>
                  <a:prstClr val="black"/>
                </a:solidFill>
                <a:latin typeface="+mn-lt"/>
              </a:rPr>
              <a:t>rbx</a:t>
            </a:r>
            <a:r>
              <a:rPr lang="en-US" sz="1200" dirty="0">
                <a:solidFill>
                  <a:prstClr val="black"/>
                </a:solidFill>
                <a:latin typeface="+mn-lt"/>
              </a:rPr>
              <a:t>,</a:t>
            </a:r>
          </a:p>
          <a:p>
            <a:r>
              <a:rPr lang="en-US" sz="1200" dirty="0">
                <a:solidFill>
                  <a:prstClr val="black"/>
                </a:solidFill>
                <a:latin typeface="+mn-lt"/>
              </a:rPr>
              <a:t>     and %r12-%r15."</a:t>
            </a:r>
          </a:p>
          <a:p>
            <a:r>
              <a:rPr lang="en-US" sz="1200" dirty="0">
                <a:solidFill>
                  <a:prstClr val="black"/>
                </a:solidFill>
                <a:latin typeface="+mn-lt"/>
              </a:rPr>
              <a:t>However, note that the </a:t>
            </a:r>
            <a:r>
              <a:rPr lang="en-US" sz="1200" dirty="0" err="1">
                <a:solidFill>
                  <a:prstClr val="black"/>
                </a:solidFill>
                <a:latin typeface="+mn-lt"/>
              </a:rPr>
              <a:t>syscall</a:t>
            </a:r>
            <a:r>
              <a:rPr lang="en-US" sz="1200" dirty="0">
                <a:solidFill>
                  <a:prstClr val="black"/>
                </a:solidFill>
                <a:latin typeface="+mn-lt"/>
              </a:rPr>
              <a:t> entry point in k-</a:t>
            </a:r>
            <a:r>
              <a:rPr lang="en-US" sz="1200" dirty="0" err="1">
                <a:solidFill>
                  <a:prstClr val="black"/>
                </a:solidFill>
                <a:latin typeface="+mn-lt"/>
              </a:rPr>
              <a:t>exception.S</a:t>
            </a:r>
            <a:r>
              <a:rPr lang="en-US" sz="1200" dirty="0">
                <a:solidFill>
                  <a:prstClr val="black"/>
                </a:solidFill>
                <a:latin typeface="+mn-lt"/>
              </a:rPr>
              <a:t> doesn't clobber any of the callee-saved registers! The entry point calls proc::</a:t>
            </a:r>
            <a:r>
              <a:rPr lang="en-US" sz="1200" dirty="0" err="1">
                <a:solidFill>
                  <a:prstClr val="black"/>
                </a:solidFill>
                <a:latin typeface="+mn-lt"/>
              </a:rPr>
              <a:t>syscall</a:t>
            </a:r>
            <a:r>
              <a:rPr lang="en-US" sz="1200" dirty="0">
                <a:solidFill>
                  <a:prstClr val="black"/>
                </a:solidFill>
                <a:latin typeface="+mn-lt"/>
              </a:rPr>
              <a:t>(), and *that* function will automagically save any callee-saved registers at the beginning of execution, and restore them upon returning to k-</a:t>
            </a:r>
            <a:r>
              <a:rPr lang="en-US" sz="1200" dirty="0" err="1">
                <a:solidFill>
                  <a:prstClr val="black"/>
                </a:solidFill>
                <a:latin typeface="+mn-lt"/>
              </a:rPr>
              <a:t>exception.S</a:t>
            </a:r>
            <a:r>
              <a:rPr lang="en-US" sz="1200" dirty="0">
                <a:solidFill>
                  <a:prstClr val="black"/>
                </a:solidFill>
                <a:latin typeface="+mn-lt"/>
              </a:rPr>
              <a:t>. At that point, all of the callee-saved registers have the values that they had immediately before the invocation of the </a:t>
            </a:r>
            <a:r>
              <a:rPr lang="en-US" sz="1200" dirty="0" err="1">
                <a:solidFill>
                  <a:prstClr val="black"/>
                </a:solidFill>
                <a:latin typeface="+mn-lt"/>
              </a:rPr>
              <a:t>syscall</a:t>
            </a:r>
            <a:r>
              <a:rPr lang="en-US" sz="1200" dirty="0">
                <a:solidFill>
                  <a:prstClr val="black"/>
                </a:solidFill>
                <a:latin typeface="+mn-lt"/>
              </a:rPr>
              <a:t> instruction by user-level code!</a:t>
            </a:r>
            <a:r>
              <a:rPr lang="en-US" sz="1200" dirty="0">
                <a:latin typeface="+mn-lt"/>
              </a:rPr>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279113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“visible,” we mean “directly accessible by software.” By “hidden,” we mean “cannot be directly read or written by software.” Normal registers like %</a:t>
            </a:r>
            <a:r>
              <a:rPr lang="en-US" dirty="0" err="1"/>
              <a:t>rax</a:t>
            </a:r>
            <a:r>
              <a:rPr lang="en-US" dirty="0"/>
              <a:t> or %cr3 are entirely visible—in other words, the entire contents of the register can be read or written by software. [Or course, %cr3 can only be read or written by *privileged* software, but still, the entire contents of %cr3 are visible :-D.]</a:t>
            </a:r>
          </a:p>
          <a:p>
            <a:r>
              <a:rPr lang="en-US" dirty="0"/>
              <a:t>[Also note that, as explained on later slides, recent x86 chips have defined ways to directly write the hidden part of a segment register. So, the “hidden” nomenclature is now a bit misleading, but people use it nonetheless.]</a:t>
            </a:r>
          </a:p>
        </p:txBody>
      </p:sp>
      <p:sp>
        <p:nvSpPr>
          <p:cNvPr id="4" name="Slide Number Placeholder 3"/>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214282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47745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user code can read and write the *selectors* associated with %fs and %</a:t>
            </a:r>
            <a:r>
              <a:rPr lang="en-US" dirty="0" err="1"/>
              <a:t>gs</a:t>
            </a:r>
            <a:r>
              <a:rPr lang="en-US" dirty="0"/>
              <a:t>, user code is unable to manipulate %</a:t>
            </a:r>
            <a:r>
              <a:rPr lang="en-US" dirty="0" err="1"/>
              <a:t>gdtr</a:t>
            </a:r>
            <a:r>
              <a:rPr lang="en-US" dirty="0"/>
              <a:t>, and is unable to manipulate the global descriptor table (since that table lives in kernel memory).</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210028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latin typeface="+mn-lt"/>
              </a:rPr>
              <a:t>As the AMD programmer’s manual says (and as quoted by [1]), “</a:t>
            </a:r>
            <a:r>
              <a:rPr lang="en-US" b="0" i="0" dirty="0">
                <a:solidFill>
                  <a:srgbClr val="535A60"/>
                </a:solidFill>
                <a:effectLst/>
                <a:latin typeface="+mn-lt"/>
              </a:rPr>
              <a:t>There are two methods to update the contents of the </a:t>
            </a:r>
            <a:r>
              <a:rPr lang="en-US" b="0" i="0" dirty="0" err="1">
                <a:solidFill>
                  <a:srgbClr val="535A60"/>
                </a:solidFill>
                <a:effectLst/>
                <a:latin typeface="+mn-lt"/>
              </a:rPr>
              <a:t>FS.base</a:t>
            </a:r>
            <a:r>
              <a:rPr lang="en-US" b="0" i="0" dirty="0">
                <a:solidFill>
                  <a:srgbClr val="535A60"/>
                </a:solidFill>
                <a:effectLst/>
                <a:latin typeface="+mn-lt"/>
              </a:rPr>
              <a:t> and </a:t>
            </a:r>
            <a:r>
              <a:rPr lang="en-US" b="0" i="0" dirty="0" err="1">
                <a:solidFill>
                  <a:srgbClr val="535A60"/>
                </a:solidFill>
                <a:effectLst/>
                <a:latin typeface="+mn-lt"/>
              </a:rPr>
              <a:t>GS.base</a:t>
            </a:r>
            <a:r>
              <a:rPr lang="en-US" b="0" i="0" dirty="0">
                <a:solidFill>
                  <a:srgbClr val="535A60"/>
                </a:solidFill>
                <a:effectLst/>
                <a:latin typeface="+mn-lt"/>
              </a:rPr>
              <a:t> hidden descriptor fields. The first is available exclusively to privileged software (CPL = 0). The </a:t>
            </a:r>
            <a:r>
              <a:rPr lang="en-US" b="0" i="0" dirty="0" err="1">
                <a:solidFill>
                  <a:srgbClr val="535A60"/>
                </a:solidFill>
                <a:effectLst/>
                <a:latin typeface="+mn-lt"/>
              </a:rPr>
              <a:t>FS.base</a:t>
            </a:r>
            <a:r>
              <a:rPr lang="en-US" b="0" i="0" dirty="0">
                <a:solidFill>
                  <a:srgbClr val="535A60"/>
                </a:solidFill>
                <a:effectLst/>
                <a:latin typeface="+mn-lt"/>
              </a:rPr>
              <a:t> and </a:t>
            </a:r>
            <a:r>
              <a:rPr lang="en-US" b="0" i="0" dirty="0" err="1">
                <a:solidFill>
                  <a:srgbClr val="535A60"/>
                </a:solidFill>
                <a:effectLst/>
                <a:latin typeface="+mn-lt"/>
              </a:rPr>
              <a:t>GS.base</a:t>
            </a:r>
            <a:r>
              <a:rPr lang="en-US" b="0" i="0" dirty="0">
                <a:solidFill>
                  <a:srgbClr val="535A60"/>
                </a:solidFill>
                <a:effectLst/>
                <a:latin typeface="+mn-lt"/>
              </a:rPr>
              <a:t> hidden descriptor-register fields are mapped to MSRs. Privileged software can load a 64-bit base address in canonical form into </a:t>
            </a:r>
            <a:r>
              <a:rPr lang="en-US" b="0" i="0" dirty="0" err="1">
                <a:solidFill>
                  <a:srgbClr val="535A60"/>
                </a:solidFill>
                <a:effectLst/>
                <a:latin typeface="+mn-lt"/>
              </a:rPr>
              <a:t>FS.base</a:t>
            </a:r>
            <a:r>
              <a:rPr lang="en-US" b="0" i="0" dirty="0">
                <a:solidFill>
                  <a:srgbClr val="535A60"/>
                </a:solidFill>
                <a:effectLst/>
                <a:latin typeface="+mn-lt"/>
              </a:rPr>
              <a:t> or </a:t>
            </a:r>
            <a:r>
              <a:rPr lang="en-US" b="0" i="0" dirty="0" err="1">
                <a:solidFill>
                  <a:srgbClr val="535A60"/>
                </a:solidFill>
                <a:effectLst/>
                <a:latin typeface="+mn-lt"/>
              </a:rPr>
              <a:t>GS.base</a:t>
            </a:r>
            <a:r>
              <a:rPr lang="en-US" b="0" i="0" dirty="0">
                <a:solidFill>
                  <a:srgbClr val="535A60"/>
                </a:solidFill>
                <a:effectLst/>
                <a:latin typeface="+mn-lt"/>
              </a:rPr>
              <a:t> using a single WRMSR instruction. The </a:t>
            </a:r>
            <a:r>
              <a:rPr lang="en-US" b="0" i="0" dirty="0" err="1">
                <a:solidFill>
                  <a:srgbClr val="535A60"/>
                </a:solidFill>
                <a:effectLst/>
                <a:latin typeface="+mn-lt"/>
              </a:rPr>
              <a:t>FS.base</a:t>
            </a:r>
            <a:r>
              <a:rPr lang="en-US" b="0" i="0" dirty="0">
                <a:solidFill>
                  <a:srgbClr val="535A60"/>
                </a:solidFill>
                <a:effectLst/>
                <a:latin typeface="+mn-lt"/>
              </a:rPr>
              <a:t> MSR address is C000_0100h while the </a:t>
            </a:r>
            <a:r>
              <a:rPr lang="en-US" b="0" i="0" dirty="0" err="1">
                <a:solidFill>
                  <a:srgbClr val="535A60"/>
                </a:solidFill>
                <a:effectLst/>
                <a:latin typeface="+mn-lt"/>
              </a:rPr>
              <a:t>GS.base</a:t>
            </a:r>
            <a:r>
              <a:rPr lang="en-US" b="0" i="0" dirty="0">
                <a:solidFill>
                  <a:srgbClr val="535A60"/>
                </a:solidFill>
                <a:effectLst/>
                <a:latin typeface="+mn-lt"/>
              </a:rPr>
              <a:t> MSR address is C000_0101h.</a:t>
            </a:r>
          </a:p>
          <a:p>
            <a:pPr algn="l" fontAlgn="base"/>
            <a:r>
              <a:rPr lang="en-US" b="0" i="0" dirty="0">
                <a:solidFill>
                  <a:srgbClr val="535A60"/>
                </a:solidFill>
                <a:effectLst/>
                <a:latin typeface="+mn-lt"/>
              </a:rPr>
              <a:t>The second method of updating the FS and GS base fields is available to software running at any privilege level (when supported by the implementation and enabled by setting CR4[FSGSBASE]). The WRFSBASE and WRGSBASE instructions copy the contents of a GPR [i.e., general-purpose register] to the </a:t>
            </a:r>
            <a:r>
              <a:rPr lang="en-US" b="0" i="0" dirty="0" err="1">
                <a:solidFill>
                  <a:srgbClr val="535A60"/>
                </a:solidFill>
                <a:effectLst/>
                <a:latin typeface="+mn-lt"/>
              </a:rPr>
              <a:t>FS.base</a:t>
            </a:r>
            <a:r>
              <a:rPr lang="en-US" b="0" i="0" dirty="0">
                <a:solidFill>
                  <a:srgbClr val="535A60"/>
                </a:solidFill>
                <a:effectLst/>
                <a:latin typeface="+mn-lt"/>
              </a:rPr>
              <a:t> and </a:t>
            </a:r>
            <a:r>
              <a:rPr lang="en-US" b="0" i="0" dirty="0" err="1">
                <a:solidFill>
                  <a:srgbClr val="535A60"/>
                </a:solidFill>
                <a:effectLst/>
                <a:latin typeface="+mn-lt"/>
              </a:rPr>
              <a:t>GS.base</a:t>
            </a:r>
            <a:r>
              <a:rPr lang="en-US" b="0" i="0" dirty="0">
                <a:solidFill>
                  <a:srgbClr val="535A60"/>
                </a:solidFill>
                <a:effectLst/>
                <a:latin typeface="+mn-lt"/>
              </a:rPr>
              <a:t> fields respectively.</a:t>
            </a:r>
            <a:r>
              <a:rPr lang="en-US" dirty="0">
                <a:latin typeface="+mn-lt"/>
              </a:rPr>
              <a:t>”</a:t>
            </a:r>
          </a:p>
          <a:p>
            <a:endParaRPr lang="en-US" dirty="0">
              <a:latin typeface="+mn-lt"/>
            </a:endParaRPr>
          </a:p>
          <a:p>
            <a:r>
              <a:rPr lang="en-US" dirty="0">
                <a:latin typeface="+mn-lt"/>
              </a:rPr>
              <a:t>[Note that Chickadee uses constants like MSR_IA32_GS_BASE, but Linux uses names that omit the “IA32” part, e.g., MSR_GS_BASE.]</a:t>
            </a:r>
          </a:p>
          <a:p>
            <a:endParaRPr lang="en-US" dirty="0">
              <a:latin typeface="+mn-lt"/>
            </a:endParaRPr>
          </a:p>
          <a:p>
            <a:r>
              <a:rPr lang="en-US" dirty="0">
                <a:latin typeface="+mn-lt"/>
              </a:rPr>
              <a:t>[Ref: [1] </a:t>
            </a:r>
            <a:r>
              <a:rPr lang="en-US" dirty="0">
                <a:latin typeface="+mn-lt"/>
                <a:hlinkClick r:id="rId3"/>
              </a:rPr>
              <a:t>https://stackoverflow.com/questions/11497563/detail-about-msr-gs-base-in-linux-x86-64/11497742#11497742</a:t>
            </a:r>
            <a:endParaRPr lang="en-US" dirty="0">
              <a:latin typeface="+mn-lt"/>
            </a:endParaRPr>
          </a:p>
          <a:p>
            <a:r>
              <a:rPr lang="en-US" dirty="0">
                <a:latin typeface="+mn-lt"/>
              </a:rPr>
              <a:t>        [2] </a:t>
            </a:r>
            <a:r>
              <a:rPr lang="en-US" dirty="0">
                <a:latin typeface="+mn-lt"/>
                <a:hlinkClick r:id="rId4"/>
              </a:rPr>
              <a:t>https://chao-tic.github.io/blog/2018/12/25/tls</a:t>
            </a:r>
            <a:endParaRPr lang="en-US" dirty="0">
              <a:latin typeface="+mn-lt"/>
            </a:endParaRPr>
          </a:p>
          <a:p>
            <a:r>
              <a:rPr lang="en-US" dirty="0">
                <a:latin typeface="+mn-lt"/>
              </a:rPr>
              <a:t>        [3] </a:t>
            </a:r>
            <a:r>
              <a:rPr lang="en-US" dirty="0">
                <a:latin typeface="+mn-lt"/>
                <a:hlinkClick r:id="rId5"/>
              </a:rPr>
              <a:t>http://man7.org/linux/man-pages/man2/arch_prctl.2.html</a:t>
            </a:r>
            <a:endParaRPr lang="en-US" dirty="0">
              <a:latin typeface="+mn-lt"/>
            </a:endParaRPr>
          </a:p>
          <a:p>
            <a:r>
              <a:rPr lang="en-US" dirty="0">
                <a:latin typeface="+mn-lt"/>
              </a:rPr>
              <a:t>        [4] </a:t>
            </a:r>
            <a:r>
              <a:rPr lang="en-US" dirty="0">
                <a:latin typeface="+mn-lt"/>
                <a:hlinkClick r:id="rId6"/>
              </a:rPr>
              <a:t>https://www.felixcloutier.com/x86/wrfsbase:wrgsbase</a:t>
            </a:r>
            <a:endParaRPr lang="en-US" dirty="0">
              <a:latin typeface="+mn-lt"/>
            </a:endParaRPr>
          </a:p>
          <a:p>
            <a:r>
              <a:rPr lang="en-US" dirty="0">
                <a:latin typeface="+mn-lt"/>
              </a:rPr>
              <a:t>        [5] https://web.archive.org/web/20221006233714/https://linuxreviews.org/The_Linux_kernel_will_not_get_support_for_the_fsgsbase_instructions_from_Intel_any_time_soon</a:t>
            </a:r>
          </a:p>
          <a:p>
            <a:r>
              <a:rPr lang="en-US" dirty="0">
                <a:latin typeface="+mn-lt"/>
              </a:rPr>
              <a:t>        [6] </a:t>
            </a:r>
            <a:r>
              <a:rPr lang="en-US" dirty="0">
                <a:latin typeface="+mn-lt"/>
                <a:hlinkClick r:id="rId7"/>
              </a:rPr>
              <a:t>https://twitter.com/intel80x86/status/1066088744254693381</a:t>
            </a:r>
            <a:endParaRPr lang="en-US" dirty="0">
              <a:latin typeface="+mn-lt"/>
            </a:endParaRPr>
          </a:p>
          <a:p>
            <a:r>
              <a:rPr lang="en-US" dirty="0">
                <a:latin typeface="+mn-lt"/>
              </a:rPr>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33609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stack canary is a known location in the stack that contains a known value. Canaries help detect corruptions of the stack; if, at the end of a function’s execution, the stack canary has an unexpected value, this means that your code has somehow trampled the canary (and likely other in-memory data)! You’ll implement a form of stack canaries in pset1.</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205996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13153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 instruction jumps if the zero flag ZF is set to 1.</a:t>
            </a:r>
          </a:p>
          <a:p>
            <a:r>
              <a:rPr lang="en-US" dirty="0"/>
              <a:t>[Ref: </a:t>
            </a:r>
            <a:r>
              <a:rPr lang="en-US" dirty="0">
                <a:hlinkClick r:id="rId3"/>
              </a:rPr>
              <a:t>http://www.unixwiz.net/techtips/x86-jumps.html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363960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2/3/2026</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2/3/2026</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24BDEF-64AC-4FCE-A468-FA5CEEFDFF94}"/>
              </a:ext>
            </a:extLst>
          </p:cNvPr>
          <p:cNvPicPr>
            <a:picLocks noChangeAspect="1"/>
          </p:cNvPicPr>
          <p:nvPr/>
        </p:nvPicPr>
        <p:blipFill>
          <a:blip r:embed="rId2"/>
          <a:stretch>
            <a:fillRect/>
          </a:stretch>
        </p:blipFill>
        <p:spPr>
          <a:xfrm>
            <a:off x="0" y="0"/>
            <a:ext cx="12192000" cy="6869906"/>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97972" y="74131"/>
            <a:ext cx="4669971" cy="1883229"/>
          </a:xfrm>
          <a:noFill/>
        </p:spPr>
        <p:txBody>
          <a:bodyPr>
            <a:normAutofit/>
          </a:bodyPr>
          <a:lstStyle/>
          <a:p>
            <a:pPr>
              <a:lnSpc>
                <a:spcPts val="3500"/>
              </a:lnSpc>
            </a:pPr>
            <a:r>
              <a:rPr lang="en-US" sz="4400" dirty="0">
                <a:solidFill>
                  <a:schemeClr val="bg1"/>
                </a:solidFill>
              </a:rPr>
              <a:t>Multitasking and Preemption</a:t>
            </a:r>
            <a:br>
              <a:rPr lang="en-US" sz="4400" dirty="0">
                <a:solidFill>
                  <a:schemeClr val="bg1"/>
                </a:solidFill>
              </a:rPr>
            </a:br>
            <a:r>
              <a:rPr lang="en-US" sz="3600" dirty="0">
                <a:solidFill>
                  <a:schemeClr val="bg1"/>
                </a:solidFill>
              </a:rPr>
              <a:t>CS 1610: Lecture 3</a:t>
            </a:r>
            <a:br>
              <a:rPr lang="en-US" sz="3600" dirty="0">
                <a:solidFill>
                  <a:schemeClr val="bg1"/>
                </a:solidFill>
              </a:rPr>
            </a:br>
            <a:r>
              <a:rPr lang="en-US" sz="3600" dirty="0">
                <a:solidFill>
                  <a:schemeClr val="bg1"/>
                </a:solidFill>
              </a:rPr>
              <a:t>2/2/2026</a:t>
            </a:r>
            <a:endParaRPr lang="en-US" sz="4400" dirty="0">
              <a:solidFill>
                <a:schemeClr val="bg1"/>
              </a:solidFill>
            </a:endParaRP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018-DF85-47DA-ACF3-12735EB3F883}"/>
              </a:ext>
            </a:extLst>
          </p:cNvPr>
          <p:cNvSpPr>
            <a:spLocks noGrp="1"/>
          </p:cNvSpPr>
          <p:nvPr>
            <p:ph type="title"/>
          </p:nvPr>
        </p:nvSpPr>
        <p:spPr>
          <a:xfrm>
            <a:off x="838200" y="2372745"/>
            <a:ext cx="10515600" cy="2112510"/>
          </a:xfrm>
        </p:spPr>
        <p:txBody>
          <a:bodyPr>
            <a:normAutofit fontScale="90000"/>
          </a:bodyPr>
          <a:lstStyle/>
          <a:p>
            <a:r>
              <a:rPr lang="en-US" sz="5400" dirty="0">
                <a:solidFill>
                  <a:schemeClr val="bg1"/>
                </a:solidFill>
              </a:rPr>
              <a:t>Example: Using %fs to Implement User-level Stack Canaries</a:t>
            </a:r>
          </a:p>
        </p:txBody>
      </p:sp>
    </p:spTree>
    <p:extLst>
      <p:ext uri="{BB962C8B-B14F-4D97-AF65-F5344CB8AC3E}">
        <p14:creationId xmlns:p14="http://schemas.microsoft.com/office/powerpoint/2010/main" val="7399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2BF8E0-2EB3-4DFF-9B07-9FD19C2394BC}"/>
              </a:ext>
            </a:extLst>
          </p:cNvPr>
          <p:cNvPicPr>
            <a:picLocks noChangeAspect="1"/>
          </p:cNvPicPr>
          <p:nvPr/>
        </p:nvPicPr>
        <p:blipFill rotWithShape="1">
          <a:blip r:embed="rId3"/>
          <a:srcRect r="2606"/>
          <a:stretch/>
        </p:blipFill>
        <p:spPr>
          <a:xfrm>
            <a:off x="38584" y="4074289"/>
            <a:ext cx="3233195" cy="2216440"/>
          </a:xfrm>
          <a:prstGeom prst="rect">
            <a:avLst/>
          </a:prstGeom>
        </p:spPr>
      </p:pic>
      <p:sp>
        <p:nvSpPr>
          <p:cNvPr id="14" name="TextBox 13">
            <a:extLst>
              <a:ext uri="{FF2B5EF4-FFF2-40B4-BE49-F238E27FC236}">
                <a16:creationId xmlns:a16="http://schemas.microsoft.com/office/drawing/2014/main" id="{C1030B4F-B42B-46A3-8DCD-F3DC27EEB4C8}"/>
              </a:ext>
            </a:extLst>
          </p:cNvPr>
          <p:cNvSpPr txBox="1"/>
          <p:nvPr/>
        </p:nvSpPr>
        <p:spPr>
          <a:xfrm>
            <a:off x="405117" y="6140254"/>
            <a:ext cx="298241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 canary</a:t>
            </a:r>
          </a:p>
        </p:txBody>
      </p:sp>
      <p:sp>
        <p:nvSpPr>
          <p:cNvPr id="18" name="Rectangle 17">
            <a:extLst>
              <a:ext uri="{FF2B5EF4-FFF2-40B4-BE49-F238E27FC236}">
                <a16:creationId xmlns:a16="http://schemas.microsoft.com/office/drawing/2014/main" id="{A5A9DF36-A32D-4662-8250-DEC3C0BCF0B8}"/>
              </a:ext>
            </a:extLst>
          </p:cNvPr>
          <p:cNvSpPr/>
          <p:nvPr/>
        </p:nvSpPr>
        <p:spPr>
          <a:xfrm>
            <a:off x="1247902" y="556911"/>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Saved %rbp</a:t>
            </a:r>
            <a:r>
              <a:rPr lang="en-US" sz="2800" b="1" baseline="-25000" dirty="0">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grpSp>
        <p:nvGrpSpPr>
          <p:cNvPr id="33" name="Group 32">
            <a:extLst>
              <a:ext uri="{FF2B5EF4-FFF2-40B4-BE49-F238E27FC236}">
                <a16:creationId xmlns:a16="http://schemas.microsoft.com/office/drawing/2014/main" id="{724D2C36-082D-4BD1-AE9B-D53F019C8436}"/>
              </a:ext>
            </a:extLst>
          </p:cNvPr>
          <p:cNvGrpSpPr/>
          <p:nvPr/>
        </p:nvGrpSpPr>
        <p:grpSpPr>
          <a:xfrm>
            <a:off x="68323" y="471919"/>
            <a:ext cx="1179579" cy="449532"/>
            <a:chOff x="68323" y="471919"/>
            <a:chExt cx="1179579" cy="449532"/>
          </a:xfrm>
        </p:grpSpPr>
        <p:sp>
          <p:nvSpPr>
            <p:cNvPr id="16" name="Rectangle 15">
              <a:extLst>
                <a:ext uri="{FF2B5EF4-FFF2-40B4-BE49-F238E27FC236}">
                  <a16:creationId xmlns:a16="http://schemas.microsoft.com/office/drawing/2014/main" id="{A90823B2-F981-428E-AA8B-62A60537BCD8}"/>
                </a:ext>
              </a:extLst>
            </p:cNvPr>
            <p:cNvSpPr/>
            <p:nvPr/>
          </p:nvSpPr>
          <p:spPr>
            <a:xfrm>
              <a:off x="68323" y="471919"/>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rbp</a:t>
              </a:r>
              <a:endParaRPr lang="en-US" sz="2200" b="1" dirty="0">
                <a:solidFill>
                  <a:schemeClr val="tx1"/>
                </a:solidFill>
                <a:latin typeface="Consolas" panose="020B0609020204030204" pitchFamily="49" charset="0"/>
              </a:endParaRPr>
            </a:p>
          </p:txBody>
        </p:sp>
        <p:cxnSp>
          <p:nvCxnSpPr>
            <p:cNvPr id="5" name="Straight Arrow Connector 4">
              <a:extLst>
                <a:ext uri="{FF2B5EF4-FFF2-40B4-BE49-F238E27FC236}">
                  <a16:creationId xmlns:a16="http://schemas.microsoft.com/office/drawing/2014/main" id="{F3BA8997-78BD-4253-AB4C-B3756F991DA4}"/>
                </a:ext>
              </a:extLst>
            </p:cNvPr>
            <p:cNvCxnSpPr>
              <a:cxnSpLocks/>
            </p:cNvCxnSpPr>
            <p:nvPr/>
          </p:nvCxnSpPr>
          <p:spPr>
            <a:xfrm>
              <a:off x="877232" y="708260"/>
              <a:ext cx="370670" cy="763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73E88F8A-54AE-484A-A115-9F5AA89FA132}"/>
              </a:ext>
            </a:extLst>
          </p:cNvPr>
          <p:cNvSpPr/>
          <p:nvPr/>
        </p:nvSpPr>
        <p:spPr>
          <a:xfrm>
            <a:off x="1247902" y="985952"/>
            <a:ext cx="2049897" cy="4323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nsolas" panose="020B0609020204030204" pitchFamily="49" charset="0"/>
              </a:rPr>
              <a:t> //Other stuff in</a:t>
            </a:r>
          </a:p>
          <a:p>
            <a:pPr algn="ctr"/>
            <a:r>
              <a:rPr lang="en-US" sz="1400" b="1" dirty="0">
                <a:solidFill>
                  <a:schemeClr val="tx1"/>
                </a:solidFill>
                <a:latin typeface="Consolas" panose="020B0609020204030204" pitchFamily="49" charset="0"/>
              </a:rPr>
              <a:t>//stack frame </a:t>
            </a:r>
            <a:r>
              <a:rPr lang="en-US" sz="1400" b="1" dirty="0" err="1">
                <a:solidFill>
                  <a:schemeClr val="tx1"/>
                </a:solidFill>
                <a:latin typeface="Consolas" panose="020B0609020204030204" pitchFamily="49" charset="0"/>
              </a:rPr>
              <a:t>i</a:t>
            </a:r>
            <a:endParaRPr lang="en-US" sz="1400" b="1" dirty="0">
              <a:solidFill>
                <a:schemeClr val="tx1"/>
              </a:solidFill>
              <a:latin typeface="Consolas" panose="020B0609020204030204" pitchFamily="49" charset="0"/>
            </a:endParaRPr>
          </a:p>
        </p:txBody>
      </p:sp>
      <p:grpSp>
        <p:nvGrpSpPr>
          <p:cNvPr id="32" name="Group 31">
            <a:extLst>
              <a:ext uri="{FF2B5EF4-FFF2-40B4-BE49-F238E27FC236}">
                <a16:creationId xmlns:a16="http://schemas.microsoft.com/office/drawing/2014/main" id="{B057506E-27B0-45F8-A9BC-9E00C3D4D971}"/>
              </a:ext>
            </a:extLst>
          </p:cNvPr>
          <p:cNvGrpSpPr/>
          <p:nvPr/>
        </p:nvGrpSpPr>
        <p:grpSpPr>
          <a:xfrm>
            <a:off x="68320" y="979066"/>
            <a:ext cx="1179582" cy="449532"/>
            <a:chOff x="68320" y="979066"/>
            <a:chExt cx="1179582" cy="449532"/>
          </a:xfrm>
        </p:grpSpPr>
        <p:sp>
          <p:nvSpPr>
            <p:cNvPr id="17" name="Rectangle 16">
              <a:extLst>
                <a:ext uri="{FF2B5EF4-FFF2-40B4-BE49-F238E27FC236}">
                  <a16:creationId xmlns:a16="http://schemas.microsoft.com/office/drawing/2014/main" id="{E5F0E97F-1D80-49D0-99E1-DEB3E894B4B1}"/>
                </a:ext>
              </a:extLst>
            </p:cNvPr>
            <p:cNvSpPr/>
            <p:nvPr/>
          </p:nvSpPr>
          <p:spPr>
            <a:xfrm>
              <a:off x="68320" y="979066"/>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rsp</a:t>
              </a:r>
              <a:endParaRPr lang="en-US" sz="2200" b="1" dirty="0">
                <a:solidFill>
                  <a:schemeClr val="tx1"/>
                </a:solidFill>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3A44CA66-0E6B-4C80-8849-1DBF4EFC2AFE}"/>
                </a:ext>
              </a:extLst>
            </p:cNvPr>
            <p:cNvCxnSpPr>
              <a:cxnSpLocks/>
            </p:cNvCxnSpPr>
            <p:nvPr/>
          </p:nvCxnSpPr>
          <p:spPr>
            <a:xfrm flipV="1">
              <a:off x="877229" y="1213695"/>
              <a:ext cx="370673" cy="1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908F0B38-A141-4371-A590-68DEE039E428}"/>
              </a:ext>
            </a:extLst>
          </p:cNvPr>
          <p:cNvSpPr/>
          <p:nvPr/>
        </p:nvSpPr>
        <p:spPr>
          <a:xfrm>
            <a:off x="1247902" y="124013"/>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t>
            </a:r>
            <a:r>
              <a:rPr lang="en-US" sz="2000" b="1" dirty="0" err="1">
                <a:solidFill>
                  <a:schemeClr val="tx1"/>
                </a:solidFill>
                <a:latin typeface="Consolas" panose="020B0609020204030204" pitchFamily="49" charset="0"/>
              </a:rPr>
              <a:t>addr</a:t>
            </a:r>
            <a:r>
              <a:rPr lang="en-US" sz="2800" b="1" baseline="-25000" dirty="0" err="1">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sp>
        <p:nvSpPr>
          <p:cNvPr id="28" name="Rectangle 27">
            <a:extLst>
              <a:ext uri="{FF2B5EF4-FFF2-40B4-BE49-F238E27FC236}">
                <a16:creationId xmlns:a16="http://schemas.microsoft.com/office/drawing/2014/main" id="{0780B9AA-5F6A-447B-A9F6-BB3E85FFCB54}"/>
              </a:ext>
            </a:extLst>
          </p:cNvPr>
          <p:cNvSpPr/>
          <p:nvPr/>
        </p:nvSpPr>
        <p:spPr>
          <a:xfrm>
            <a:off x="1247902" y="1410049"/>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addr</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31" name="Callout: Line with Border and Accent Bar 30">
            <a:extLst>
              <a:ext uri="{FF2B5EF4-FFF2-40B4-BE49-F238E27FC236}">
                <a16:creationId xmlns:a16="http://schemas.microsoft.com/office/drawing/2014/main" id="{A3786E0B-D3DE-4364-A8B1-6FF60DBE27B1}"/>
              </a:ext>
            </a:extLst>
          </p:cNvPr>
          <p:cNvSpPr/>
          <p:nvPr/>
        </p:nvSpPr>
        <p:spPr>
          <a:xfrm>
            <a:off x="4694661" y="106286"/>
            <a:ext cx="4831303" cy="588642"/>
          </a:xfrm>
          <a:prstGeom prst="accentBorderCallout1">
            <a:avLst>
              <a:gd name="adj1" fmla="val 52849"/>
              <a:gd name="adj2" fmla="val -1776"/>
              <a:gd name="adj3" fmla="val 700914"/>
              <a:gd name="adj4" fmla="val -302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A </a:t>
            </a:r>
            <a:r>
              <a:rPr lang="en-US" sz="2800" dirty="0">
                <a:solidFill>
                  <a:schemeClr val="tx1"/>
                </a:solidFill>
                <a:latin typeface="Consolas" panose="020B0609020204030204" pitchFamily="49" charset="0"/>
                <a:cs typeface="Segoe UI" panose="020B0502040204020203" pitchFamily="34" charset="0"/>
              </a:rPr>
              <a:t>call</a:t>
            </a:r>
            <a:r>
              <a:rPr lang="en-US" sz="2800" dirty="0">
                <a:solidFill>
                  <a:schemeClr val="tx1"/>
                </a:solidFill>
                <a:latin typeface="Segoe UI" panose="020B0502040204020203" pitchFamily="34" charset="0"/>
                <a:cs typeface="Segoe UI" panose="020B0502040204020203" pitchFamily="34" charset="0"/>
              </a:rPr>
              <a:t> instruction executes.</a:t>
            </a:r>
          </a:p>
        </p:txBody>
      </p:sp>
    </p:spTree>
    <p:extLst>
      <p:ext uri="{BB962C8B-B14F-4D97-AF65-F5344CB8AC3E}">
        <p14:creationId xmlns:p14="http://schemas.microsoft.com/office/powerpoint/2010/main" val="18661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42" presetClass="path" presetSubtype="0" accel="50000" decel="50000" fill="hold" nodeType="withEffect">
                                  <p:stCondLst>
                                    <p:cond delay="0"/>
                                  </p:stCondLst>
                                  <p:childTnLst>
                                    <p:animMotion origin="layout" path="M 3.75E-6 -2.96296E-6 L 3.75E-6 0.05486 " pathEditMode="relative" rAng="0" ptsTypes="AA">
                                      <p:cBhvr>
                                        <p:cTn id="31" dur="2000" fill="hold"/>
                                        <p:tgtEl>
                                          <p:spTgt spid="32"/>
                                        </p:tgtEl>
                                        <p:attrNameLst>
                                          <p:attrName>ppt_x</p:attrName>
                                          <p:attrName>ppt_y</p:attrName>
                                        </p:attrNameLst>
                                      </p:cBhvr>
                                      <p:rCtr x="0" y="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30"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llout: Line with Border and Accent Bar 20">
            <a:extLst>
              <a:ext uri="{FF2B5EF4-FFF2-40B4-BE49-F238E27FC236}">
                <a16:creationId xmlns:a16="http://schemas.microsoft.com/office/drawing/2014/main" id="{46D767E5-26B3-4B2D-BBF9-7886029705C4}"/>
              </a:ext>
            </a:extLst>
          </p:cNvPr>
          <p:cNvSpPr/>
          <p:nvPr/>
        </p:nvSpPr>
        <p:spPr>
          <a:xfrm>
            <a:off x="4694662" y="94712"/>
            <a:ext cx="6356196" cy="588642"/>
          </a:xfrm>
          <a:prstGeom prst="accentBorderCallout1">
            <a:avLst>
              <a:gd name="adj1" fmla="val 52849"/>
              <a:gd name="adj2" fmla="val -1776"/>
              <a:gd name="adj3" fmla="val 669453"/>
              <a:gd name="adj4" fmla="val -27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Save the old </a:t>
            </a:r>
            <a:r>
              <a:rPr lang="en-US" sz="2800" dirty="0" err="1">
                <a:solidFill>
                  <a:schemeClr val="tx1"/>
                </a:solidFill>
                <a:latin typeface="Segoe UI" panose="020B0502040204020203" pitchFamily="34" charset="0"/>
                <a:cs typeface="Segoe UI" panose="020B0502040204020203" pitchFamily="34" charset="0"/>
              </a:rPr>
              <a:t>breakpointer</a:t>
            </a:r>
            <a:r>
              <a:rPr lang="en-US" sz="2800" dirty="0">
                <a:solidFill>
                  <a:schemeClr val="tx1"/>
                </a:solidFill>
                <a:latin typeface="Segoe UI" panose="020B0502040204020203" pitchFamily="34" charset="0"/>
                <a:cs typeface="Segoe UI" panose="020B0502040204020203" pitchFamily="34" charset="0"/>
              </a:rPr>
              <a:t> on the stack.</a:t>
            </a:r>
          </a:p>
        </p:txBody>
      </p:sp>
      <p:sp>
        <p:nvSpPr>
          <p:cNvPr id="34" name="Rectangle 33">
            <a:extLst>
              <a:ext uri="{FF2B5EF4-FFF2-40B4-BE49-F238E27FC236}">
                <a16:creationId xmlns:a16="http://schemas.microsoft.com/office/drawing/2014/main" id="{ED0D6035-8EE9-4898-9A49-B14035E2ADB7}"/>
              </a:ext>
            </a:extLst>
          </p:cNvPr>
          <p:cNvSpPr/>
          <p:nvPr/>
        </p:nvSpPr>
        <p:spPr>
          <a:xfrm>
            <a:off x="1247902" y="2260401"/>
            <a:ext cx="2049897" cy="11276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nsolas" panose="020B0609020204030204" pitchFamily="49" charset="0"/>
              </a:rPr>
              <a:t> </a:t>
            </a:r>
          </a:p>
          <a:p>
            <a:pPr algn="ctr"/>
            <a:endParaRPr lang="en-US" sz="1400" b="1" dirty="0">
              <a:solidFill>
                <a:schemeClr val="tx1"/>
              </a:solidFill>
              <a:latin typeface="Consolas" panose="020B0609020204030204" pitchFamily="49" charset="0"/>
            </a:endParaRPr>
          </a:p>
          <a:p>
            <a:pPr algn="ctr"/>
            <a:endParaRPr lang="en-US" sz="400" b="1" dirty="0">
              <a:solidFill>
                <a:schemeClr val="tx1"/>
              </a:solidFill>
              <a:latin typeface="Consolas" panose="020B0609020204030204" pitchFamily="49" charset="0"/>
            </a:endParaRPr>
          </a:p>
          <a:p>
            <a:pPr algn="ctr"/>
            <a:r>
              <a:rPr lang="en-US" sz="1400" b="1" dirty="0">
                <a:solidFill>
                  <a:schemeClr val="tx1"/>
                </a:solidFill>
                <a:latin typeface="Consolas" panose="020B0609020204030204" pitchFamily="49" charset="0"/>
              </a:rPr>
              <a:t> //Stuff in stack</a:t>
            </a:r>
          </a:p>
          <a:p>
            <a:pPr algn="ctr"/>
            <a:r>
              <a:rPr lang="en-US" sz="1400" b="1" dirty="0">
                <a:solidFill>
                  <a:schemeClr val="tx1"/>
                </a:solidFill>
                <a:latin typeface="Consolas" panose="020B0609020204030204" pitchFamily="49" charset="0"/>
              </a:rPr>
              <a:t>//frame </a:t>
            </a:r>
            <a:r>
              <a:rPr lang="en-US" sz="1400" b="1" dirty="0" err="1">
                <a:solidFill>
                  <a:schemeClr val="tx1"/>
                </a:solidFill>
                <a:latin typeface="Consolas" panose="020B0609020204030204" pitchFamily="49" charset="0"/>
              </a:rPr>
              <a:t>i</a:t>
            </a:r>
            <a:r>
              <a:rPr lang="en-US" sz="1400" b="1" dirty="0" err="1">
                <a:solidFill>
                  <a:schemeClr val="bg1"/>
                </a:solidFill>
                <a:latin typeface="Consolas" panose="020B0609020204030204" pitchFamily="49" charset="0"/>
              </a:rPr>
              <a:t>xcxxcc</a:t>
            </a:r>
            <a:endParaRPr lang="en-US" sz="1400" b="1" dirty="0">
              <a:solidFill>
                <a:schemeClr val="bg1"/>
              </a:solidFill>
              <a:latin typeface="Consolas" panose="020B0609020204030204" pitchFamily="49" charset="0"/>
            </a:endParaRPr>
          </a:p>
        </p:txBody>
      </p:sp>
      <p:sp>
        <p:nvSpPr>
          <p:cNvPr id="6" name="Rectangle 5">
            <a:extLst>
              <a:ext uri="{FF2B5EF4-FFF2-40B4-BE49-F238E27FC236}">
                <a16:creationId xmlns:a16="http://schemas.microsoft.com/office/drawing/2014/main" id="{794A0CAC-92D4-4303-90BB-8F80660B900A}"/>
              </a:ext>
            </a:extLst>
          </p:cNvPr>
          <p:cNvSpPr/>
          <p:nvPr/>
        </p:nvSpPr>
        <p:spPr>
          <a:xfrm>
            <a:off x="3711616" y="4340506"/>
            <a:ext cx="3800355" cy="706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1A82F8-F2F7-4493-9780-E099B39FF150}"/>
              </a:ext>
            </a:extLst>
          </p:cNvPr>
          <p:cNvSpPr/>
          <p:nvPr/>
        </p:nvSpPr>
        <p:spPr>
          <a:xfrm>
            <a:off x="3711616" y="5046562"/>
            <a:ext cx="3800355" cy="3826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277AB5-59F0-45DF-9ACE-1F69BE38C5FD}"/>
              </a:ext>
            </a:extLst>
          </p:cNvPr>
          <p:cNvSpPr/>
          <p:nvPr/>
        </p:nvSpPr>
        <p:spPr>
          <a:xfrm>
            <a:off x="3711616" y="5424908"/>
            <a:ext cx="3800355" cy="7365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335781-F4F1-4682-B28E-7ACEBB884911}"/>
              </a:ext>
            </a:extLst>
          </p:cNvPr>
          <p:cNvSpPr/>
          <p:nvPr/>
        </p:nvSpPr>
        <p:spPr>
          <a:xfrm>
            <a:off x="3711615" y="6161484"/>
            <a:ext cx="3800355" cy="3500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D85639-CF71-4BA1-9508-1C4B26230BD0}"/>
              </a:ext>
            </a:extLst>
          </p:cNvPr>
          <p:cNvSpPr txBox="1"/>
          <p:nvPr/>
        </p:nvSpPr>
        <p:spPr>
          <a:xfrm>
            <a:off x="3711616" y="3890974"/>
            <a:ext cx="3800355" cy="2677656"/>
          </a:xfrm>
          <a:prstGeom prst="rect">
            <a:avLst/>
          </a:prstGeom>
          <a:noFill/>
        </p:spPr>
        <p:txBody>
          <a:bodyPr wrap="square" rtlCol="0">
            <a:spAutoFit/>
          </a:bodyPr>
          <a:lstStyle/>
          <a:p>
            <a:r>
              <a:rPr lang="en-US" sz="2400" dirty="0">
                <a:latin typeface="Consolas" panose="020B0609020204030204" pitchFamily="49" charset="0"/>
              </a:rPr>
              <a:t>//Function preamble</a:t>
            </a:r>
          </a:p>
          <a:p>
            <a:r>
              <a:rPr lang="en-US" sz="2400" dirty="0">
                <a:latin typeface="Consolas" panose="020B0609020204030204" pitchFamily="49" charset="0"/>
              </a:rPr>
              <a:t>push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sub  0x410,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mov  %fs:(0x28), %</a:t>
            </a:r>
            <a:r>
              <a:rPr lang="en-US" sz="2400" dirty="0" err="1">
                <a:latin typeface="Consolas" panose="020B0609020204030204" pitchFamily="49" charset="0"/>
              </a:rPr>
              <a:t>rax</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rax</a:t>
            </a:r>
            <a:r>
              <a:rPr lang="en-US" sz="2400" dirty="0">
                <a:latin typeface="Consolas" panose="020B0609020204030204" pitchFamily="49" charset="0"/>
              </a:rPr>
              <a:t>, -0x8(%</a:t>
            </a:r>
            <a:r>
              <a:rPr lang="en-US" sz="2400" dirty="0" err="1">
                <a:latin typeface="Consolas" panose="020B0609020204030204" pitchFamily="49" charset="0"/>
              </a:rPr>
              <a:t>rbp</a:t>
            </a:r>
            <a:r>
              <a:rPr lang="en-US" sz="2400" dirty="0">
                <a:latin typeface="Consolas" panose="020B0609020204030204" pitchFamily="49" charset="0"/>
              </a:rPr>
              <a:t>)</a:t>
            </a:r>
          </a:p>
          <a:p>
            <a:r>
              <a:rPr lang="en-US" sz="2400" dirty="0" err="1">
                <a:latin typeface="Consolas" panose="020B0609020204030204" pitchFamily="49" charset="0"/>
              </a:rPr>
              <a:t>xor</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p:txBody>
      </p:sp>
      <p:pic>
        <p:nvPicPr>
          <p:cNvPr id="13" name="Picture 12">
            <a:extLst>
              <a:ext uri="{FF2B5EF4-FFF2-40B4-BE49-F238E27FC236}">
                <a16:creationId xmlns:a16="http://schemas.microsoft.com/office/drawing/2014/main" id="{5F2BF8E0-2EB3-4DFF-9B07-9FD19C2394BC}"/>
              </a:ext>
            </a:extLst>
          </p:cNvPr>
          <p:cNvPicPr>
            <a:picLocks noChangeAspect="1"/>
          </p:cNvPicPr>
          <p:nvPr/>
        </p:nvPicPr>
        <p:blipFill rotWithShape="1">
          <a:blip r:embed="rId3"/>
          <a:srcRect r="2606"/>
          <a:stretch/>
        </p:blipFill>
        <p:spPr>
          <a:xfrm>
            <a:off x="38584" y="4074289"/>
            <a:ext cx="3233195" cy="2216440"/>
          </a:xfrm>
          <a:prstGeom prst="rect">
            <a:avLst/>
          </a:prstGeom>
        </p:spPr>
      </p:pic>
      <p:sp>
        <p:nvSpPr>
          <p:cNvPr id="14" name="TextBox 13">
            <a:extLst>
              <a:ext uri="{FF2B5EF4-FFF2-40B4-BE49-F238E27FC236}">
                <a16:creationId xmlns:a16="http://schemas.microsoft.com/office/drawing/2014/main" id="{C1030B4F-B42B-46A3-8DCD-F3DC27EEB4C8}"/>
              </a:ext>
            </a:extLst>
          </p:cNvPr>
          <p:cNvSpPr txBox="1"/>
          <p:nvPr/>
        </p:nvSpPr>
        <p:spPr>
          <a:xfrm>
            <a:off x="405117" y="6140254"/>
            <a:ext cx="298241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 canary</a:t>
            </a:r>
          </a:p>
        </p:txBody>
      </p:sp>
      <p:sp>
        <p:nvSpPr>
          <p:cNvPr id="24" name="Callout: Line with Border and Accent Bar 23">
            <a:extLst>
              <a:ext uri="{FF2B5EF4-FFF2-40B4-BE49-F238E27FC236}">
                <a16:creationId xmlns:a16="http://schemas.microsoft.com/office/drawing/2014/main" id="{3DE24AE3-910C-4E78-BE68-4CB269BE2EC9}"/>
              </a:ext>
            </a:extLst>
          </p:cNvPr>
          <p:cNvSpPr/>
          <p:nvPr/>
        </p:nvSpPr>
        <p:spPr>
          <a:xfrm>
            <a:off x="4694662" y="838520"/>
            <a:ext cx="5586762" cy="588642"/>
          </a:xfrm>
          <a:prstGeom prst="accentBorderCallout1">
            <a:avLst>
              <a:gd name="adj1" fmla="val 52849"/>
              <a:gd name="adj2" fmla="val -1776"/>
              <a:gd name="adj3" fmla="val 544423"/>
              <a:gd name="adj4" fmla="val -295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Make space for the local variables.</a:t>
            </a:r>
          </a:p>
        </p:txBody>
      </p:sp>
      <p:sp>
        <p:nvSpPr>
          <p:cNvPr id="25" name="Callout: Line with Border and Accent Bar 24">
            <a:extLst>
              <a:ext uri="{FF2B5EF4-FFF2-40B4-BE49-F238E27FC236}">
                <a16:creationId xmlns:a16="http://schemas.microsoft.com/office/drawing/2014/main" id="{273E1757-3608-405C-BB3F-01195F1ACE91}"/>
              </a:ext>
            </a:extLst>
          </p:cNvPr>
          <p:cNvSpPr/>
          <p:nvPr/>
        </p:nvSpPr>
        <p:spPr>
          <a:xfrm>
            <a:off x="4694662" y="1562957"/>
            <a:ext cx="4728118" cy="912173"/>
          </a:xfrm>
          <a:prstGeom prst="accentBorderCallout1">
            <a:avLst>
              <a:gd name="adj1" fmla="val 52849"/>
              <a:gd name="adj2" fmla="val -1776"/>
              <a:gd name="adj3" fmla="val 276053"/>
              <a:gd name="adj4" fmla="val -331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Copy the known-good canary value onto the stack.</a:t>
            </a:r>
          </a:p>
        </p:txBody>
      </p:sp>
      <p:sp>
        <p:nvSpPr>
          <p:cNvPr id="26" name="Callout: Line with Border and Accent Bar 25">
            <a:extLst>
              <a:ext uri="{FF2B5EF4-FFF2-40B4-BE49-F238E27FC236}">
                <a16:creationId xmlns:a16="http://schemas.microsoft.com/office/drawing/2014/main" id="{47437569-5CE2-4C43-B678-951D5EA42952}"/>
              </a:ext>
            </a:extLst>
          </p:cNvPr>
          <p:cNvSpPr/>
          <p:nvPr/>
        </p:nvSpPr>
        <p:spPr>
          <a:xfrm>
            <a:off x="4694662" y="2615059"/>
            <a:ext cx="4728118" cy="912173"/>
          </a:xfrm>
          <a:prstGeom prst="accentBorderCallout1">
            <a:avLst>
              <a:gd name="adj1" fmla="val 52849"/>
              <a:gd name="adj2" fmla="val -1776"/>
              <a:gd name="adj3" fmla="val 169696"/>
              <a:gd name="adj4" fmla="val -320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Zero out the known-good value from </a:t>
            </a:r>
            <a:r>
              <a:rPr lang="en-US" sz="2800" dirty="0">
                <a:solidFill>
                  <a:schemeClr val="tx1"/>
                </a:solidFill>
                <a:latin typeface="Consolas" panose="020B0609020204030204" pitchFamily="49" charset="0"/>
                <a:cs typeface="Segoe UI" panose="020B0502040204020203" pitchFamily="34" charset="0"/>
              </a:rPr>
              <a:t>%</a:t>
            </a:r>
            <a:r>
              <a:rPr lang="en-US" sz="2800" dirty="0" err="1">
                <a:solidFill>
                  <a:schemeClr val="tx1"/>
                </a:solidFill>
                <a:latin typeface="Consolas" panose="020B0609020204030204" pitchFamily="49" charset="0"/>
                <a:cs typeface="Segoe UI" panose="020B0502040204020203" pitchFamily="34" charset="0"/>
              </a:rPr>
              <a:t>rax</a:t>
            </a:r>
            <a:r>
              <a:rPr lang="en-US" sz="2800" dirty="0">
                <a:solidFill>
                  <a:schemeClr val="tx1"/>
                </a:solidFill>
                <a:latin typeface="Segoe UI" panose="020B0502040204020203" pitchFamily="34" charset="0"/>
                <a:cs typeface="Segoe UI" panose="020B0502040204020203" pitchFamily="34" charset="0"/>
              </a:rPr>
              <a:t>; paranoia!</a:t>
            </a:r>
          </a:p>
        </p:txBody>
      </p:sp>
      <p:sp>
        <p:nvSpPr>
          <p:cNvPr id="2" name="Rectangle 1">
            <a:extLst>
              <a:ext uri="{FF2B5EF4-FFF2-40B4-BE49-F238E27FC236}">
                <a16:creationId xmlns:a16="http://schemas.microsoft.com/office/drawing/2014/main" id="{FF43A6F5-11A9-4F60-AF44-309C4401E54D}"/>
              </a:ext>
            </a:extLst>
          </p:cNvPr>
          <p:cNvSpPr/>
          <p:nvPr/>
        </p:nvSpPr>
        <p:spPr>
          <a:xfrm>
            <a:off x="1247902" y="1839089"/>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Saved %rbp</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18" name="Rectangle 17">
            <a:extLst>
              <a:ext uri="{FF2B5EF4-FFF2-40B4-BE49-F238E27FC236}">
                <a16:creationId xmlns:a16="http://schemas.microsoft.com/office/drawing/2014/main" id="{A5A9DF36-A32D-4662-8250-DEC3C0BCF0B8}"/>
              </a:ext>
            </a:extLst>
          </p:cNvPr>
          <p:cNvSpPr/>
          <p:nvPr/>
        </p:nvSpPr>
        <p:spPr>
          <a:xfrm>
            <a:off x="1247902" y="556911"/>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Saved %rbp</a:t>
            </a:r>
            <a:r>
              <a:rPr lang="en-US" sz="2800" b="1" baseline="-25000" dirty="0">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grpSp>
        <p:nvGrpSpPr>
          <p:cNvPr id="33" name="Group 32">
            <a:extLst>
              <a:ext uri="{FF2B5EF4-FFF2-40B4-BE49-F238E27FC236}">
                <a16:creationId xmlns:a16="http://schemas.microsoft.com/office/drawing/2014/main" id="{724D2C36-082D-4BD1-AE9B-D53F019C8436}"/>
              </a:ext>
            </a:extLst>
          </p:cNvPr>
          <p:cNvGrpSpPr/>
          <p:nvPr/>
        </p:nvGrpSpPr>
        <p:grpSpPr>
          <a:xfrm>
            <a:off x="68323" y="101530"/>
            <a:ext cx="1179579" cy="753324"/>
            <a:chOff x="68323" y="471919"/>
            <a:chExt cx="1179579" cy="753324"/>
          </a:xfrm>
        </p:grpSpPr>
        <p:sp>
          <p:nvSpPr>
            <p:cNvPr id="16" name="Rectangle 15">
              <a:extLst>
                <a:ext uri="{FF2B5EF4-FFF2-40B4-BE49-F238E27FC236}">
                  <a16:creationId xmlns:a16="http://schemas.microsoft.com/office/drawing/2014/main" id="{A90823B2-F981-428E-AA8B-62A60537BCD8}"/>
                </a:ext>
              </a:extLst>
            </p:cNvPr>
            <p:cNvSpPr/>
            <p:nvPr/>
          </p:nvSpPr>
          <p:spPr>
            <a:xfrm>
              <a:off x="68323" y="471919"/>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rbp</a:t>
              </a:r>
              <a:endParaRPr lang="en-US" sz="2200" b="1" dirty="0">
                <a:solidFill>
                  <a:schemeClr val="tx1"/>
                </a:solidFill>
                <a:latin typeface="Consolas" panose="020B0609020204030204" pitchFamily="49" charset="0"/>
              </a:endParaRPr>
            </a:p>
          </p:txBody>
        </p:sp>
        <p:cxnSp>
          <p:nvCxnSpPr>
            <p:cNvPr id="5" name="Straight Arrow Connector 4">
              <a:extLst>
                <a:ext uri="{FF2B5EF4-FFF2-40B4-BE49-F238E27FC236}">
                  <a16:creationId xmlns:a16="http://schemas.microsoft.com/office/drawing/2014/main" id="{F3BA8997-78BD-4253-AB4C-B3756F991DA4}"/>
                </a:ext>
              </a:extLst>
            </p:cNvPr>
            <p:cNvCxnSpPr>
              <a:cxnSpLocks/>
              <a:stCxn id="16" idx="3"/>
            </p:cNvCxnSpPr>
            <p:nvPr/>
          </p:nvCxnSpPr>
          <p:spPr>
            <a:xfrm>
              <a:off x="877232" y="696685"/>
              <a:ext cx="370670" cy="5285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73E88F8A-54AE-484A-A115-9F5AA89FA132}"/>
              </a:ext>
            </a:extLst>
          </p:cNvPr>
          <p:cNvSpPr/>
          <p:nvPr/>
        </p:nvSpPr>
        <p:spPr>
          <a:xfrm>
            <a:off x="1247902" y="985952"/>
            <a:ext cx="2049897" cy="4323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nsolas" panose="020B0609020204030204" pitchFamily="49" charset="0"/>
              </a:rPr>
              <a:t> //Other stuff in</a:t>
            </a:r>
          </a:p>
          <a:p>
            <a:pPr algn="ctr"/>
            <a:r>
              <a:rPr lang="en-US" sz="1400" b="1" dirty="0">
                <a:solidFill>
                  <a:schemeClr val="tx1"/>
                </a:solidFill>
                <a:latin typeface="Consolas" panose="020B0609020204030204" pitchFamily="49" charset="0"/>
              </a:rPr>
              <a:t>//stack frame </a:t>
            </a:r>
            <a:r>
              <a:rPr lang="en-US" sz="1400" b="1" dirty="0" err="1">
                <a:solidFill>
                  <a:schemeClr val="tx1"/>
                </a:solidFill>
                <a:latin typeface="Consolas" panose="020B0609020204030204" pitchFamily="49" charset="0"/>
              </a:rPr>
              <a:t>i</a:t>
            </a:r>
            <a:endParaRPr lang="en-US" sz="1400" b="1" dirty="0">
              <a:solidFill>
                <a:schemeClr val="tx1"/>
              </a:solidFill>
              <a:latin typeface="Consolas" panose="020B0609020204030204" pitchFamily="49" charset="0"/>
            </a:endParaRPr>
          </a:p>
        </p:txBody>
      </p:sp>
      <p:grpSp>
        <p:nvGrpSpPr>
          <p:cNvPr id="32" name="Group 31">
            <a:extLst>
              <a:ext uri="{FF2B5EF4-FFF2-40B4-BE49-F238E27FC236}">
                <a16:creationId xmlns:a16="http://schemas.microsoft.com/office/drawing/2014/main" id="{B057506E-27B0-45F8-A9BC-9E00C3D4D971}"/>
              </a:ext>
            </a:extLst>
          </p:cNvPr>
          <p:cNvGrpSpPr/>
          <p:nvPr/>
        </p:nvGrpSpPr>
        <p:grpSpPr>
          <a:xfrm>
            <a:off x="68320" y="1353609"/>
            <a:ext cx="1179582" cy="449532"/>
            <a:chOff x="68320" y="979066"/>
            <a:chExt cx="1179582" cy="449532"/>
          </a:xfrm>
        </p:grpSpPr>
        <p:sp>
          <p:nvSpPr>
            <p:cNvPr id="17" name="Rectangle 16">
              <a:extLst>
                <a:ext uri="{FF2B5EF4-FFF2-40B4-BE49-F238E27FC236}">
                  <a16:creationId xmlns:a16="http://schemas.microsoft.com/office/drawing/2014/main" id="{E5F0E97F-1D80-49D0-99E1-DEB3E894B4B1}"/>
                </a:ext>
              </a:extLst>
            </p:cNvPr>
            <p:cNvSpPr/>
            <p:nvPr/>
          </p:nvSpPr>
          <p:spPr>
            <a:xfrm>
              <a:off x="68320" y="979066"/>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rsp</a:t>
              </a:r>
              <a:endParaRPr lang="en-US" sz="2200" b="1" dirty="0">
                <a:solidFill>
                  <a:schemeClr val="tx1"/>
                </a:solidFill>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3A44CA66-0E6B-4C80-8849-1DBF4EFC2AFE}"/>
                </a:ext>
              </a:extLst>
            </p:cNvPr>
            <p:cNvCxnSpPr>
              <a:cxnSpLocks/>
            </p:cNvCxnSpPr>
            <p:nvPr/>
          </p:nvCxnSpPr>
          <p:spPr>
            <a:xfrm flipV="1">
              <a:off x="877229" y="1213695"/>
              <a:ext cx="370673" cy="1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CC012ACF-6B1F-4C5D-A0CD-B6CB43BD05BC}"/>
              </a:ext>
            </a:extLst>
          </p:cNvPr>
          <p:cNvSpPr/>
          <p:nvPr/>
        </p:nvSpPr>
        <p:spPr>
          <a:xfrm>
            <a:off x="1247902" y="2271427"/>
            <a:ext cx="2049897" cy="43043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Canary</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29" name="Rectangle 28">
            <a:extLst>
              <a:ext uri="{FF2B5EF4-FFF2-40B4-BE49-F238E27FC236}">
                <a16:creationId xmlns:a16="http://schemas.microsoft.com/office/drawing/2014/main" id="{456D9DB3-F109-429E-B318-82FBC912B8B7}"/>
              </a:ext>
            </a:extLst>
          </p:cNvPr>
          <p:cNvSpPr/>
          <p:nvPr/>
        </p:nvSpPr>
        <p:spPr>
          <a:xfrm>
            <a:off x="1247902" y="1410049"/>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addr</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30" name="Rectangle 29">
            <a:extLst>
              <a:ext uri="{FF2B5EF4-FFF2-40B4-BE49-F238E27FC236}">
                <a16:creationId xmlns:a16="http://schemas.microsoft.com/office/drawing/2014/main" id="{908F0B38-A141-4371-A590-68DEE039E428}"/>
              </a:ext>
            </a:extLst>
          </p:cNvPr>
          <p:cNvSpPr/>
          <p:nvPr/>
        </p:nvSpPr>
        <p:spPr>
          <a:xfrm>
            <a:off x="1247902" y="124013"/>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t>
            </a:r>
            <a:r>
              <a:rPr lang="en-US" sz="2000" b="1" dirty="0" err="1">
                <a:solidFill>
                  <a:schemeClr val="tx1"/>
                </a:solidFill>
                <a:latin typeface="Consolas" panose="020B0609020204030204" pitchFamily="49" charset="0"/>
              </a:rPr>
              <a:t>addr</a:t>
            </a:r>
            <a:r>
              <a:rPr lang="en-US" sz="2800" b="1" baseline="-25000" dirty="0" err="1">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36408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42" presetClass="path" presetSubtype="0" accel="50000" decel="50000" fill="hold" nodeType="withEffect">
                                  <p:stCondLst>
                                    <p:cond delay="0"/>
                                  </p:stCondLst>
                                  <p:childTnLst>
                                    <p:animMotion origin="layout" path="M 3.75E-6 -2.59259E-6 L 3.75E-6 0.06551 " pathEditMode="relative" rAng="0" ptsTypes="AA">
                                      <p:cBhvr>
                                        <p:cTn id="17" dur="2000" fill="hold"/>
                                        <p:tgtEl>
                                          <p:spTgt spid="32"/>
                                        </p:tgtEl>
                                        <p:attrNameLst>
                                          <p:attrName>ppt_x</p:attrName>
                                          <p:attrName>ppt_y</p:attrName>
                                        </p:attrNameLst>
                                      </p:cBhvr>
                                      <p:rCtr x="0" y="3264"/>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75E-6 4.07407E-6 L 3.75E-6 0.16689 " pathEditMode="relative" rAng="0" ptsTypes="AA">
                                      <p:cBhvr>
                                        <p:cTn id="21" dur="2000" fill="hold"/>
                                        <p:tgtEl>
                                          <p:spTgt spid="33"/>
                                        </p:tgtEl>
                                        <p:attrNameLst>
                                          <p:attrName>ppt_x</p:attrName>
                                          <p:attrName>ppt_y</p:attrName>
                                        </p:attrNameLst>
                                      </p:cBhvr>
                                      <p:rCtr x="0" y="8333"/>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75E-6 0.06806 L 0.00039 0.2125 " pathEditMode="relative" rAng="0" ptsTypes="AA">
                                      <p:cBhvr>
                                        <p:cTn id="39" dur="2000" fill="hold"/>
                                        <p:tgtEl>
                                          <p:spTgt spid="32"/>
                                        </p:tgtEl>
                                        <p:attrNameLst>
                                          <p:attrName>ppt_x</p:attrName>
                                          <p:attrName>ppt_y</p:attrName>
                                        </p:attrNameLst>
                                      </p:cBhvr>
                                      <p:rCtr x="13" y="7222"/>
                                    </p:animMotion>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34" grpId="0" animBg="1"/>
      <p:bldP spid="6" grpId="0" animBg="1"/>
      <p:bldP spid="6" grpId="1" animBg="1"/>
      <p:bldP spid="8" grpId="0" animBg="1"/>
      <p:bldP spid="8" grpId="1" animBg="1"/>
      <p:bldP spid="9" grpId="0" animBg="1"/>
      <p:bldP spid="9" grpId="1" animBg="1"/>
      <p:bldP spid="10" grpId="0" animBg="1"/>
      <p:bldP spid="24" grpId="0" animBg="1"/>
      <p:bldP spid="24" grpId="1" animBg="1"/>
      <p:bldP spid="25" grpId="0" animBg="1"/>
      <p:bldP spid="25" grpId="1" animBg="1"/>
      <p:bldP spid="26" grpId="0" animBg="1"/>
      <p:bldP spid="2"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50ECE-136F-40E5-B786-19780B040CA5}"/>
              </a:ext>
            </a:extLst>
          </p:cNvPr>
          <p:cNvPicPr>
            <a:picLocks noChangeAspect="1"/>
          </p:cNvPicPr>
          <p:nvPr/>
        </p:nvPicPr>
        <p:blipFill rotWithShape="1">
          <a:blip r:embed="rId3"/>
          <a:srcRect r="71139" b="48699"/>
          <a:stretch/>
        </p:blipFill>
        <p:spPr>
          <a:xfrm>
            <a:off x="0" y="0"/>
            <a:ext cx="3518704" cy="3518229"/>
          </a:xfrm>
          <a:prstGeom prst="rect">
            <a:avLst/>
          </a:prstGeom>
        </p:spPr>
      </p:pic>
      <p:sp>
        <p:nvSpPr>
          <p:cNvPr id="11" name="Rectangle 10">
            <a:extLst>
              <a:ext uri="{FF2B5EF4-FFF2-40B4-BE49-F238E27FC236}">
                <a16:creationId xmlns:a16="http://schemas.microsoft.com/office/drawing/2014/main" id="{5CD94168-EF4C-4FA8-B143-0CCC703832FB}"/>
              </a:ext>
            </a:extLst>
          </p:cNvPr>
          <p:cNvSpPr/>
          <p:nvPr/>
        </p:nvSpPr>
        <p:spPr>
          <a:xfrm>
            <a:off x="7991098" y="4336346"/>
            <a:ext cx="3956824" cy="703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E66258-7FE3-4DEB-A1CC-F72D7AC2CA63}"/>
              </a:ext>
            </a:extLst>
          </p:cNvPr>
          <p:cNvSpPr/>
          <p:nvPr/>
        </p:nvSpPr>
        <p:spPr>
          <a:xfrm>
            <a:off x="7991097" y="5004197"/>
            <a:ext cx="3956825" cy="767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6D85639-CF71-4BA1-9508-1C4B26230BD0}"/>
              </a:ext>
            </a:extLst>
          </p:cNvPr>
          <p:cNvSpPr txBox="1"/>
          <p:nvPr/>
        </p:nvSpPr>
        <p:spPr>
          <a:xfrm>
            <a:off x="3711616" y="3890974"/>
            <a:ext cx="3800355" cy="2677656"/>
          </a:xfrm>
          <a:prstGeom prst="rect">
            <a:avLst/>
          </a:prstGeom>
          <a:noFill/>
        </p:spPr>
        <p:txBody>
          <a:bodyPr wrap="square" rtlCol="0">
            <a:spAutoFit/>
          </a:bodyPr>
          <a:lstStyle/>
          <a:p>
            <a:r>
              <a:rPr lang="en-US" sz="2400" dirty="0">
                <a:latin typeface="Consolas" panose="020B0609020204030204" pitchFamily="49" charset="0"/>
              </a:rPr>
              <a:t>//Function preamble</a:t>
            </a:r>
          </a:p>
          <a:p>
            <a:r>
              <a:rPr lang="en-US" sz="2400" dirty="0">
                <a:latin typeface="Consolas" panose="020B0609020204030204" pitchFamily="49" charset="0"/>
              </a:rPr>
              <a:t>push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sub  0x410,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mov  %fs:(0x28), %</a:t>
            </a:r>
            <a:r>
              <a:rPr lang="en-US" sz="2400" dirty="0" err="1">
                <a:latin typeface="Consolas" panose="020B0609020204030204" pitchFamily="49" charset="0"/>
              </a:rPr>
              <a:t>rax</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rax</a:t>
            </a:r>
            <a:r>
              <a:rPr lang="en-US" sz="2400" dirty="0">
                <a:latin typeface="Consolas" panose="020B0609020204030204" pitchFamily="49" charset="0"/>
              </a:rPr>
              <a:t>, -0x8(%</a:t>
            </a:r>
            <a:r>
              <a:rPr lang="en-US" sz="2400" dirty="0" err="1">
                <a:latin typeface="Consolas" panose="020B0609020204030204" pitchFamily="49" charset="0"/>
              </a:rPr>
              <a:t>rbp</a:t>
            </a:r>
            <a:r>
              <a:rPr lang="en-US" sz="2400" dirty="0">
                <a:latin typeface="Consolas" panose="020B0609020204030204" pitchFamily="49" charset="0"/>
              </a:rPr>
              <a:t>)</a:t>
            </a:r>
          </a:p>
          <a:p>
            <a:r>
              <a:rPr lang="en-US" sz="2400" dirty="0" err="1">
                <a:latin typeface="Consolas" panose="020B0609020204030204" pitchFamily="49" charset="0"/>
              </a:rPr>
              <a:t>xor</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p:txBody>
      </p:sp>
      <p:sp>
        <p:nvSpPr>
          <p:cNvPr id="5" name="TextBox 4">
            <a:extLst>
              <a:ext uri="{FF2B5EF4-FFF2-40B4-BE49-F238E27FC236}">
                <a16:creationId xmlns:a16="http://schemas.microsoft.com/office/drawing/2014/main" id="{D955FEE7-E9A9-4BC4-9472-B1D071FC60EF}"/>
              </a:ext>
            </a:extLst>
          </p:cNvPr>
          <p:cNvSpPr txBox="1"/>
          <p:nvPr/>
        </p:nvSpPr>
        <p:spPr>
          <a:xfrm>
            <a:off x="7951808" y="3890974"/>
            <a:ext cx="4201608" cy="1938992"/>
          </a:xfrm>
          <a:prstGeom prst="rect">
            <a:avLst/>
          </a:prstGeom>
          <a:noFill/>
        </p:spPr>
        <p:txBody>
          <a:bodyPr wrap="square" rtlCol="0">
            <a:spAutoFit/>
          </a:bodyPr>
          <a:lstStyle/>
          <a:p>
            <a:r>
              <a:rPr lang="en-US" sz="2400" dirty="0">
                <a:latin typeface="Consolas" panose="020B0609020204030204" pitchFamily="49" charset="0"/>
              </a:rPr>
              <a:t>//Function epilogue</a:t>
            </a:r>
          </a:p>
          <a:p>
            <a:r>
              <a:rPr lang="en-US" sz="2400" dirty="0">
                <a:latin typeface="Consolas" panose="020B0609020204030204" pitchFamily="49" charset="0"/>
              </a:rPr>
              <a:t>mov  -0x8(%</a:t>
            </a:r>
            <a:r>
              <a:rPr lang="en-US" sz="2400" dirty="0" err="1">
                <a:latin typeface="Consolas" panose="020B0609020204030204" pitchFamily="49" charset="0"/>
              </a:rPr>
              <a:t>rbp</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r>
              <a:rPr lang="en-US" sz="2400" dirty="0" err="1">
                <a:latin typeface="Consolas" panose="020B0609020204030204" pitchFamily="49" charset="0"/>
              </a:rPr>
              <a:t>xor</a:t>
            </a:r>
            <a:r>
              <a:rPr lang="en-US" sz="2400" dirty="0">
                <a:latin typeface="Consolas" panose="020B0609020204030204" pitchFamily="49" charset="0"/>
              </a:rPr>
              <a:t>  %fs:(0x28), %rax</a:t>
            </a:r>
          </a:p>
          <a:p>
            <a:r>
              <a:rPr lang="en-US" sz="2400" dirty="0">
                <a:latin typeface="Consolas" panose="020B0609020204030204" pitchFamily="49" charset="0"/>
              </a:rPr>
              <a:t>je   </a:t>
            </a:r>
            <a:r>
              <a:rPr lang="en-US" sz="2400" dirty="0" err="1">
                <a:latin typeface="Consolas" panose="020B0609020204030204" pitchFamily="49" charset="0"/>
              </a:rPr>
              <a:t>codeToDoFuncReturn</a:t>
            </a:r>
            <a:endParaRPr lang="en-US" sz="2400" dirty="0">
              <a:latin typeface="Consolas" panose="020B0609020204030204" pitchFamily="49" charset="0"/>
            </a:endParaRPr>
          </a:p>
          <a:p>
            <a:r>
              <a:rPr lang="en-US" sz="2400" dirty="0">
                <a:latin typeface="Consolas" panose="020B0609020204030204" pitchFamily="49" charset="0"/>
              </a:rPr>
              <a:t>call __</a:t>
            </a:r>
            <a:r>
              <a:rPr lang="en-US" sz="2400" dirty="0" err="1">
                <a:latin typeface="Consolas" panose="020B0609020204030204" pitchFamily="49" charset="0"/>
              </a:rPr>
              <a:t>stack_chk_fail</a:t>
            </a:r>
            <a:endParaRPr lang="en-US" sz="2400" dirty="0">
              <a:latin typeface="Consolas" panose="020B0609020204030204" pitchFamily="49" charset="0"/>
            </a:endParaRPr>
          </a:p>
        </p:txBody>
      </p:sp>
      <p:pic>
        <p:nvPicPr>
          <p:cNvPr id="13" name="Picture 12">
            <a:extLst>
              <a:ext uri="{FF2B5EF4-FFF2-40B4-BE49-F238E27FC236}">
                <a16:creationId xmlns:a16="http://schemas.microsoft.com/office/drawing/2014/main" id="{5F2BF8E0-2EB3-4DFF-9B07-9FD19C2394BC}"/>
              </a:ext>
            </a:extLst>
          </p:cNvPr>
          <p:cNvPicPr>
            <a:picLocks noChangeAspect="1"/>
          </p:cNvPicPr>
          <p:nvPr/>
        </p:nvPicPr>
        <p:blipFill rotWithShape="1">
          <a:blip r:embed="rId4"/>
          <a:srcRect r="2606"/>
          <a:stretch/>
        </p:blipFill>
        <p:spPr>
          <a:xfrm>
            <a:off x="38584" y="4074289"/>
            <a:ext cx="3233195" cy="2216440"/>
          </a:xfrm>
          <a:prstGeom prst="rect">
            <a:avLst/>
          </a:prstGeom>
        </p:spPr>
      </p:pic>
      <p:sp>
        <p:nvSpPr>
          <p:cNvPr id="14" name="TextBox 13">
            <a:extLst>
              <a:ext uri="{FF2B5EF4-FFF2-40B4-BE49-F238E27FC236}">
                <a16:creationId xmlns:a16="http://schemas.microsoft.com/office/drawing/2014/main" id="{C1030B4F-B42B-46A3-8DCD-F3DC27EEB4C8}"/>
              </a:ext>
            </a:extLst>
          </p:cNvPr>
          <p:cNvSpPr txBox="1"/>
          <p:nvPr/>
        </p:nvSpPr>
        <p:spPr>
          <a:xfrm>
            <a:off x="405117" y="6140254"/>
            <a:ext cx="298241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 canary</a:t>
            </a:r>
          </a:p>
        </p:txBody>
      </p:sp>
      <p:sp>
        <p:nvSpPr>
          <p:cNvPr id="21" name="Callout: Line with Border and Accent Bar 20">
            <a:extLst>
              <a:ext uri="{FF2B5EF4-FFF2-40B4-BE49-F238E27FC236}">
                <a16:creationId xmlns:a16="http://schemas.microsoft.com/office/drawing/2014/main" id="{46D767E5-26B3-4B2D-BBF9-7886029705C4}"/>
              </a:ext>
            </a:extLst>
          </p:cNvPr>
          <p:cNvSpPr/>
          <p:nvPr/>
        </p:nvSpPr>
        <p:spPr>
          <a:xfrm>
            <a:off x="4694662" y="106286"/>
            <a:ext cx="4215162" cy="830416"/>
          </a:xfrm>
          <a:prstGeom prst="accentBorderCallout1">
            <a:avLst>
              <a:gd name="adj1" fmla="val 52849"/>
              <a:gd name="adj2" fmla="val -1776"/>
              <a:gd name="adj3" fmla="val 481508"/>
              <a:gd name="adj4" fmla="val -379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Move the canary value from the stack into </a:t>
            </a:r>
            <a:r>
              <a:rPr lang="en-US" sz="2800" dirty="0">
                <a:solidFill>
                  <a:schemeClr val="tx1"/>
                </a:solidFill>
                <a:latin typeface="Consolas" panose="020B0609020204030204" pitchFamily="49" charset="0"/>
                <a:cs typeface="Segoe UI" panose="020B0502040204020203" pitchFamily="34" charset="0"/>
              </a:rPr>
              <a:t>%</a:t>
            </a:r>
            <a:r>
              <a:rPr lang="en-US" sz="2800" dirty="0" err="1">
                <a:solidFill>
                  <a:schemeClr val="tx1"/>
                </a:solidFill>
                <a:latin typeface="Consolas" panose="020B0609020204030204" pitchFamily="49" charset="0"/>
                <a:cs typeface="Segoe UI" panose="020B0502040204020203" pitchFamily="34" charset="0"/>
              </a:rPr>
              <a:t>rax</a:t>
            </a:r>
            <a:r>
              <a:rPr lang="en-US" sz="2800" dirty="0">
                <a:solidFill>
                  <a:schemeClr val="tx1"/>
                </a:solidFill>
                <a:latin typeface="Segoe UI" panose="020B0502040204020203" pitchFamily="34" charset="0"/>
                <a:cs typeface="Segoe UI" panose="020B0502040204020203" pitchFamily="34" charset="0"/>
              </a:rPr>
              <a:t>.</a:t>
            </a:r>
          </a:p>
        </p:txBody>
      </p:sp>
      <p:sp>
        <p:nvSpPr>
          <p:cNvPr id="24" name="Callout: Line with Border and Accent Bar 23">
            <a:extLst>
              <a:ext uri="{FF2B5EF4-FFF2-40B4-BE49-F238E27FC236}">
                <a16:creationId xmlns:a16="http://schemas.microsoft.com/office/drawing/2014/main" id="{3DE24AE3-910C-4E78-BE68-4CB269BE2EC9}"/>
              </a:ext>
            </a:extLst>
          </p:cNvPr>
          <p:cNvSpPr/>
          <p:nvPr/>
        </p:nvSpPr>
        <p:spPr>
          <a:xfrm>
            <a:off x="4723529" y="1084673"/>
            <a:ext cx="6456558" cy="912173"/>
          </a:xfrm>
          <a:prstGeom prst="accentBorderCallout1">
            <a:avLst>
              <a:gd name="adj1" fmla="val 52849"/>
              <a:gd name="adj2" fmla="val -1776"/>
              <a:gd name="adj3" fmla="val 340638"/>
              <a:gd name="adj4" fmla="val -246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If the stack canary and the known-good value are equal, %</a:t>
            </a:r>
            <a:r>
              <a:rPr lang="en-US" sz="2800" dirty="0" err="1">
                <a:solidFill>
                  <a:schemeClr val="tx1"/>
                </a:solidFill>
                <a:latin typeface="Segoe UI" panose="020B0502040204020203" pitchFamily="34" charset="0"/>
                <a:cs typeface="Segoe UI" panose="020B0502040204020203" pitchFamily="34" charset="0"/>
              </a:rPr>
              <a:t>rax</a:t>
            </a:r>
            <a:r>
              <a:rPr lang="en-US" sz="2800" dirty="0">
                <a:solidFill>
                  <a:schemeClr val="tx1"/>
                </a:solidFill>
                <a:latin typeface="Segoe UI" panose="020B0502040204020203" pitchFamily="34" charset="0"/>
                <a:cs typeface="Segoe UI" panose="020B0502040204020203" pitchFamily="34" charset="0"/>
              </a:rPr>
              <a:t> will be 0!</a:t>
            </a:r>
          </a:p>
        </p:txBody>
      </p:sp>
      <p:sp>
        <p:nvSpPr>
          <p:cNvPr id="25" name="Callout: Line with Border and Accent Bar 24">
            <a:extLst>
              <a:ext uri="{FF2B5EF4-FFF2-40B4-BE49-F238E27FC236}">
                <a16:creationId xmlns:a16="http://schemas.microsoft.com/office/drawing/2014/main" id="{273E1757-3608-405C-BB3F-01195F1ACE91}"/>
              </a:ext>
            </a:extLst>
          </p:cNvPr>
          <p:cNvSpPr/>
          <p:nvPr/>
        </p:nvSpPr>
        <p:spPr>
          <a:xfrm>
            <a:off x="4694662" y="2153042"/>
            <a:ext cx="4939992" cy="513367"/>
          </a:xfrm>
          <a:prstGeom prst="accentBorderCallout1">
            <a:avLst>
              <a:gd name="adj1" fmla="val 52849"/>
              <a:gd name="adj2" fmla="val -1776"/>
              <a:gd name="adj3" fmla="val 395523"/>
              <a:gd name="adj4" fmla="val -296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Respond to the canary check.</a:t>
            </a:r>
          </a:p>
        </p:txBody>
      </p:sp>
    </p:spTree>
    <p:extLst>
      <p:ext uri="{BB962C8B-B14F-4D97-AF65-F5344CB8AC3E}">
        <p14:creationId xmlns:p14="http://schemas.microsoft.com/office/powerpoint/2010/main" val="35511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21" grpId="0" animBg="1"/>
      <p:bldP spid="21" grpId="1" animBg="1"/>
      <p:bldP spid="24" grpId="0" animBg="1"/>
      <p:bldP spid="24" grpId="1"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DC4-7826-4033-8E9C-1DB322FB0389}"/>
              </a:ext>
            </a:extLst>
          </p:cNvPr>
          <p:cNvSpPr>
            <a:spLocks noGrp="1"/>
          </p:cNvSpPr>
          <p:nvPr>
            <p:ph type="title"/>
          </p:nvPr>
        </p:nvSpPr>
        <p:spPr>
          <a:xfrm>
            <a:off x="838200" y="0"/>
            <a:ext cx="10515600" cy="780770"/>
          </a:xfrm>
        </p:spPr>
        <p:txBody>
          <a:bodyPr/>
          <a:lstStyle/>
          <a:p>
            <a:r>
              <a:rPr lang="en-US" dirty="0"/>
              <a:t>x86-64: Leveraging %</a:t>
            </a:r>
            <a:r>
              <a:rPr lang="en-US" dirty="0" err="1"/>
              <a:t>gs</a:t>
            </a:r>
            <a:r>
              <a:rPr lang="en-US" dirty="0"/>
              <a:t> For Kernel Fun</a:t>
            </a:r>
          </a:p>
        </p:txBody>
      </p:sp>
      <p:sp>
        <p:nvSpPr>
          <p:cNvPr id="4" name="Content Placeholder 2">
            <a:extLst>
              <a:ext uri="{FF2B5EF4-FFF2-40B4-BE49-F238E27FC236}">
                <a16:creationId xmlns:a16="http://schemas.microsoft.com/office/drawing/2014/main" id="{5294FE04-E186-4927-8840-7C06C7B6146C}"/>
              </a:ext>
            </a:extLst>
          </p:cNvPr>
          <p:cNvSpPr>
            <a:spLocks noGrp="1"/>
          </p:cNvSpPr>
          <p:nvPr>
            <p:ph idx="1"/>
          </p:nvPr>
        </p:nvSpPr>
        <p:spPr>
          <a:xfrm>
            <a:off x="367748" y="780769"/>
            <a:ext cx="11702332" cy="6077231"/>
          </a:xfrm>
        </p:spPr>
        <p:txBody>
          <a:bodyPr>
            <a:normAutofit fontScale="92500" lnSpcReduction="10000"/>
          </a:bodyPr>
          <a:lstStyle/>
          <a:p>
            <a:r>
              <a:rPr lang="en-US" sz="3200" dirty="0"/>
              <a:t>An OS needs to store a per-CPU data structure that is only accessible by the kernel</a:t>
            </a:r>
          </a:p>
          <a:p>
            <a:r>
              <a:rPr lang="en-US" sz="3200" dirty="0"/>
              <a:t>Each core has its own </a:t>
            </a:r>
            <a:r>
              <a:rPr lang="en-US" sz="3200" dirty="0">
                <a:latin typeface="Consolas" panose="020B0609020204030204" pitchFamily="49" charset="0"/>
              </a:rPr>
              <a:t>%IA32_KERNEL_GS_BASE</a:t>
            </a:r>
            <a:r>
              <a:rPr lang="en-US" sz="3200" dirty="0"/>
              <a:t> register</a:t>
            </a:r>
          </a:p>
          <a:p>
            <a:pPr lvl="1"/>
            <a:r>
              <a:rPr lang="en-US" sz="2800" dirty="0">
                <a:latin typeface="Consolas" panose="020B0609020204030204" pitchFamily="49" charset="0"/>
              </a:rPr>
              <a:t>%IA32_KERNEL_GS_BASE</a:t>
            </a:r>
            <a:r>
              <a:rPr lang="en-US" sz="2800" dirty="0"/>
              <a:t> can only be accessed when the CPU is in privileged mode</a:t>
            </a:r>
          </a:p>
          <a:p>
            <a:pPr lvl="1"/>
            <a:r>
              <a:rPr lang="en-US" sz="2800" dirty="0" err="1">
                <a:latin typeface="Consolas" panose="020B0609020204030204" pitchFamily="49" charset="0"/>
              </a:rPr>
              <a:t>swapgs</a:t>
            </a:r>
            <a:r>
              <a:rPr lang="en-US" sz="2800" dirty="0"/>
              <a:t> exchanges </a:t>
            </a:r>
            <a:r>
              <a:rPr lang="en-US" sz="2800" dirty="0">
                <a:latin typeface="Consolas" panose="020B0609020204030204" pitchFamily="49" charset="0"/>
              </a:rPr>
              <a:t>%IA32_KERNEL_GS_BASE</a:t>
            </a:r>
            <a:r>
              <a:rPr lang="en-US" sz="2800" dirty="0"/>
              <a:t> and the base address in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(but doesn’t change the selector in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a:t>
            </a:r>
          </a:p>
          <a:p>
            <a:r>
              <a:rPr lang="en-US" sz="3200" dirty="0"/>
              <a:t>When the CPU executes in unprivileged mode, </a:t>
            </a:r>
            <a:r>
              <a:rPr lang="en-US" sz="2800" dirty="0">
                <a:latin typeface="Consolas" panose="020B0609020204030204" pitchFamily="49" charset="0"/>
              </a:rPr>
              <a:t>%IA32_KERNEL_GS_BASE</a:t>
            </a:r>
            <a:r>
              <a:rPr lang="en-US" sz="2800" dirty="0"/>
              <a:t> holds the address of the per-CPU data structure</a:t>
            </a:r>
          </a:p>
          <a:p>
            <a:r>
              <a:rPr lang="en-US" sz="3200" dirty="0"/>
              <a:t>When the CPU executes in privileged mode, the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base points to the per-CPU data structure</a:t>
            </a:r>
          </a:p>
          <a:p>
            <a:r>
              <a:rPr lang="en-US" sz="3200" dirty="0"/>
              <a:t>The kernel executes </a:t>
            </a:r>
            <a:r>
              <a:rPr lang="en-US" sz="3200" dirty="0" err="1">
                <a:latin typeface="Consolas" panose="020B0609020204030204" pitchFamily="49" charset="0"/>
              </a:rPr>
              <a:t>swapgs</a:t>
            </a:r>
            <a:r>
              <a:rPr lang="en-US" sz="3200" dirty="0"/>
              <a:t> . . .</a:t>
            </a:r>
          </a:p>
          <a:p>
            <a:pPr marL="971550" lvl="1" indent="-514350">
              <a:buFont typeface="+mj-lt"/>
              <a:buAutoNum type="arabicPeriod"/>
            </a:pPr>
            <a:r>
              <a:rPr lang="en-US" sz="2800" dirty="0"/>
              <a:t>When handling a system call, interrupt, or exception, during the context switch from an unprivileged process to the kernel</a:t>
            </a:r>
          </a:p>
          <a:p>
            <a:pPr marL="971550" lvl="1" indent="-514350">
              <a:buFont typeface="+mj-lt"/>
              <a:buAutoNum type="arabicPeriod"/>
            </a:pPr>
            <a:r>
              <a:rPr lang="en-US" sz="2800" dirty="0"/>
              <a:t>As part of context switching away from the kernel to an unprivileged process</a:t>
            </a:r>
          </a:p>
        </p:txBody>
      </p:sp>
    </p:spTree>
    <p:extLst>
      <p:ext uri="{BB962C8B-B14F-4D97-AF65-F5344CB8AC3E}">
        <p14:creationId xmlns:p14="http://schemas.microsoft.com/office/powerpoint/2010/main" val="15737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FF28E-70C8-C63B-C9A5-1BBDE359294D}"/>
              </a:ext>
            </a:extLst>
          </p:cNvPr>
          <p:cNvPicPr>
            <a:picLocks noChangeAspect="1"/>
          </p:cNvPicPr>
          <p:nvPr/>
        </p:nvPicPr>
        <p:blipFill>
          <a:blip r:embed="rId2"/>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D8CB5EB4-B791-761D-97E4-3693800FCB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9"/>
          <a:stretch>
            <a:fillRect/>
          </a:stretch>
        </p:blipFill>
        <p:spPr bwMode="auto">
          <a:xfrm>
            <a:off x="4023360" y="878342"/>
            <a:ext cx="8168640" cy="59796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C9298A-63D5-9FC1-A303-379E99083380}"/>
              </a:ext>
            </a:extLst>
          </p:cNvPr>
          <p:cNvSpPr>
            <a:spLocks noGrp="1"/>
          </p:cNvSpPr>
          <p:nvPr>
            <p:ph type="title"/>
          </p:nvPr>
        </p:nvSpPr>
        <p:spPr>
          <a:xfrm>
            <a:off x="391160" y="1289685"/>
            <a:ext cx="5704840" cy="2581275"/>
          </a:xfrm>
        </p:spPr>
        <p:txBody>
          <a:bodyPr>
            <a:normAutofit/>
          </a:bodyPr>
          <a:lstStyle/>
          <a:p>
            <a:r>
              <a:rPr lang="en-US" dirty="0"/>
              <a:t>BUT WHY DO I NEED</a:t>
            </a:r>
            <a:br>
              <a:rPr lang="en-US" dirty="0"/>
            </a:br>
            <a:r>
              <a:rPr lang="en-US" dirty="0"/>
              <a:t>A PER-CPU</a:t>
            </a:r>
            <a:br>
              <a:rPr lang="en-US" dirty="0"/>
            </a:br>
            <a:r>
              <a:rPr lang="en-US" dirty="0"/>
              <a:t>DATA STRUCTURE?</a:t>
            </a:r>
          </a:p>
        </p:txBody>
      </p:sp>
    </p:spTree>
    <p:extLst>
      <p:ext uri="{BB962C8B-B14F-4D97-AF65-F5344CB8AC3E}">
        <p14:creationId xmlns:p14="http://schemas.microsoft.com/office/powerpoint/2010/main" val="79570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892EB-E06A-4742-A37B-EC1CF017DB61}"/>
              </a:ext>
            </a:extLst>
          </p:cNvPr>
          <p:cNvSpPr/>
          <p:nvPr/>
        </p:nvSpPr>
        <p:spPr>
          <a:xfrm>
            <a:off x="1252683" y="416690"/>
            <a:ext cx="5608484" cy="416688"/>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272CA3-EC4E-43CE-8133-5532D3897973}"/>
              </a:ext>
            </a:extLst>
          </p:cNvPr>
          <p:cNvSpPr/>
          <p:nvPr/>
        </p:nvSpPr>
        <p:spPr>
          <a:xfrm>
            <a:off x="25077" y="-38121"/>
            <a:ext cx="10197295" cy="6894195"/>
          </a:xfrm>
          <a:prstGeom prst="rect">
            <a:avLst/>
          </a:prstGeom>
        </p:spPr>
        <p:txBody>
          <a:bodyPr wrap="square">
            <a:spAutoFit/>
          </a:bodyPr>
          <a:lstStyle/>
          <a:p>
            <a:r>
              <a:rPr lang="en-US" sz="2600" dirty="0">
                <a:latin typeface="Consolas" panose="020B0609020204030204" pitchFamily="49" charset="0"/>
              </a:rPr>
              <a:t>//Chickadee’s </a:t>
            </a:r>
            <a:r>
              <a:rPr lang="en-US" sz="2600" dirty="0" err="1">
                <a:latin typeface="Consolas" panose="020B0609020204030204" pitchFamily="49" charset="0"/>
              </a:rPr>
              <a:t>kernel.hh</a:t>
            </a:r>
            <a:endParaRPr lang="en-US" sz="2600" dirty="0">
              <a:latin typeface="Consolas" panose="020B0609020204030204" pitchFamily="49" charset="0"/>
            </a:endParaRPr>
          </a:p>
          <a:p>
            <a:r>
              <a:rPr lang="en-US" sz="2600" dirty="0">
                <a:solidFill>
                  <a:srgbClr val="0070C0"/>
                </a:solidFill>
                <a:latin typeface="Consolas" panose="020B0609020204030204" pitchFamily="49" charset="0"/>
              </a:rPr>
              <a:t>struct</a:t>
            </a:r>
            <a:r>
              <a:rPr lang="en-US" sz="2600" dirty="0">
                <a:latin typeface="Consolas" panose="020B0609020204030204" pitchFamily="49" charset="0"/>
              </a:rPr>
              <a:t> __attribute__((aligned(</a:t>
            </a:r>
            <a:r>
              <a:rPr lang="en-US" sz="2600" dirty="0">
                <a:solidFill>
                  <a:srgbClr val="00B050"/>
                </a:solidFill>
                <a:latin typeface="Consolas" panose="020B0609020204030204" pitchFamily="49" charset="0"/>
              </a:rPr>
              <a:t>4096</a:t>
            </a:r>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a:t>
            </a:r>
          </a:p>
          <a:p>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self_;  //Points to this </a:t>
            </a:r>
            <a:r>
              <a:rPr lang="en-US" sz="2600" dirty="0" err="1">
                <a:latin typeface="Consolas" panose="020B0609020204030204" pitchFamily="49" charset="0"/>
              </a:rPr>
              <a:t>cpustate</a:t>
            </a:r>
            <a:endParaRPr lang="en-US" sz="2600" dirty="0">
              <a:latin typeface="Consolas" panose="020B0609020204030204" pitchFamily="49" charset="0"/>
            </a:endParaRPr>
          </a:p>
          <a:p>
            <a:r>
              <a:rPr lang="en-US" sz="2600" dirty="0">
                <a:latin typeface="Consolas" panose="020B0609020204030204" pitchFamily="49" charset="0"/>
              </a:rPr>
              <a:t>    proc* current_;   //The currently-executing</a:t>
            </a:r>
          </a:p>
          <a:p>
            <a:r>
              <a:rPr lang="en-US" sz="2600" dirty="0">
                <a:latin typeface="Consolas" panose="020B0609020204030204" pitchFamily="49" charset="0"/>
              </a:rPr>
              <a:t>                      //process</a:t>
            </a: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uint64_t </a:t>
            </a:r>
            <a:r>
              <a:rPr lang="en-US" sz="2600" dirty="0" err="1">
                <a:latin typeface="Consolas" panose="020B0609020204030204" pitchFamily="49" charset="0"/>
              </a:rPr>
              <a:t>syscall_scratch</a:t>
            </a:r>
            <a:r>
              <a:rPr lang="en-US" sz="2600" dirty="0">
                <a:latin typeface="Consolas" panose="020B0609020204030204" pitchFamily="49" charset="0"/>
              </a:rPr>
              <a:t>_; //We’ll see this in</a:t>
            </a:r>
          </a:p>
          <a:p>
            <a:r>
              <a:rPr lang="en-US" sz="2600" dirty="0">
                <a:latin typeface="Consolas" panose="020B0609020204030204" pitchFamily="49" charset="0"/>
              </a:rPr>
              <a:t>                               //use later</a:t>
            </a:r>
          </a:p>
          <a:p>
            <a:endParaRPr lang="en-US" sz="2600" dirty="0">
              <a:latin typeface="Consolas" panose="020B0609020204030204" pitchFamily="49" charset="0"/>
            </a:endParaRP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int</a:t>
            </a:r>
            <a:r>
              <a:rPr lang="en-US" sz="2600" dirty="0">
                <a:latin typeface="Consolas" panose="020B0609020204030204" pitchFamily="49" charset="0"/>
              </a:rPr>
              <a:t> </a:t>
            </a:r>
            <a:r>
              <a:rPr lang="en-US" sz="2600" dirty="0" err="1">
                <a:latin typeface="Consolas" panose="020B0609020204030204" pitchFamily="49" charset="0"/>
              </a:rPr>
              <a:t>cpuindex</a:t>
            </a:r>
            <a:r>
              <a:rPr lang="en-US" sz="2600" dirty="0">
                <a:latin typeface="Consolas" panose="020B0609020204030204" pitchFamily="49" charset="0"/>
              </a:rPr>
              <a:t>_;       //Which of the N </a:t>
            </a:r>
            <a:r>
              <a:rPr lang="en-US" sz="2600" dirty="0" err="1">
                <a:latin typeface="Consolas" panose="020B0609020204030204" pitchFamily="49" charset="0"/>
              </a:rPr>
              <a:t>cpus</a:t>
            </a:r>
            <a:r>
              <a:rPr lang="en-US" sz="2600" dirty="0">
                <a:latin typeface="Consolas" panose="020B0609020204030204" pitchFamily="49" charset="0"/>
              </a:rPr>
              <a:t> am I?</a:t>
            </a:r>
          </a:p>
          <a:p>
            <a:endParaRPr lang="en-US" sz="2600" dirty="0">
              <a:latin typeface="Consolas" panose="020B0609020204030204" pitchFamily="49" charset="0"/>
            </a:endParaRPr>
          </a:p>
          <a:p>
            <a:r>
              <a:rPr lang="en-US" sz="2600" dirty="0">
                <a:latin typeface="Consolas" panose="020B0609020204030204" pitchFamily="49" charset="0"/>
              </a:rPr>
              <a:t>    //Stores which processes are ready to</a:t>
            </a:r>
          </a:p>
          <a:p>
            <a:r>
              <a:rPr lang="en-US" sz="2600" dirty="0">
                <a:latin typeface="Consolas" panose="020B0609020204030204" pitchFamily="49" charset="0"/>
              </a:rPr>
              <a:t>    //execute on this </a:t>
            </a:r>
            <a:r>
              <a:rPr lang="en-US" sz="2600" dirty="0" err="1">
                <a:latin typeface="Consolas" panose="020B0609020204030204" pitchFamily="49" charset="0"/>
              </a:rPr>
              <a:t>cpu</a:t>
            </a:r>
            <a:endParaRPr lang="en-US" sz="2600" dirty="0">
              <a:latin typeface="Consolas" panose="020B0609020204030204" pitchFamily="49" charset="0"/>
            </a:endParaRPr>
          </a:p>
          <a:p>
            <a:r>
              <a:rPr lang="en-US" sz="2600" dirty="0">
                <a:latin typeface="Consolas" panose="020B0609020204030204" pitchFamily="49" charset="0"/>
              </a:rPr>
              <a:t>    list&lt;proc, &amp;proc::</a:t>
            </a:r>
            <a:r>
              <a:rPr lang="en-US" sz="2600" dirty="0" err="1">
                <a:latin typeface="Consolas" panose="020B0609020204030204" pitchFamily="49" charset="0"/>
              </a:rPr>
              <a:t>runq_links</a:t>
            </a:r>
            <a:r>
              <a:rPr lang="en-US" sz="2600" dirty="0">
                <a:latin typeface="Consolas" panose="020B0609020204030204" pitchFamily="49" charset="0"/>
              </a:rPr>
              <a:t>_&gt; </a:t>
            </a:r>
            <a:r>
              <a:rPr lang="en-US" sz="2600" dirty="0" err="1">
                <a:latin typeface="Consolas" panose="020B0609020204030204" pitchFamily="49" charset="0"/>
              </a:rPr>
              <a:t>runq</a:t>
            </a:r>
            <a:r>
              <a:rPr lang="en-US" sz="2600" dirty="0">
                <a:latin typeface="Consolas" panose="020B0609020204030204" pitchFamily="49" charset="0"/>
              </a:rPr>
              <a:t>_;</a:t>
            </a:r>
          </a:p>
          <a:p>
            <a:r>
              <a:rPr lang="en-US" sz="2600" dirty="0">
                <a:latin typeface="Consolas" panose="020B0609020204030204" pitchFamily="49" charset="0"/>
              </a:rPr>
              <a:t>    spinlock </a:t>
            </a:r>
            <a:r>
              <a:rPr lang="en-US" sz="2600" dirty="0" err="1">
                <a:latin typeface="Consolas" panose="020B0609020204030204" pitchFamily="49" charset="0"/>
              </a:rPr>
              <a:t>runq_lock</a:t>
            </a:r>
            <a:r>
              <a:rPr lang="en-US" sz="2600" dirty="0">
                <a:latin typeface="Consolas" panose="020B0609020204030204" pitchFamily="49" charset="0"/>
              </a:rPr>
              <a:t>_;</a:t>
            </a:r>
          </a:p>
          <a:p>
            <a:endParaRPr lang="en-US" sz="2600" dirty="0">
              <a:latin typeface="Consolas" panose="020B0609020204030204" pitchFamily="49" charset="0"/>
            </a:endParaRPr>
          </a:p>
          <a:p>
            <a:r>
              <a:rPr lang="en-US" sz="2600" dirty="0">
                <a:latin typeface="Consolas" panose="020B0609020204030204" pitchFamily="49" charset="0"/>
              </a:rPr>
              <a:t>    //...Other stuff...</a:t>
            </a:r>
          </a:p>
          <a:p>
            <a:r>
              <a:rPr lang="en-US" sz="2600" dirty="0">
                <a:latin typeface="Consolas" panose="020B0609020204030204" pitchFamily="49" charset="0"/>
              </a:rPr>
              <a:t>};</a:t>
            </a:r>
          </a:p>
        </p:txBody>
      </p:sp>
      <p:pic>
        <p:nvPicPr>
          <p:cNvPr id="7" name="Picture 6">
            <a:extLst>
              <a:ext uri="{FF2B5EF4-FFF2-40B4-BE49-F238E27FC236}">
                <a16:creationId xmlns:a16="http://schemas.microsoft.com/office/drawing/2014/main" id="{74468973-ED23-4592-8406-EF05A763C028}"/>
              </a:ext>
            </a:extLst>
          </p:cNvPr>
          <p:cNvPicPr>
            <a:picLocks noChangeAspect="1"/>
          </p:cNvPicPr>
          <p:nvPr/>
        </p:nvPicPr>
        <p:blipFill>
          <a:blip r:embed="rId3"/>
          <a:stretch>
            <a:fillRect/>
          </a:stretch>
        </p:blipFill>
        <p:spPr>
          <a:xfrm>
            <a:off x="7523544" y="3848483"/>
            <a:ext cx="2513633" cy="3007591"/>
          </a:xfrm>
          <a:prstGeom prst="rect">
            <a:avLst/>
          </a:prstGeom>
        </p:spPr>
      </p:pic>
      <p:sp>
        <p:nvSpPr>
          <p:cNvPr id="9" name="Callout: Line with Border and Accent Bar 8">
            <a:extLst>
              <a:ext uri="{FF2B5EF4-FFF2-40B4-BE49-F238E27FC236}">
                <a16:creationId xmlns:a16="http://schemas.microsoft.com/office/drawing/2014/main" id="{216F6A68-415C-4885-A0FE-AE6A6E08FD69}"/>
              </a:ext>
            </a:extLst>
          </p:cNvPr>
          <p:cNvSpPr/>
          <p:nvPr/>
        </p:nvSpPr>
        <p:spPr>
          <a:xfrm>
            <a:off x="9884780" y="1640109"/>
            <a:ext cx="2187614" cy="1508206"/>
          </a:xfrm>
          <a:prstGeom prst="accentBorderCallout1">
            <a:avLst>
              <a:gd name="adj1" fmla="val 70936"/>
              <a:gd name="adj2" fmla="val -6745"/>
              <a:gd name="adj3" fmla="val 144985"/>
              <a:gd name="adj4" fmla="val -3219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Force compiler to align each struct on 4KB boundary</a:t>
            </a:r>
          </a:p>
        </p:txBody>
      </p:sp>
    </p:spTree>
    <p:extLst>
      <p:ext uri="{BB962C8B-B14F-4D97-AF65-F5344CB8AC3E}">
        <p14:creationId xmlns:p14="http://schemas.microsoft.com/office/powerpoint/2010/main" val="4853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E815B5-B450-4682-A60A-8AC21D913FED}"/>
              </a:ext>
            </a:extLst>
          </p:cNvPr>
          <p:cNvSpPr/>
          <p:nvPr/>
        </p:nvSpPr>
        <p:spPr>
          <a:xfrm>
            <a:off x="783452" y="1218205"/>
            <a:ext cx="7909698" cy="787413"/>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51B2FC-BFB7-4F34-8852-4D3C6EEBE986}"/>
              </a:ext>
            </a:extLst>
          </p:cNvPr>
          <p:cNvSpPr/>
          <p:nvPr/>
        </p:nvSpPr>
        <p:spPr>
          <a:xfrm>
            <a:off x="783451" y="3163727"/>
            <a:ext cx="8783995" cy="493873"/>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89EF1E-4DAD-48CE-9DAB-5B45B4A95BE0}"/>
              </a:ext>
            </a:extLst>
          </p:cNvPr>
          <p:cNvSpPr/>
          <p:nvPr/>
        </p:nvSpPr>
        <p:spPr>
          <a:xfrm>
            <a:off x="783452" y="3871870"/>
            <a:ext cx="6880664" cy="1733200"/>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D272CA3-EC4E-43CE-8133-5532D3897973}"/>
              </a:ext>
            </a:extLst>
          </p:cNvPr>
          <p:cNvSpPr/>
          <p:nvPr/>
        </p:nvSpPr>
        <p:spPr>
          <a:xfrm>
            <a:off x="25077" y="-38121"/>
            <a:ext cx="10197295" cy="6894195"/>
          </a:xfrm>
          <a:prstGeom prst="rect">
            <a:avLst/>
          </a:prstGeom>
        </p:spPr>
        <p:txBody>
          <a:bodyPr wrap="square">
            <a:spAutoFit/>
          </a:bodyPr>
          <a:lstStyle/>
          <a:p>
            <a:r>
              <a:rPr lang="en-US" sz="2600" dirty="0">
                <a:latin typeface="Consolas" panose="020B0609020204030204" pitchFamily="49" charset="0"/>
              </a:rPr>
              <a:t>//Chickadee’s </a:t>
            </a:r>
            <a:r>
              <a:rPr lang="en-US" sz="2600" dirty="0" err="1">
                <a:latin typeface="Consolas" panose="020B0609020204030204" pitchFamily="49" charset="0"/>
              </a:rPr>
              <a:t>kernel.hh</a:t>
            </a:r>
            <a:endParaRPr lang="en-US" sz="2600" dirty="0">
              <a:latin typeface="Consolas" panose="020B0609020204030204" pitchFamily="49" charset="0"/>
            </a:endParaRPr>
          </a:p>
          <a:p>
            <a:r>
              <a:rPr lang="en-US" sz="2600" dirty="0">
                <a:solidFill>
                  <a:srgbClr val="0070C0"/>
                </a:solidFill>
                <a:latin typeface="Consolas" panose="020B0609020204030204" pitchFamily="49" charset="0"/>
              </a:rPr>
              <a:t>struct</a:t>
            </a:r>
            <a:r>
              <a:rPr lang="en-US" sz="2600" dirty="0">
                <a:latin typeface="Consolas" panose="020B0609020204030204" pitchFamily="49" charset="0"/>
              </a:rPr>
              <a:t> __attribute__((aligned(</a:t>
            </a:r>
            <a:r>
              <a:rPr lang="en-US" sz="2600" dirty="0">
                <a:solidFill>
                  <a:srgbClr val="00B050"/>
                </a:solidFill>
                <a:latin typeface="Consolas" panose="020B0609020204030204" pitchFamily="49" charset="0"/>
              </a:rPr>
              <a:t>4096</a:t>
            </a:r>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a:t>
            </a:r>
          </a:p>
          <a:p>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self_;  //Points to this </a:t>
            </a:r>
            <a:r>
              <a:rPr lang="en-US" sz="2600" dirty="0" err="1">
                <a:latin typeface="Consolas" panose="020B0609020204030204" pitchFamily="49" charset="0"/>
              </a:rPr>
              <a:t>cpustate</a:t>
            </a:r>
            <a:endParaRPr lang="en-US" sz="2600" dirty="0">
              <a:latin typeface="Consolas" panose="020B0609020204030204" pitchFamily="49" charset="0"/>
            </a:endParaRPr>
          </a:p>
          <a:p>
            <a:r>
              <a:rPr lang="en-US" sz="2600" dirty="0">
                <a:latin typeface="Consolas" panose="020B0609020204030204" pitchFamily="49" charset="0"/>
              </a:rPr>
              <a:t>    proc* current_;   //The currently-executing</a:t>
            </a:r>
          </a:p>
          <a:p>
            <a:r>
              <a:rPr lang="en-US" sz="2600" dirty="0">
                <a:latin typeface="Consolas" panose="020B0609020204030204" pitchFamily="49" charset="0"/>
              </a:rPr>
              <a:t>                      //process</a:t>
            </a: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uint64_t </a:t>
            </a:r>
            <a:r>
              <a:rPr lang="en-US" sz="2600" dirty="0" err="1">
                <a:latin typeface="Consolas" panose="020B0609020204030204" pitchFamily="49" charset="0"/>
              </a:rPr>
              <a:t>syscall_scratch</a:t>
            </a:r>
            <a:r>
              <a:rPr lang="en-US" sz="2600" dirty="0">
                <a:latin typeface="Consolas" panose="020B0609020204030204" pitchFamily="49" charset="0"/>
              </a:rPr>
              <a:t>_; //We’ll see this in</a:t>
            </a:r>
          </a:p>
          <a:p>
            <a:r>
              <a:rPr lang="en-US" sz="2600" dirty="0">
                <a:latin typeface="Consolas" panose="020B0609020204030204" pitchFamily="49" charset="0"/>
              </a:rPr>
              <a:t>                               //use later</a:t>
            </a:r>
          </a:p>
          <a:p>
            <a:endParaRPr lang="en-US" sz="2600" dirty="0">
              <a:latin typeface="Consolas" panose="020B0609020204030204" pitchFamily="49" charset="0"/>
            </a:endParaRP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int</a:t>
            </a:r>
            <a:r>
              <a:rPr lang="en-US" sz="2600" dirty="0">
                <a:latin typeface="Consolas" panose="020B0609020204030204" pitchFamily="49" charset="0"/>
              </a:rPr>
              <a:t> </a:t>
            </a:r>
            <a:r>
              <a:rPr lang="en-US" sz="2600" dirty="0" err="1">
                <a:latin typeface="Consolas" panose="020B0609020204030204" pitchFamily="49" charset="0"/>
              </a:rPr>
              <a:t>cpuindex</a:t>
            </a:r>
            <a:r>
              <a:rPr lang="en-US" sz="2600" dirty="0">
                <a:latin typeface="Consolas" panose="020B0609020204030204" pitchFamily="49" charset="0"/>
              </a:rPr>
              <a:t>_;       //Which of the N </a:t>
            </a:r>
            <a:r>
              <a:rPr lang="en-US" sz="2600" dirty="0" err="1">
                <a:latin typeface="Consolas" panose="020B0609020204030204" pitchFamily="49" charset="0"/>
              </a:rPr>
              <a:t>cpus</a:t>
            </a:r>
            <a:r>
              <a:rPr lang="en-US" sz="2600" dirty="0">
                <a:latin typeface="Consolas" panose="020B0609020204030204" pitchFamily="49" charset="0"/>
              </a:rPr>
              <a:t> am I?</a:t>
            </a:r>
          </a:p>
          <a:p>
            <a:endParaRPr lang="en-US" sz="2600" dirty="0">
              <a:latin typeface="Consolas" panose="020B0609020204030204" pitchFamily="49" charset="0"/>
            </a:endParaRPr>
          </a:p>
          <a:p>
            <a:r>
              <a:rPr lang="en-US" sz="2600" dirty="0">
                <a:latin typeface="Consolas" panose="020B0609020204030204" pitchFamily="49" charset="0"/>
              </a:rPr>
              <a:t>    //Stores which processes are ready to</a:t>
            </a:r>
          </a:p>
          <a:p>
            <a:r>
              <a:rPr lang="en-US" sz="2600" dirty="0">
                <a:latin typeface="Consolas" panose="020B0609020204030204" pitchFamily="49" charset="0"/>
              </a:rPr>
              <a:t>    //execute on this </a:t>
            </a:r>
            <a:r>
              <a:rPr lang="en-US" sz="2600" dirty="0" err="1">
                <a:latin typeface="Consolas" panose="020B0609020204030204" pitchFamily="49" charset="0"/>
              </a:rPr>
              <a:t>cpu</a:t>
            </a:r>
            <a:endParaRPr lang="en-US" sz="2600" dirty="0">
              <a:latin typeface="Consolas" panose="020B0609020204030204" pitchFamily="49" charset="0"/>
            </a:endParaRPr>
          </a:p>
          <a:p>
            <a:r>
              <a:rPr lang="en-US" sz="2600" dirty="0">
                <a:latin typeface="Consolas" panose="020B0609020204030204" pitchFamily="49" charset="0"/>
              </a:rPr>
              <a:t>    list&lt;proc, &amp;proc::</a:t>
            </a:r>
            <a:r>
              <a:rPr lang="en-US" sz="2600" dirty="0" err="1">
                <a:latin typeface="Consolas" panose="020B0609020204030204" pitchFamily="49" charset="0"/>
              </a:rPr>
              <a:t>runq_links</a:t>
            </a:r>
            <a:r>
              <a:rPr lang="en-US" sz="2600" dirty="0">
                <a:latin typeface="Consolas" panose="020B0609020204030204" pitchFamily="49" charset="0"/>
              </a:rPr>
              <a:t>_&gt; </a:t>
            </a:r>
            <a:r>
              <a:rPr lang="en-US" sz="2600" dirty="0" err="1">
                <a:latin typeface="Consolas" panose="020B0609020204030204" pitchFamily="49" charset="0"/>
              </a:rPr>
              <a:t>runq</a:t>
            </a:r>
            <a:r>
              <a:rPr lang="en-US" sz="2600" dirty="0">
                <a:latin typeface="Consolas" panose="020B0609020204030204" pitchFamily="49" charset="0"/>
              </a:rPr>
              <a:t>_;</a:t>
            </a:r>
          </a:p>
          <a:p>
            <a:r>
              <a:rPr lang="en-US" sz="2600" dirty="0">
                <a:latin typeface="Consolas" panose="020B0609020204030204" pitchFamily="49" charset="0"/>
              </a:rPr>
              <a:t>    spinlock </a:t>
            </a:r>
            <a:r>
              <a:rPr lang="en-US" sz="2600" dirty="0" err="1">
                <a:latin typeface="Consolas" panose="020B0609020204030204" pitchFamily="49" charset="0"/>
              </a:rPr>
              <a:t>runq_lock</a:t>
            </a:r>
            <a:r>
              <a:rPr lang="en-US" sz="2600" dirty="0">
                <a:latin typeface="Consolas" panose="020B0609020204030204" pitchFamily="49" charset="0"/>
              </a:rPr>
              <a:t>_;</a:t>
            </a:r>
          </a:p>
          <a:p>
            <a:endParaRPr lang="en-US" sz="2600" dirty="0">
              <a:latin typeface="Consolas" panose="020B0609020204030204" pitchFamily="49" charset="0"/>
            </a:endParaRPr>
          </a:p>
          <a:p>
            <a:r>
              <a:rPr lang="en-US" sz="2600" dirty="0">
                <a:latin typeface="Consolas" panose="020B0609020204030204" pitchFamily="49" charset="0"/>
              </a:rPr>
              <a:t>    //...Other stuff...</a:t>
            </a:r>
          </a:p>
          <a:p>
            <a:r>
              <a:rPr lang="en-US" sz="2600" dirty="0">
                <a:latin typeface="Consolas" panose="020B0609020204030204" pitchFamily="49" charset="0"/>
              </a:rPr>
              <a:t>};</a:t>
            </a:r>
          </a:p>
        </p:txBody>
      </p:sp>
      <p:grpSp>
        <p:nvGrpSpPr>
          <p:cNvPr id="3" name="Group 2">
            <a:extLst>
              <a:ext uri="{FF2B5EF4-FFF2-40B4-BE49-F238E27FC236}">
                <a16:creationId xmlns:a16="http://schemas.microsoft.com/office/drawing/2014/main" id="{B22FD5FE-E6C6-4315-9298-A20521C79E2D}"/>
              </a:ext>
            </a:extLst>
          </p:cNvPr>
          <p:cNvGrpSpPr/>
          <p:nvPr/>
        </p:nvGrpSpPr>
        <p:grpSpPr>
          <a:xfrm>
            <a:off x="0" y="0"/>
            <a:ext cx="12192000" cy="6894195"/>
            <a:chOff x="-25077" y="0"/>
            <a:chExt cx="12192000" cy="6894195"/>
          </a:xfrm>
        </p:grpSpPr>
        <p:sp>
          <p:nvSpPr>
            <p:cNvPr id="20" name="Rectangle 19">
              <a:extLst>
                <a:ext uri="{FF2B5EF4-FFF2-40B4-BE49-F238E27FC236}">
                  <a16:creationId xmlns:a16="http://schemas.microsoft.com/office/drawing/2014/main" id="{11A90451-5E15-4571-84EA-37F3BCDCB64B}"/>
                </a:ext>
              </a:extLst>
            </p:cNvPr>
            <p:cNvSpPr/>
            <p:nvPr/>
          </p:nvSpPr>
          <p:spPr>
            <a:xfrm>
              <a:off x="-25077" y="0"/>
              <a:ext cx="12192000" cy="6894195"/>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a:extLst>
                <a:ext uri="{FF2B5EF4-FFF2-40B4-BE49-F238E27FC236}">
                  <a16:creationId xmlns:a16="http://schemas.microsoft.com/office/drawing/2014/main" id="{4AA947C8-A64B-4CA0-95CC-40C7971FD2A6}"/>
                </a:ext>
              </a:extLst>
            </p:cNvPr>
            <p:cNvSpPr/>
            <p:nvPr/>
          </p:nvSpPr>
          <p:spPr>
            <a:xfrm>
              <a:off x="2895140" y="2040343"/>
              <a:ext cx="8943934" cy="2246769"/>
            </a:xfrm>
            <a:prstGeom prst="rect">
              <a:avLst/>
            </a:prstGeom>
            <a:solidFill>
              <a:schemeClr val="accent3">
                <a:lumMod val="20000"/>
                <a:lumOff val="80000"/>
              </a:schemeClr>
            </a:solidFill>
            <a:ln w="38100">
              <a:solidFill>
                <a:schemeClr val="tx1"/>
              </a:solidFill>
            </a:ln>
          </p:spPr>
          <p:txBody>
            <a:bodyPr wrap="square">
              <a:spAutoFit/>
            </a:bodyPr>
            <a:lstStyle/>
            <a:p>
              <a:r>
                <a:rPr lang="en-US" sz="2800" dirty="0">
                  <a:latin typeface="Consolas" panose="020B0609020204030204" pitchFamily="49" charset="0"/>
                </a:rPr>
                <a:t>//Chickadee’s </a:t>
              </a:r>
              <a:r>
                <a:rPr lang="en-US" sz="2800" dirty="0" err="1">
                  <a:latin typeface="Consolas" panose="020B0609020204030204" pitchFamily="49" charset="0"/>
                </a:rPr>
                <a:t>kernel.hh</a:t>
              </a:r>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struct</a:t>
              </a:r>
              <a:r>
                <a:rPr lang="en-US" sz="2800" dirty="0">
                  <a:latin typeface="Consolas" panose="020B0609020204030204" pitchFamily="49" charset="0"/>
                </a:rPr>
                <a:t> __attribute__((aligned(</a:t>
              </a:r>
              <a:r>
                <a:rPr lang="en-US" sz="2800" dirty="0">
                  <a:solidFill>
                    <a:srgbClr val="00B050"/>
                  </a:solidFill>
                  <a:latin typeface="Consolas" panose="020B0609020204030204" pitchFamily="49" charset="0"/>
                </a:rPr>
                <a:t>4096</a:t>
              </a:r>
              <a:r>
                <a:rPr lang="en-US" sz="2800" dirty="0">
                  <a:latin typeface="Consolas" panose="020B0609020204030204" pitchFamily="49" charset="0"/>
                </a:rPr>
                <a:t>))) proc {</a:t>
              </a:r>
            </a:p>
            <a:p>
              <a:r>
                <a:rPr lang="en-US" sz="2800" dirty="0">
                  <a:latin typeface="Consolas" panose="020B0609020204030204" pitchFamily="49" charset="0"/>
                </a:rPr>
                <a:t>    </a:t>
              </a:r>
              <a:r>
                <a:rPr lang="en-US" sz="2800" dirty="0" err="1">
                  <a:latin typeface="Consolas" panose="020B0609020204030204" pitchFamily="49" charset="0"/>
                </a:rPr>
                <a:t>pid_t</a:t>
              </a:r>
              <a:r>
                <a:rPr lang="en-US" sz="2800" dirty="0">
                  <a:latin typeface="Consolas" panose="020B0609020204030204" pitchFamily="49" charset="0"/>
                </a:rPr>
                <a:t> id_; // process ID</a:t>
              </a:r>
            </a:p>
            <a:p>
              <a:r>
                <a:rPr lang="en-US" sz="2800" dirty="0">
                  <a:latin typeface="Consolas" panose="020B0609020204030204" pitchFamily="49" charset="0"/>
                </a:rPr>
                <a:t>    //...Other stuff...</a:t>
              </a:r>
            </a:p>
            <a:p>
              <a:r>
                <a:rPr lang="en-US" sz="2800" dirty="0">
                  <a:latin typeface="Consolas" panose="020B0609020204030204" pitchFamily="49" charset="0"/>
                </a:rPr>
                <a:t>};</a:t>
              </a:r>
            </a:p>
          </p:txBody>
        </p:sp>
      </p:grpSp>
      <p:grpSp>
        <p:nvGrpSpPr>
          <p:cNvPr id="23" name="Group 22">
            <a:extLst>
              <a:ext uri="{FF2B5EF4-FFF2-40B4-BE49-F238E27FC236}">
                <a16:creationId xmlns:a16="http://schemas.microsoft.com/office/drawing/2014/main" id="{E272FFD1-AC61-46CB-9A0B-B2D4A8598866}"/>
              </a:ext>
            </a:extLst>
          </p:cNvPr>
          <p:cNvGrpSpPr/>
          <p:nvPr/>
        </p:nvGrpSpPr>
        <p:grpSpPr>
          <a:xfrm>
            <a:off x="8855242" y="625643"/>
            <a:ext cx="2879862" cy="6064401"/>
            <a:chOff x="8855242" y="601579"/>
            <a:chExt cx="2879862" cy="6064401"/>
          </a:xfrm>
        </p:grpSpPr>
        <p:sp>
          <p:nvSpPr>
            <p:cNvPr id="5" name="TextBox 4">
              <a:extLst>
                <a:ext uri="{FF2B5EF4-FFF2-40B4-BE49-F238E27FC236}">
                  <a16:creationId xmlns:a16="http://schemas.microsoft.com/office/drawing/2014/main" id="{899ECAA5-1826-4260-8AE8-089A2BC74C1A}"/>
                </a:ext>
              </a:extLst>
            </p:cNvPr>
            <p:cNvSpPr txBox="1"/>
            <p:nvPr/>
          </p:nvSpPr>
          <p:spPr>
            <a:xfrm>
              <a:off x="9115466" y="6019649"/>
              <a:ext cx="2574904" cy="646331"/>
            </a:xfrm>
            <a:prstGeom prst="rect">
              <a:avLst/>
            </a:prstGeom>
            <a:noFill/>
            <a:ln w="38100">
              <a:solidFill>
                <a:schemeClr val="tx1"/>
              </a:solidFill>
            </a:ln>
          </p:spPr>
          <p:txBody>
            <a:bodyPr wrap="square" rtlCol="0">
              <a:spAutoFit/>
            </a:bodyPr>
            <a:lstStyle/>
            <a:p>
              <a:pPr algn="ctr"/>
              <a:r>
                <a:rPr lang="en-US" sz="3600" dirty="0">
                  <a:latin typeface="Consolas" panose="020B0609020204030204" pitchFamily="49" charset="0"/>
                  <a:cs typeface="Segoe UI" panose="020B0502040204020203" pitchFamily="34" charset="0"/>
                </a:rPr>
                <a:t>%</a:t>
              </a:r>
              <a:r>
                <a:rPr lang="en-US" sz="3600" dirty="0" err="1">
                  <a:latin typeface="Consolas" panose="020B0609020204030204" pitchFamily="49" charset="0"/>
                  <a:cs typeface="Segoe UI" panose="020B0502040204020203" pitchFamily="34" charset="0"/>
                </a:rPr>
                <a:t>gs.base</a:t>
              </a:r>
              <a:endParaRPr lang="en-US" sz="3600" dirty="0">
                <a:latin typeface="Consolas" panose="020B0609020204030204" pitchFamily="49" charset="0"/>
                <a:cs typeface="Segoe UI" panose="020B0502040204020203" pitchFamily="34" charset="0"/>
              </a:endParaRPr>
            </a:p>
          </p:txBody>
        </p:sp>
        <p:cxnSp>
          <p:nvCxnSpPr>
            <p:cNvPr id="8" name="Connector: Elbow 7">
              <a:extLst>
                <a:ext uri="{FF2B5EF4-FFF2-40B4-BE49-F238E27FC236}">
                  <a16:creationId xmlns:a16="http://schemas.microsoft.com/office/drawing/2014/main" id="{D4840DD3-9B6E-4B9C-94E0-8D89DB7A3036}"/>
                </a:ext>
              </a:extLst>
            </p:cNvPr>
            <p:cNvCxnSpPr>
              <a:cxnSpLocks/>
              <a:stCxn id="5" idx="3"/>
            </p:cNvCxnSpPr>
            <p:nvPr/>
          </p:nvCxnSpPr>
          <p:spPr>
            <a:xfrm flipH="1" flipV="1">
              <a:off x="8855242" y="601579"/>
              <a:ext cx="2835128" cy="5741236"/>
            </a:xfrm>
            <a:prstGeom prst="bentConnector4">
              <a:avLst>
                <a:gd name="adj1" fmla="val -8063"/>
                <a:gd name="adj2" fmla="val 99966"/>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6DA2154-0567-4D8E-B5AB-6CDA7AF9F332}"/>
                </a:ext>
              </a:extLst>
            </p:cNvPr>
            <p:cNvSpPr txBox="1"/>
            <p:nvPr/>
          </p:nvSpPr>
          <p:spPr>
            <a:xfrm>
              <a:off x="9160199" y="5234556"/>
              <a:ext cx="2574905" cy="810478"/>
            </a:xfrm>
            <a:prstGeom prst="rect">
              <a:avLst/>
            </a:prstGeom>
            <a:noFill/>
          </p:spPr>
          <p:txBody>
            <a:bodyPr wrap="square" rtlCol="0">
              <a:spAutoFit/>
            </a:bodyPr>
            <a:lstStyle/>
            <a:p>
              <a:pPr>
                <a:lnSpc>
                  <a:spcPts val="2800"/>
                </a:lnSpc>
              </a:pPr>
              <a:r>
                <a:rPr lang="en-US" sz="2800" dirty="0">
                  <a:latin typeface="Segoe UI" panose="020B0502040204020203" pitchFamily="34" charset="0"/>
                  <a:cs typeface="Segoe UI" panose="020B0502040204020203" pitchFamily="34" charset="0"/>
                </a:rPr>
                <a:t>During kernel execution . . .</a:t>
              </a:r>
            </a:p>
          </p:txBody>
        </p:sp>
      </p:grpSp>
    </p:spTree>
    <p:extLst>
      <p:ext uri="{BB962C8B-B14F-4D97-AF65-F5344CB8AC3E}">
        <p14:creationId xmlns:p14="http://schemas.microsoft.com/office/powerpoint/2010/main" val="23677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2" presetClass="exit" presetSubtype="2" fill="hold" grpId="1" nodeType="after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32" presetClass="emph" presetSubtype="0" fill="hold" nodeType="withEffect">
                                  <p:stCondLst>
                                    <p:cond delay="0"/>
                                  </p:stCondLst>
                                  <p:childTnLst>
                                    <p:animRot by="120000">
                                      <p:cBhvr>
                                        <p:cTn id="41" dur="100" fill="hold">
                                          <p:stCondLst>
                                            <p:cond delay="0"/>
                                          </p:stCondLst>
                                        </p:cTn>
                                        <p:tgtEl>
                                          <p:spTgt spid="23"/>
                                        </p:tgtEl>
                                        <p:attrNameLst>
                                          <p:attrName>r</p:attrName>
                                        </p:attrNameLst>
                                      </p:cBhvr>
                                    </p:animRot>
                                    <p:animRot by="-240000">
                                      <p:cBhvr>
                                        <p:cTn id="42" dur="200" fill="hold">
                                          <p:stCondLst>
                                            <p:cond delay="200"/>
                                          </p:stCondLst>
                                        </p:cTn>
                                        <p:tgtEl>
                                          <p:spTgt spid="23"/>
                                        </p:tgtEl>
                                        <p:attrNameLst>
                                          <p:attrName>r</p:attrName>
                                        </p:attrNameLst>
                                      </p:cBhvr>
                                    </p:animRot>
                                    <p:animRot by="240000">
                                      <p:cBhvr>
                                        <p:cTn id="43" dur="200" fill="hold">
                                          <p:stCondLst>
                                            <p:cond delay="400"/>
                                          </p:stCondLst>
                                        </p:cTn>
                                        <p:tgtEl>
                                          <p:spTgt spid="23"/>
                                        </p:tgtEl>
                                        <p:attrNameLst>
                                          <p:attrName>r</p:attrName>
                                        </p:attrNameLst>
                                      </p:cBhvr>
                                    </p:animRot>
                                    <p:animRot by="-240000">
                                      <p:cBhvr>
                                        <p:cTn id="44" dur="200" fill="hold">
                                          <p:stCondLst>
                                            <p:cond delay="600"/>
                                          </p:stCondLst>
                                        </p:cTn>
                                        <p:tgtEl>
                                          <p:spTgt spid="23"/>
                                        </p:tgtEl>
                                        <p:attrNameLst>
                                          <p:attrName>r</p:attrName>
                                        </p:attrNameLst>
                                      </p:cBhvr>
                                    </p:animRot>
                                    <p:animRot by="120000">
                                      <p:cBhvr>
                                        <p:cTn id="45"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2525634"/>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7331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1FB9D3-6E75-4EB7-805C-647DC9EF824A}"/>
              </a:ext>
            </a:extLst>
          </p:cNvPr>
          <p:cNvSpPr/>
          <p:nvPr/>
        </p:nvSpPr>
        <p:spPr>
          <a:xfrm>
            <a:off x="861350" y="4904571"/>
            <a:ext cx="10736482" cy="1033240"/>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2B91FD-B10B-41FA-91DD-E5736C6F4B20}"/>
              </a:ext>
            </a:extLst>
          </p:cNvPr>
          <p:cNvSpPr/>
          <p:nvPr/>
        </p:nvSpPr>
        <p:spPr>
          <a:xfrm>
            <a:off x="1527858" y="1515426"/>
            <a:ext cx="8704162" cy="707759"/>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92602"/>
            <a:ext cx="12192000" cy="879673"/>
          </a:xfrm>
        </p:spPr>
        <p:txBody>
          <a:bodyPr>
            <a:normAutofit fontScale="90000"/>
          </a:bodyPr>
          <a:lstStyle/>
          <a:p>
            <a:r>
              <a:rPr lang="en-US" dirty="0"/>
              <a:t>Part I: Invoking the Kernel’s System Call Handler</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648177"/>
            <a:ext cx="10515600" cy="5088943"/>
          </a:xfrm>
        </p:spPr>
        <p:txBody>
          <a:bodyPr/>
          <a:lstStyle/>
          <a:p>
            <a:r>
              <a:rPr lang="en-US" dirty="0"/>
              <a:t>The </a:t>
            </a:r>
            <a:r>
              <a:rPr lang="en-US" dirty="0" err="1">
                <a:latin typeface="Consolas" panose="020B0609020204030204" pitchFamily="49" charset="0"/>
              </a:rPr>
              <a:t>syscall</a:t>
            </a:r>
            <a:r>
              <a:rPr lang="en-US" dirty="0"/>
              <a:t> instruction (invoked by user code) does several things</a:t>
            </a:r>
          </a:p>
          <a:p>
            <a:pPr lvl="1"/>
            <a:r>
              <a:rPr lang="en-US" dirty="0"/>
              <a:t>It saves the address of the instruction after </a:t>
            </a:r>
            <a:r>
              <a:rPr lang="en-US" dirty="0" err="1">
                <a:latin typeface="Consolas" panose="020B0609020204030204" pitchFamily="49" charset="0"/>
              </a:rPr>
              <a:t>syscall</a:t>
            </a:r>
            <a:r>
              <a:rPr lang="en-US" dirty="0"/>
              <a:t> in </a:t>
            </a:r>
            <a:r>
              <a:rPr lang="en-US" dirty="0">
                <a:latin typeface="Consolas" panose="020B0609020204030204" pitchFamily="49" charset="0"/>
              </a:rPr>
              <a:t>%</a:t>
            </a:r>
            <a:r>
              <a:rPr lang="en-US" dirty="0" err="1">
                <a:latin typeface="Consolas" panose="020B0609020204030204" pitchFamily="49" charset="0"/>
              </a:rPr>
              <a:t>rcx</a:t>
            </a:r>
            <a:endParaRPr lang="en-US" dirty="0">
              <a:latin typeface="Consolas" panose="020B0609020204030204" pitchFamily="49" charset="0"/>
            </a:endParaRPr>
          </a:p>
          <a:p>
            <a:pPr lvl="1"/>
            <a:r>
              <a:rPr lang="en-US" dirty="0"/>
              <a:t>Then, it sets </a:t>
            </a:r>
            <a:r>
              <a:rPr lang="en-US" dirty="0">
                <a:latin typeface="Consolas" panose="020B0609020204030204" pitchFamily="49" charset="0"/>
              </a:rPr>
              <a:t>%rip</a:t>
            </a:r>
            <a:r>
              <a:rPr lang="en-US" dirty="0"/>
              <a:t> to the value stored in the model-specific-register </a:t>
            </a:r>
            <a:r>
              <a:rPr lang="en-US" dirty="0">
                <a:latin typeface="Consolas" panose="020B0609020204030204" pitchFamily="49" charset="0"/>
              </a:rPr>
              <a:t>%IA32_LSTAR</a:t>
            </a:r>
          </a:p>
          <a:p>
            <a:pPr lvl="1"/>
            <a:r>
              <a:rPr lang="en-US" dirty="0"/>
              <a:t>Next, </a:t>
            </a:r>
            <a:r>
              <a:rPr lang="en-US" dirty="0" err="1">
                <a:latin typeface="Consolas" panose="020B0609020204030204" pitchFamily="49" charset="0"/>
              </a:rPr>
              <a:t>syscall</a:t>
            </a:r>
            <a:r>
              <a:rPr lang="en-US" dirty="0"/>
              <a:t> stores the old </a:t>
            </a:r>
            <a:r>
              <a:rPr lang="en-US" dirty="0">
                <a:latin typeface="Consolas" panose="020B0609020204030204" pitchFamily="49" charset="0"/>
              </a:rPr>
              <a:t>%</a:t>
            </a:r>
            <a:r>
              <a:rPr lang="en-US" dirty="0" err="1">
                <a:latin typeface="Consolas" panose="020B0609020204030204" pitchFamily="49" charset="0"/>
              </a:rPr>
              <a:t>rflags</a:t>
            </a:r>
            <a:r>
              <a:rPr lang="en-US" dirty="0"/>
              <a:t> value in </a:t>
            </a:r>
            <a:r>
              <a:rPr lang="en-US" dirty="0">
                <a:latin typeface="Consolas" panose="020B0609020204030204" pitchFamily="49" charset="0"/>
              </a:rPr>
              <a:t>%r11</a:t>
            </a:r>
          </a:p>
        </p:txBody>
      </p:sp>
      <p:sp>
        <p:nvSpPr>
          <p:cNvPr id="4" name="TextBox 3">
            <a:extLst>
              <a:ext uri="{FF2B5EF4-FFF2-40B4-BE49-F238E27FC236}">
                <a16:creationId xmlns:a16="http://schemas.microsoft.com/office/drawing/2014/main" id="{4C789C5F-B766-48E1-AB28-D5E3A6C00D39}"/>
              </a:ext>
            </a:extLst>
          </p:cNvPr>
          <p:cNvSpPr txBox="1"/>
          <p:nvPr/>
        </p:nvSpPr>
        <p:spPr>
          <a:xfrm>
            <a:off x="217025" y="3880212"/>
            <a:ext cx="11757950" cy="2893100"/>
          </a:xfrm>
          <a:prstGeom prst="rect">
            <a:avLst/>
          </a:prstGeom>
          <a:noFill/>
          <a:ln w="38100">
            <a:solidFill>
              <a:schemeClr val="tx1"/>
            </a:solidFill>
          </a:ln>
        </p:spPr>
        <p:txBody>
          <a:bodyPr wrap="square" rtlCol="0">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init_cpu_hardware</a:t>
            </a:r>
            <a:r>
              <a:rPr lang="en-US" sz="2200" dirty="0">
                <a:latin typeface="Consolas" panose="020B0609020204030204" pitchFamily="49" charset="0"/>
              </a:rPr>
              <a:t>() {</a:t>
            </a:r>
          </a:p>
          <a:p>
            <a:r>
              <a:rPr lang="en-US" sz="2200" dirty="0">
                <a:latin typeface="Consolas" panose="020B0609020204030204" pitchFamily="49" charset="0"/>
              </a:rPr>
              <a:t>    //...Some stuff, then...</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(MSR_IA32_LSTAR, </a:t>
            </a:r>
            <a:r>
              <a:rPr lang="en-US" sz="2200" dirty="0" err="1">
                <a:solidFill>
                  <a:srgbClr val="0070C0"/>
                </a:solidFill>
                <a:latin typeface="Consolas" panose="020B0609020204030204" pitchFamily="49" charset="0"/>
              </a:rPr>
              <a:t>reinterpret_cast</a:t>
            </a:r>
            <a:r>
              <a:rPr lang="en-US" sz="2200" dirty="0">
                <a:latin typeface="Consolas" panose="020B0609020204030204" pitchFamily="49" charset="0"/>
              </a:rPr>
              <a:t>&lt;</a:t>
            </a:r>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&gt;(</a:t>
            </a:r>
            <a:r>
              <a:rPr lang="en-US" sz="2200" dirty="0" err="1">
                <a:latin typeface="Consolas" panose="020B0609020204030204" pitchFamily="49" charset="0"/>
              </a:rPr>
              <a:t>syscall_entry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syscall_entry</a:t>
            </a:r>
            <a:r>
              <a:rPr lang="en-US" sz="2200" dirty="0">
                <a:latin typeface="Consolas" panose="020B0609020204030204" pitchFamily="49" charset="0"/>
              </a:rPr>
              <a:t> points to assembly code in k-</a:t>
            </a:r>
            <a:r>
              <a:rPr lang="en-US" sz="2200" dirty="0" err="1">
                <a:latin typeface="Consolas" panose="020B0609020204030204" pitchFamily="49" charset="0"/>
              </a:rPr>
              <a:t>exception.S</a:t>
            </a:r>
            <a:endParaRPr lang="en-US" sz="2200" dirty="0">
              <a:latin typeface="Consolas" panose="020B0609020204030204" pitchFamily="49" charset="0"/>
            </a:endParaRPr>
          </a:p>
          <a:p>
            <a:r>
              <a:rPr lang="en-US" sz="2200" dirty="0">
                <a:latin typeface="Consolas" panose="020B0609020204030204" pitchFamily="49" charset="0"/>
              </a:rPr>
              <a:t>             //that eventually calls struct proc::</a:t>
            </a:r>
            <a:r>
              <a:rPr lang="en-US" sz="2200" dirty="0" err="1">
                <a:latin typeface="Consolas" panose="020B0609020204030204" pitchFamily="49" charset="0"/>
              </a:rPr>
              <a:t>syscall</a:t>
            </a:r>
            <a:r>
              <a:rPr lang="en-US" sz="2200" dirty="0">
                <a:latin typeface="Consolas" panose="020B0609020204030204" pitchFamily="49" charset="0"/>
              </a:rPr>
              <a:t>(</a:t>
            </a:r>
            <a:r>
              <a:rPr lang="en-US" sz="2200" dirty="0" err="1">
                <a:latin typeface="Consolas" panose="020B0609020204030204" pitchFamily="49" charset="0"/>
              </a:rPr>
              <a:t>regstate</a:t>
            </a:r>
            <a:r>
              <a:rPr lang="en-US" sz="2200" dirty="0">
                <a:latin typeface="Consolas" panose="020B0609020204030204" pitchFamily="49" charset="0"/>
              </a:rPr>
              <a:t>* reg)</a:t>
            </a: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(MSR_IA32_FMASK, EFLAGS_IF | /*other flags*/); //Has the effect</a:t>
            </a:r>
          </a:p>
          <a:p>
            <a:r>
              <a:rPr lang="en-US" sz="2200" dirty="0">
                <a:latin typeface="Consolas" panose="020B0609020204030204" pitchFamily="49" charset="0"/>
              </a:rPr>
              <a:t>             //of forcing the </a:t>
            </a:r>
            <a:r>
              <a:rPr lang="en-US" sz="2200" dirty="0" err="1">
                <a:latin typeface="Consolas" panose="020B0609020204030204" pitchFamily="49" charset="0"/>
              </a:rPr>
              <a:t>syscall</a:t>
            </a:r>
            <a:r>
              <a:rPr lang="en-US" sz="2200" dirty="0">
                <a:latin typeface="Consolas" panose="020B0609020204030204" pitchFamily="49" charset="0"/>
              </a:rPr>
              <a:t> instruction to disable interrupts!</a:t>
            </a:r>
          </a:p>
          <a:p>
            <a:r>
              <a:rPr lang="en-US" sz="600" dirty="0">
                <a:latin typeface="Consolas" panose="020B0609020204030204" pitchFamily="49" charset="0"/>
              </a:rPr>
              <a:t> </a:t>
            </a:r>
            <a:endParaRPr lang="en-US" sz="2000" dirty="0">
              <a:latin typeface="Consolas" panose="020B0609020204030204" pitchFamily="49" charset="0"/>
            </a:endParaRPr>
          </a:p>
        </p:txBody>
      </p:sp>
      <p:grpSp>
        <p:nvGrpSpPr>
          <p:cNvPr id="17" name="Group 16">
            <a:extLst>
              <a:ext uri="{FF2B5EF4-FFF2-40B4-BE49-F238E27FC236}">
                <a16:creationId xmlns:a16="http://schemas.microsoft.com/office/drawing/2014/main" id="{DDB56180-450A-437B-B3FD-8954AB10F558}"/>
              </a:ext>
            </a:extLst>
          </p:cNvPr>
          <p:cNvGrpSpPr/>
          <p:nvPr/>
        </p:nvGrpSpPr>
        <p:grpSpPr>
          <a:xfrm>
            <a:off x="6528604" y="1597974"/>
            <a:ext cx="5257800" cy="4060308"/>
            <a:chOff x="6528604" y="1585550"/>
            <a:chExt cx="5257800" cy="4060308"/>
          </a:xfrm>
        </p:grpSpPr>
        <p:sp>
          <p:nvSpPr>
            <p:cNvPr id="10" name="Content Placeholder 2">
              <a:extLst>
                <a:ext uri="{FF2B5EF4-FFF2-40B4-BE49-F238E27FC236}">
                  <a16:creationId xmlns:a16="http://schemas.microsoft.com/office/drawing/2014/main" id="{D6429205-DDBB-44A9-9017-38D2EBFC9328}"/>
                </a:ext>
              </a:extLst>
            </p:cNvPr>
            <p:cNvSpPr txBox="1">
              <a:spLocks/>
            </p:cNvSpPr>
            <p:nvPr/>
          </p:nvSpPr>
          <p:spPr>
            <a:xfrm>
              <a:off x="6528604" y="3488001"/>
              <a:ext cx="5257800" cy="2157857"/>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x86 chips use MSRs to configure low-level hardware behavior</a:t>
              </a:r>
            </a:p>
            <a:p>
              <a:r>
                <a:rPr lang="en-US" dirty="0"/>
                <a:t>MSRs are accessed via the privileged instructions </a:t>
              </a:r>
              <a:r>
                <a:rPr lang="en-US" dirty="0" err="1">
                  <a:latin typeface="Consolas" panose="020B0609020204030204" pitchFamily="49" charset="0"/>
                </a:rPr>
                <a:t>rdmsr</a:t>
              </a:r>
              <a:r>
                <a:rPr lang="en-US" dirty="0"/>
                <a:t> and </a:t>
              </a:r>
              <a:r>
                <a:rPr lang="en-US" dirty="0" err="1">
                  <a:latin typeface="Consolas" panose="020B0609020204030204" pitchFamily="49" charset="0"/>
                </a:rPr>
                <a:t>wrmsr</a:t>
              </a:r>
              <a:endParaRPr lang="en-US" dirty="0">
                <a:latin typeface="Consolas" panose="020B0609020204030204" pitchFamily="49" charset="0"/>
              </a:endParaRPr>
            </a:p>
          </p:txBody>
        </p:sp>
        <p:sp>
          <p:nvSpPr>
            <p:cNvPr id="11" name="Right Bracket 10">
              <a:extLst>
                <a:ext uri="{FF2B5EF4-FFF2-40B4-BE49-F238E27FC236}">
                  <a16:creationId xmlns:a16="http://schemas.microsoft.com/office/drawing/2014/main" id="{390905E6-E3AD-4756-A863-5A6A9443F05F}"/>
                </a:ext>
              </a:extLst>
            </p:cNvPr>
            <p:cNvSpPr/>
            <p:nvPr/>
          </p:nvSpPr>
          <p:spPr>
            <a:xfrm>
              <a:off x="10336192" y="1585550"/>
              <a:ext cx="185195" cy="49806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D3A90319-C922-4DD5-9DAD-614FEFACE307}"/>
                </a:ext>
              </a:extLst>
            </p:cNvPr>
            <p:cNvCxnSpPr/>
            <p:nvPr/>
          </p:nvCxnSpPr>
          <p:spPr>
            <a:xfrm>
              <a:off x="10995949" y="1828799"/>
              <a:ext cx="0" cy="16592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23AEAA-C88E-41EB-83A4-21F363AC6EA4}"/>
                </a:ext>
              </a:extLst>
            </p:cNvPr>
            <p:cNvCxnSpPr>
              <a:cxnSpLocks/>
            </p:cNvCxnSpPr>
            <p:nvPr/>
          </p:nvCxnSpPr>
          <p:spPr>
            <a:xfrm>
              <a:off x="10532244" y="1828799"/>
              <a:ext cx="481786"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894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1EF0-91AB-4698-85B3-867254CEAA20}"/>
              </a:ext>
            </a:extLst>
          </p:cNvPr>
          <p:cNvSpPr>
            <a:spLocks noGrp="1"/>
          </p:cNvSpPr>
          <p:nvPr>
            <p:ph type="title"/>
          </p:nvPr>
        </p:nvSpPr>
        <p:spPr>
          <a:xfrm>
            <a:off x="0" y="87334"/>
            <a:ext cx="12192000" cy="803917"/>
          </a:xfrm>
        </p:spPr>
        <p:txBody>
          <a:bodyPr>
            <a:noAutofit/>
          </a:bodyPr>
          <a:lstStyle/>
          <a:p>
            <a:r>
              <a:rPr lang="en-US" sz="3600" dirty="0"/>
              <a:t>Multitasking: Multiple Computations on One CPU</a:t>
            </a:r>
          </a:p>
        </p:txBody>
      </p:sp>
      <p:sp>
        <p:nvSpPr>
          <p:cNvPr id="3" name="Content Placeholder 2">
            <a:extLst>
              <a:ext uri="{FF2B5EF4-FFF2-40B4-BE49-F238E27FC236}">
                <a16:creationId xmlns:a16="http://schemas.microsoft.com/office/drawing/2014/main" id="{D092AAE2-58FD-4109-95F2-87FADCCD4621}"/>
              </a:ext>
            </a:extLst>
          </p:cNvPr>
          <p:cNvSpPr>
            <a:spLocks noGrp="1"/>
          </p:cNvSpPr>
          <p:nvPr>
            <p:ph idx="1"/>
          </p:nvPr>
        </p:nvSpPr>
        <p:spPr>
          <a:xfrm>
            <a:off x="838200" y="856526"/>
            <a:ext cx="10515600" cy="5966749"/>
          </a:xfrm>
        </p:spPr>
        <p:txBody>
          <a:bodyPr>
            <a:normAutofit/>
          </a:bodyPr>
          <a:lstStyle/>
          <a:p>
            <a:r>
              <a:rPr lang="en-US" sz="3200" dirty="0"/>
              <a:t>A user-level execution context consists of:</a:t>
            </a:r>
          </a:p>
          <a:p>
            <a:pPr lvl="1"/>
            <a:r>
              <a:rPr lang="en-US" sz="2800" dirty="0"/>
              <a:t>A virtual address space (pointed to by </a:t>
            </a:r>
            <a:r>
              <a:rPr lang="en-US" sz="2800" dirty="0">
                <a:latin typeface="Consolas" panose="020B0609020204030204" pitchFamily="49" charset="0"/>
              </a:rPr>
              <a:t>%cr3</a:t>
            </a:r>
            <a:r>
              <a:rPr lang="en-US" sz="2800" dirty="0"/>
              <a:t>)</a:t>
            </a:r>
          </a:p>
          <a:p>
            <a:pPr lvl="1"/>
            <a:r>
              <a:rPr lang="en-US" sz="2800" dirty="0"/>
              <a:t>The next instruction to execute (pointed to by </a:t>
            </a:r>
            <a:r>
              <a:rPr lang="en-US" sz="2800" dirty="0">
                <a:latin typeface="Consolas" panose="020B0609020204030204" pitchFamily="49" charset="0"/>
              </a:rPr>
              <a:t>%rip</a:t>
            </a:r>
            <a:r>
              <a:rPr lang="en-US" sz="2800" dirty="0"/>
              <a:t>)</a:t>
            </a:r>
          </a:p>
          <a:p>
            <a:pPr lvl="1"/>
            <a:r>
              <a:rPr lang="en-US" sz="2800" dirty="0"/>
              <a:t>A stack (pointed to by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a:t>
            </a:r>
          </a:p>
          <a:p>
            <a:pPr lvl="1"/>
            <a:r>
              <a:rPr lang="en-US" sz="2800" dirty="0"/>
              <a:t>Other register state (e.g., </a:t>
            </a:r>
            <a:r>
              <a:rPr lang="en-US" sz="2800" dirty="0">
                <a:latin typeface="Consolas" panose="020B0609020204030204" pitchFamily="49" charset="0"/>
              </a:rPr>
              <a:t>%</a:t>
            </a:r>
            <a:r>
              <a:rPr lang="en-US" sz="2800" dirty="0" err="1">
                <a:latin typeface="Consolas" panose="020B0609020204030204" pitchFamily="49" charset="0"/>
              </a:rPr>
              <a:t>rax</a:t>
            </a:r>
            <a:r>
              <a:rPr lang="en-US" sz="2800" dirty="0"/>
              <a:t>, </a:t>
            </a:r>
            <a:r>
              <a:rPr lang="en-US" sz="2800" dirty="0">
                <a:latin typeface="Consolas" panose="020B0609020204030204" pitchFamily="49" charset="0"/>
              </a:rPr>
              <a:t>%</a:t>
            </a:r>
            <a:r>
              <a:rPr lang="en-US" sz="2800" dirty="0" err="1">
                <a:latin typeface="Consolas" panose="020B0609020204030204" pitchFamily="49" charset="0"/>
              </a:rPr>
              <a:t>rbx</a:t>
            </a:r>
            <a:r>
              <a:rPr lang="en-US" sz="2800" dirty="0"/>
              <a:t>, </a:t>
            </a:r>
            <a:r>
              <a:rPr lang="en-US" sz="2800" dirty="0">
                <a:latin typeface="Consolas" panose="020B0609020204030204" pitchFamily="49" charset="0"/>
              </a:rPr>
              <a:t>%r8</a:t>
            </a:r>
            <a:r>
              <a:rPr lang="en-US" sz="2800" dirty="0"/>
              <a:t>)</a:t>
            </a:r>
          </a:p>
          <a:p>
            <a:r>
              <a:rPr lang="en-US" sz="3200" dirty="0"/>
              <a:t>Multitasking allows multiple contexts to run atop a single processor</a:t>
            </a:r>
          </a:p>
          <a:p>
            <a:pPr lvl="1"/>
            <a:r>
              <a:rPr lang="en-US" sz="2800" dirty="0"/>
              <a:t>Divide time into slices</a:t>
            </a:r>
          </a:p>
          <a:p>
            <a:pPr lvl="1"/>
            <a:r>
              <a:rPr lang="en-US" sz="2800" dirty="0"/>
              <a:t>At the beginning of a slice, pick a task (i.e., a context) to run</a:t>
            </a:r>
          </a:p>
          <a:p>
            <a:pPr lvl="1"/>
            <a:r>
              <a:rPr lang="en-US" sz="2800" dirty="0"/>
              <a:t>Run the task until:</a:t>
            </a:r>
          </a:p>
          <a:p>
            <a:pPr lvl="2"/>
            <a:r>
              <a:rPr lang="en-US" sz="2600" dirty="0"/>
              <a:t>It voluntarily yields the CPU</a:t>
            </a:r>
          </a:p>
          <a:p>
            <a:pPr lvl="2"/>
            <a:r>
              <a:rPr lang="en-US" sz="2600" dirty="0"/>
              <a:t>It is interrupted (e.g., because its time slice expires) and must involuntarily release the CPU</a:t>
            </a:r>
          </a:p>
        </p:txBody>
      </p:sp>
    </p:spTree>
    <p:extLst>
      <p:ext uri="{BB962C8B-B14F-4D97-AF65-F5344CB8AC3E}">
        <p14:creationId xmlns:p14="http://schemas.microsoft.com/office/powerpoint/2010/main" val="170620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3DDA9-3263-44DE-8444-CA899854F7E5}"/>
              </a:ext>
            </a:extLst>
          </p:cNvPr>
          <p:cNvPicPr>
            <a:picLocks noChangeAspect="1"/>
          </p:cNvPicPr>
          <p:nvPr/>
        </p:nvPicPr>
        <p:blipFill>
          <a:blip r:embed="rId3"/>
          <a:stretch>
            <a:fillRect/>
          </a:stretch>
        </p:blipFill>
        <p:spPr>
          <a:xfrm>
            <a:off x="108269" y="0"/>
            <a:ext cx="8294712" cy="6858000"/>
          </a:xfrm>
          <a:prstGeom prst="rect">
            <a:avLst/>
          </a:prstGeom>
        </p:spPr>
      </p:pic>
      <p:pic>
        <p:nvPicPr>
          <p:cNvPr id="7" name="Picture 6">
            <a:extLst>
              <a:ext uri="{FF2B5EF4-FFF2-40B4-BE49-F238E27FC236}">
                <a16:creationId xmlns:a16="http://schemas.microsoft.com/office/drawing/2014/main" id="{FFC2F5A4-7037-404B-B696-A8417ADC013D}"/>
              </a:ext>
            </a:extLst>
          </p:cNvPr>
          <p:cNvPicPr>
            <a:picLocks noChangeAspect="1"/>
          </p:cNvPicPr>
          <p:nvPr/>
        </p:nvPicPr>
        <p:blipFill>
          <a:blip r:embed="rId4"/>
          <a:stretch>
            <a:fillRect/>
          </a:stretch>
        </p:blipFill>
        <p:spPr>
          <a:xfrm>
            <a:off x="3125165" y="2436898"/>
            <a:ext cx="8565265" cy="3441352"/>
          </a:xfrm>
          <a:prstGeom prst="rect">
            <a:avLst/>
          </a:prstGeom>
          <a:ln w="38100">
            <a:solidFill>
              <a:schemeClr val="tx1"/>
            </a:solidFill>
          </a:ln>
        </p:spPr>
      </p:pic>
      <p:pic>
        <p:nvPicPr>
          <p:cNvPr id="8" name="Picture 7">
            <a:extLst>
              <a:ext uri="{FF2B5EF4-FFF2-40B4-BE49-F238E27FC236}">
                <a16:creationId xmlns:a16="http://schemas.microsoft.com/office/drawing/2014/main" id="{1CACAC82-8B0D-472D-9C22-7A12CF8329F4}"/>
              </a:ext>
            </a:extLst>
          </p:cNvPr>
          <p:cNvPicPr>
            <a:picLocks noChangeAspect="1"/>
          </p:cNvPicPr>
          <p:nvPr/>
        </p:nvPicPr>
        <p:blipFill>
          <a:blip r:embed="rId5"/>
          <a:stretch>
            <a:fillRect/>
          </a:stretch>
        </p:blipFill>
        <p:spPr>
          <a:xfrm>
            <a:off x="2569721" y="919597"/>
            <a:ext cx="8993388" cy="5938403"/>
          </a:xfrm>
          <a:prstGeom prst="rect">
            <a:avLst/>
          </a:prstGeom>
          <a:ln w="38100">
            <a:solidFill>
              <a:schemeClr val="tx1"/>
            </a:solidFill>
          </a:ln>
        </p:spPr>
      </p:pic>
      <p:pic>
        <p:nvPicPr>
          <p:cNvPr id="9" name="Picture 8">
            <a:extLst>
              <a:ext uri="{FF2B5EF4-FFF2-40B4-BE49-F238E27FC236}">
                <a16:creationId xmlns:a16="http://schemas.microsoft.com/office/drawing/2014/main" id="{1F83B763-F687-49DB-882F-775753CA871A}"/>
              </a:ext>
            </a:extLst>
          </p:cNvPr>
          <p:cNvPicPr>
            <a:picLocks noChangeAspect="1"/>
          </p:cNvPicPr>
          <p:nvPr/>
        </p:nvPicPr>
        <p:blipFill>
          <a:blip r:embed="rId6"/>
          <a:stretch>
            <a:fillRect/>
          </a:stretch>
        </p:blipFill>
        <p:spPr>
          <a:xfrm>
            <a:off x="501570" y="3800514"/>
            <a:ext cx="10984375" cy="2403491"/>
          </a:xfrm>
          <a:prstGeom prst="rect">
            <a:avLst/>
          </a:prstGeom>
          <a:ln w="38100">
            <a:solidFill>
              <a:schemeClr val="tx1"/>
            </a:solidFill>
          </a:ln>
        </p:spPr>
      </p:pic>
      <p:grpSp>
        <p:nvGrpSpPr>
          <p:cNvPr id="15" name="Group 14">
            <a:extLst>
              <a:ext uri="{FF2B5EF4-FFF2-40B4-BE49-F238E27FC236}">
                <a16:creationId xmlns:a16="http://schemas.microsoft.com/office/drawing/2014/main" id="{5BE4F73E-9AA4-441A-A632-9B12F67FC36B}"/>
              </a:ext>
            </a:extLst>
          </p:cNvPr>
          <p:cNvGrpSpPr/>
          <p:nvPr/>
        </p:nvGrpSpPr>
        <p:grpSpPr>
          <a:xfrm>
            <a:off x="581713" y="4238599"/>
            <a:ext cx="10657304" cy="490406"/>
            <a:chOff x="581713" y="4180724"/>
            <a:chExt cx="10657304" cy="490406"/>
          </a:xfrm>
        </p:grpSpPr>
        <p:sp>
          <p:nvSpPr>
            <p:cNvPr id="10" name="Rectangle 9">
              <a:extLst>
                <a:ext uri="{FF2B5EF4-FFF2-40B4-BE49-F238E27FC236}">
                  <a16:creationId xmlns:a16="http://schemas.microsoft.com/office/drawing/2014/main" id="{C021FE6D-00BB-46D1-8CDB-C94EF87A3D4E}"/>
                </a:ext>
              </a:extLst>
            </p:cNvPr>
            <p:cNvSpPr/>
            <p:nvPr/>
          </p:nvSpPr>
          <p:spPr>
            <a:xfrm>
              <a:off x="10567685" y="4180724"/>
              <a:ext cx="671332" cy="263955"/>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4488D7-EA62-4ED5-893B-FFFB2994FF81}"/>
                </a:ext>
              </a:extLst>
            </p:cNvPr>
            <p:cNvSpPr/>
            <p:nvPr/>
          </p:nvSpPr>
          <p:spPr>
            <a:xfrm>
              <a:off x="581713" y="4434542"/>
              <a:ext cx="5165943"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BE7EFD5-7DF1-496A-A344-4DB153049849}"/>
              </a:ext>
            </a:extLst>
          </p:cNvPr>
          <p:cNvGrpSpPr/>
          <p:nvPr/>
        </p:nvGrpSpPr>
        <p:grpSpPr>
          <a:xfrm>
            <a:off x="581712" y="5060820"/>
            <a:ext cx="10350448" cy="473176"/>
            <a:chOff x="581712" y="5002945"/>
            <a:chExt cx="10350448" cy="473176"/>
          </a:xfrm>
        </p:grpSpPr>
        <p:sp>
          <p:nvSpPr>
            <p:cNvPr id="12" name="Rectangle 11">
              <a:extLst>
                <a:ext uri="{FF2B5EF4-FFF2-40B4-BE49-F238E27FC236}">
                  <a16:creationId xmlns:a16="http://schemas.microsoft.com/office/drawing/2014/main" id="{958A41C2-1CAD-4795-B48C-CE89BA899164}"/>
                </a:ext>
              </a:extLst>
            </p:cNvPr>
            <p:cNvSpPr/>
            <p:nvPr/>
          </p:nvSpPr>
          <p:spPr>
            <a:xfrm>
              <a:off x="581712" y="5002945"/>
              <a:ext cx="1035044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1B8FFA-ADDC-4FD8-9534-0B0CAB0AD42D}"/>
                </a:ext>
              </a:extLst>
            </p:cNvPr>
            <p:cNvSpPr/>
            <p:nvPr/>
          </p:nvSpPr>
          <p:spPr>
            <a:xfrm>
              <a:off x="2522272" y="5239533"/>
              <a:ext cx="840988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55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622193-3C3B-4E13-984F-3D6034FA3E6B}"/>
              </a:ext>
            </a:extLst>
          </p:cNvPr>
          <p:cNvSpPr/>
          <p:nvPr/>
        </p:nvSpPr>
        <p:spPr>
          <a:xfrm>
            <a:off x="1527859" y="2662278"/>
            <a:ext cx="8704162" cy="65975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A79951-130B-4A62-ADE6-790830B6F43C}"/>
              </a:ext>
            </a:extLst>
          </p:cNvPr>
          <p:cNvSpPr/>
          <p:nvPr/>
        </p:nvSpPr>
        <p:spPr>
          <a:xfrm>
            <a:off x="861349" y="5937811"/>
            <a:ext cx="10736483" cy="65975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1FB9D3-6E75-4EB7-805C-647DC9EF824A}"/>
              </a:ext>
            </a:extLst>
          </p:cNvPr>
          <p:cNvSpPr/>
          <p:nvPr/>
        </p:nvSpPr>
        <p:spPr>
          <a:xfrm>
            <a:off x="861350" y="4904571"/>
            <a:ext cx="10736482" cy="1033240"/>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2B91FD-B10B-41FA-91DD-E5736C6F4B20}"/>
              </a:ext>
            </a:extLst>
          </p:cNvPr>
          <p:cNvSpPr/>
          <p:nvPr/>
        </p:nvSpPr>
        <p:spPr>
          <a:xfrm>
            <a:off x="1527858" y="1515426"/>
            <a:ext cx="8704162" cy="707759"/>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648177"/>
            <a:ext cx="10515600" cy="5088943"/>
          </a:xfrm>
        </p:spPr>
        <p:txBody>
          <a:bodyPr/>
          <a:lstStyle/>
          <a:p>
            <a:r>
              <a:rPr lang="en-US" dirty="0"/>
              <a:t>The </a:t>
            </a:r>
            <a:r>
              <a:rPr lang="en-US" dirty="0" err="1">
                <a:latin typeface="Consolas" panose="020B0609020204030204" pitchFamily="49" charset="0"/>
              </a:rPr>
              <a:t>syscall</a:t>
            </a:r>
            <a:r>
              <a:rPr lang="en-US" dirty="0"/>
              <a:t> instruction (invoked by user code) does several things</a:t>
            </a:r>
          </a:p>
          <a:p>
            <a:pPr lvl="1"/>
            <a:r>
              <a:rPr lang="en-US" dirty="0"/>
              <a:t>It saves the address of the instruction after </a:t>
            </a:r>
            <a:r>
              <a:rPr lang="en-US" dirty="0" err="1">
                <a:latin typeface="Consolas" panose="020B0609020204030204" pitchFamily="49" charset="0"/>
              </a:rPr>
              <a:t>syscall</a:t>
            </a:r>
            <a:r>
              <a:rPr lang="en-US" dirty="0"/>
              <a:t> in </a:t>
            </a:r>
            <a:r>
              <a:rPr lang="en-US" dirty="0">
                <a:latin typeface="Consolas" panose="020B0609020204030204" pitchFamily="49" charset="0"/>
              </a:rPr>
              <a:t>%</a:t>
            </a:r>
            <a:r>
              <a:rPr lang="en-US" dirty="0" err="1">
                <a:latin typeface="Consolas" panose="020B0609020204030204" pitchFamily="49" charset="0"/>
              </a:rPr>
              <a:t>rcx</a:t>
            </a:r>
            <a:endParaRPr lang="en-US" dirty="0">
              <a:latin typeface="Consolas" panose="020B0609020204030204" pitchFamily="49" charset="0"/>
            </a:endParaRPr>
          </a:p>
          <a:p>
            <a:pPr lvl="1"/>
            <a:r>
              <a:rPr lang="en-US" dirty="0"/>
              <a:t>Then, it sets </a:t>
            </a:r>
            <a:r>
              <a:rPr lang="en-US" dirty="0">
                <a:latin typeface="Consolas" panose="020B0609020204030204" pitchFamily="49" charset="0"/>
              </a:rPr>
              <a:t>%rip</a:t>
            </a:r>
            <a:r>
              <a:rPr lang="en-US" dirty="0"/>
              <a:t> to the value stored in the model-specific-register </a:t>
            </a:r>
            <a:r>
              <a:rPr lang="en-US" dirty="0">
                <a:latin typeface="Consolas" panose="020B0609020204030204" pitchFamily="49" charset="0"/>
              </a:rPr>
              <a:t>%IA32_LSTAR</a:t>
            </a:r>
          </a:p>
          <a:p>
            <a:pPr lvl="1"/>
            <a:r>
              <a:rPr lang="en-US" dirty="0"/>
              <a:t>Next, </a:t>
            </a:r>
            <a:r>
              <a:rPr lang="en-US" dirty="0" err="1">
                <a:latin typeface="Consolas" panose="020B0609020204030204" pitchFamily="49" charset="0"/>
              </a:rPr>
              <a:t>syscall</a:t>
            </a:r>
            <a:r>
              <a:rPr lang="en-US" dirty="0"/>
              <a:t> stores the old </a:t>
            </a:r>
            <a:r>
              <a:rPr lang="en-US" dirty="0">
                <a:latin typeface="Consolas" panose="020B0609020204030204" pitchFamily="49" charset="0"/>
              </a:rPr>
              <a:t>%</a:t>
            </a:r>
            <a:r>
              <a:rPr lang="en-US" dirty="0" err="1">
                <a:latin typeface="Consolas" panose="020B0609020204030204" pitchFamily="49" charset="0"/>
              </a:rPr>
              <a:t>rflags</a:t>
            </a:r>
            <a:r>
              <a:rPr lang="en-US" dirty="0"/>
              <a:t> value in </a:t>
            </a:r>
            <a:r>
              <a:rPr lang="en-US" dirty="0">
                <a:latin typeface="Consolas" panose="020B0609020204030204" pitchFamily="49" charset="0"/>
              </a:rPr>
              <a:t>%r11</a:t>
            </a:r>
          </a:p>
          <a:p>
            <a:pPr lvl="1"/>
            <a:r>
              <a:rPr lang="en-US" dirty="0" err="1">
                <a:latin typeface="Consolas" panose="020B0609020204030204" pitchFamily="49" charset="0"/>
              </a:rPr>
              <a:t>syscall</a:t>
            </a:r>
            <a:r>
              <a:rPr lang="en-US" dirty="0"/>
              <a:t> then clears the bits in </a:t>
            </a:r>
            <a:r>
              <a:rPr lang="en-US" dirty="0">
                <a:latin typeface="Consolas" panose="020B0609020204030204" pitchFamily="49" charset="0"/>
              </a:rPr>
              <a:t>%</a:t>
            </a:r>
            <a:r>
              <a:rPr lang="en-US" dirty="0" err="1">
                <a:latin typeface="Consolas" panose="020B0609020204030204" pitchFamily="49" charset="0"/>
              </a:rPr>
              <a:t>rflags</a:t>
            </a:r>
            <a:r>
              <a:rPr lang="en-US" dirty="0"/>
              <a:t> that are set to </a:t>
            </a:r>
            <a:r>
              <a:rPr lang="en-US" dirty="0">
                <a:latin typeface="Consolas" panose="020B0609020204030204" pitchFamily="49" charset="0"/>
              </a:rPr>
              <a:t>1</a:t>
            </a:r>
            <a:r>
              <a:rPr lang="en-US" dirty="0"/>
              <a:t> in the </a:t>
            </a:r>
            <a:r>
              <a:rPr lang="en-US" dirty="0">
                <a:latin typeface="Consolas" panose="020B0609020204030204" pitchFamily="49" charset="0"/>
              </a:rPr>
              <a:t>%IA32_FMASK</a:t>
            </a:r>
            <a:r>
              <a:rPr lang="en-US" dirty="0"/>
              <a:t> MSR</a:t>
            </a:r>
          </a:p>
          <a:p>
            <a:pPr lvl="1"/>
            <a:r>
              <a:rPr lang="en-US" dirty="0"/>
              <a:t>The CPU’s privilege level is set to 0 (i.e., supervisor-mode)</a:t>
            </a:r>
          </a:p>
          <a:p>
            <a:r>
              <a:rPr lang="en-US" dirty="0"/>
              <a:t>The kernel’s </a:t>
            </a:r>
            <a:r>
              <a:rPr lang="en-US" dirty="0" err="1"/>
              <a:t>syscall</a:t>
            </a:r>
            <a:r>
              <a:rPr lang="en-US" dirty="0"/>
              <a:t> handler assumes that user code:</a:t>
            </a:r>
          </a:p>
          <a:p>
            <a:pPr lvl="1"/>
            <a:r>
              <a:rPr lang="en-US" dirty="0"/>
              <a:t>Put the system call number in </a:t>
            </a:r>
            <a:r>
              <a:rPr lang="en-US" dirty="0">
                <a:latin typeface="Consolas" panose="020B0609020204030204" pitchFamily="49" charset="0"/>
              </a:rPr>
              <a:t>%</a:t>
            </a:r>
            <a:r>
              <a:rPr lang="en-US" dirty="0" err="1">
                <a:latin typeface="Consolas" panose="020B0609020204030204" pitchFamily="49" charset="0"/>
              </a:rPr>
              <a:t>rax</a:t>
            </a:r>
            <a:r>
              <a:rPr lang="en-US" dirty="0"/>
              <a:t> </a:t>
            </a:r>
          </a:p>
          <a:p>
            <a:pPr lvl="1"/>
            <a:r>
              <a:rPr lang="en-US" dirty="0"/>
              <a:t>Passed arguments via </a:t>
            </a:r>
            <a:r>
              <a:rPr lang="en-US" dirty="0">
                <a:latin typeface="Consolas" panose="020B0609020204030204" pitchFamily="49" charset="0"/>
              </a:rPr>
              <a:t>%</a:t>
            </a:r>
            <a:r>
              <a:rPr lang="en-US" dirty="0" err="1">
                <a:latin typeface="Consolas" panose="020B0609020204030204" pitchFamily="49" charset="0"/>
              </a:rPr>
              <a:t>rdi</a:t>
            </a:r>
            <a:r>
              <a:rPr lang="en-US" dirty="0"/>
              <a:t>, </a:t>
            </a:r>
            <a:r>
              <a:rPr lang="en-US" dirty="0">
                <a:latin typeface="Consolas" panose="020B0609020204030204" pitchFamily="49" charset="0"/>
              </a:rPr>
              <a:t>%</a:t>
            </a:r>
            <a:r>
              <a:rPr lang="en-US" dirty="0" err="1">
                <a:latin typeface="Consolas" panose="020B0609020204030204" pitchFamily="49" charset="0"/>
              </a:rPr>
              <a:t>rsi</a:t>
            </a:r>
            <a:r>
              <a:rPr lang="en-US" dirty="0"/>
              <a:t>, </a:t>
            </a:r>
            <a:r>
              <a:rPr lang="en-US" dirty="0">
                <a:latin typeface="Consolas" panose="020B0609020204030204" pitchFamily="49" charset="0"/>
              </a:rPr>
              <a:t>%</a:t>
            </a:r>
            <a:r>
              <a:rPr lang="en-US" dirty="0" err="1">
                <a:latin typeface="Consolas" panose="020B0609020204030204" pitchFamily="49" charset="0"/>
              </a:rPr>
              <a:t>rdx</a:t>
            </a:r>
            <a:r>
              <a:rPr lang="en-US" dirty="0"/>
              <a:t>, </a:t>
            </a:r>
            <a:r>
              <a:rPr lang="en-US" dirty="0">
                <a:latin typeface="Consolas" panose="020B0609020204030204" pitchFamily="49" charset="0"/>
              </a:rPr>
              <a:t>%r10</a:t>
            </a:r>
            <a:r>
              <a:rPr lang="en-US" dirty="0"/>
              <a:t>, </a:t>
            </a:r>
            <a:r>
              <a:rPr lang="en-US" dirty="0">
                <a:latin typeface="Consolas" panose="020B0609020204030204" pitchFamily="49" charset="0"/>
              </a:rPr>
              <a:t>%r8</a:t>
            </a:r>
            <a:r>
              <a:rPr lang="en-US" dirty="0"/>
              <a:t>, and </a:t>
            </a:r>
            <a:r>
              <a:rPr lang="en-US" dirty="0">
                <a:latin typeface="Consolas" panose="020B0609020204030204" pitchFamily="49" charset="0"/>
              </a:rPr>
              <a:t>%r9</a:t>
            </a:r>
            <a:endParaRPr lang="en-US" dirty="0"/>
          </a:p>
        </p:txBody>
      </p:sp>
      <p:sp>
        <p:nvSpPr>
          <p:cNvPr id="4" name="TextBox 3">
            <a:extLst>
              <a:ext uri="{FF2B5EF4-FFF2-40B4-BE49-F238E27FC236}">
                <a16:creationId xmlns:a16="http://schemas.microsoft.com/office/drawing/2014/main" id="{4C789C5F-B766-48E1-AB28-D5E3A6C00D39}"/>
              </a:ext>
            </a:extLst>
          </p:cNvPr>
          <p:cNvSpPr txBox="1"/>
          <p:nvPr/>
        </p:nvSpPr>
        <p:spPr>
          <a:xfrm>
            <a:off x="217025" y="3880212"/>
            <a:ext cx="11757950" cy="2893100"/>
          </a:xfrm>
          <a:prstGeom prst="rect">
            <a:avLst/>
          </a:prstGeom>
          <a:noFill/>
          <a:ln w="38100">
            <a:solidFill>
              <a:schemeClr val="tx1"/>
            </a:solidFill>
          </a:ln>
        </p:spPr>
        <p:txBody>
          <a:bodyPr wrap="square" rtlCol="0">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init_cpu_hardware</a:t>
            </a:r>
            <a:r>
              <a:rPr lang="en-US" sz="2200" dirty="0">
                <a:latin typeface="Consolas" panose="020B0609020204030204" pitchFamily="49" charset="0"/>
              </a:rPr>
              <a:t>() {</a:t>
            </a:r>
          </a:p>
          <a:p>
            <a:r>
              <a:rPr lang="en-US" sz="2200" dirty="0">
                <a:latin typeface="Consolas" panose="020B0609020204030204" pitchFamily="49" charset="0"/>
              </a:rPr>
              <a:t>    //...Some stuff, then...</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(MSR_IA32_LSTAR, </a:t>
            </a:r>
            <a:r>
              <a:rPr lang="en-US" sz="2200" dirty="0" err="1">
                <a:solidFill>
                  <a:srgbClr val="0070C0"/>
                </a:solidFill>
                <a:latin typeface="Consolas" panose="020B0609020204030204" pitchFamily="49" charset="0"/>
              </a:rPr>
              <a:t>reinterpret_cast</a:t>
            </a:r>
            <a:r>
              <a:rPr lang="en-US" sz="2200" dirty="0">
                <a:latin typeface="Consolas" panose="020B0609020204030204" pitchFamily="49" charset="0"/>
              </a:rPr>
              <a:t>&lt;</a:t>
            </a:r>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&gt;(</a:t>
            </a:r>
            <a:r>
              <a:rPr lang="en-US" sz="2200" dirty="0" err="1">
                <a:latin typeface="Consolas" panose="020B0609020204030204" pitchFamily="49" charset="0"/>
              </a:rPr>
              <a:t>syscall_entry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syscall_entry</a:t>
            </a:r>
            <a:r>
              <a:rPr lang="en-US" sz="2200" dirty="0">
                <a:latin typeface="Consolas" panose="020B0609020204030204" pitchFamily="49" charset="0"/>
              </a:rPr>
              <a:t> points to assembly code in k-</a:t>
            </a:r>
            <a:r>
              <a:rPr lang="en-US" sz="2200" dirty="0" err="1">
                <a:latin typeface="Consolas" panose="020B0609020204030204" pitchFamily="49" charset="0"/>
              </a:rPr>
              <a:t>exception.S</a:t>
            </a:r>
            <a:endParaRPr lang="en-US" sz="2200" dirty="0">
              <a:latin typeface="Consolas" panose="020B0609020204030204" pitchFamily="49" charset="0"/>
            </a:endParaRPr>
          </a:p>
          <a:p>
            <a:r>
              <a:rPr lang="en-US" sz="2200" dirty="0">
                <a:latin typeface="Consolas" panose="020B0609020204030204" pitchFamily="49" charset="0"/>
              </a:rPr>
              <a:t>             //that eventually call struct proc::</a:t>
            </a:r>
            <a:r>
              <a:rPr lang="en-US" sz="2200" dirty="0" err="1">
                <a:latin typeface="Consolas" panose="020B0609020204030204" pitchFamily="49" charset="0"/>
              </a:rPr>
              <a:t>syscall</a:t>
            </a:r>
            <a:r>
              <a:rPr lang="en-US" sz="2200" dirty="0">
                <a:latin typeface="Consolas" panose="020B0609020204030204" pitchFamily="49" charset="0"/>
              </a:rPr>
              <a:t>(</a:t>
            </a:r>
            <a:r>
              <a:rPr lang="en-US" sz="2200" dirty="0" err="1">
                <a:latin typeface="Consolas" panose="020B0609020204030204" pitchFamily="49" charset="0"/>
              </a:rPr>
              <a:t>regstate</a:t>
            </a:r>
            <a:r>
              <a:rPr lang="en-US" sz="2200" dirty="0">
                <a:latin typeface="Consolas" panose="020B0609020204030204" pitchFamily="49" charset="0"/>
              </a:rPr>
              <a:t>* reg)</a:t>
            </a: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(MSR_IA32_FMASK, EFLAGS_IF | /*other flags*/); //Has the effect</a:t>
            </a:r>
          </a:p>
          <a:p>
            <a:r>
              <a:rPr lang="en-US" sz="2200" dirty="0">
                <a:latin typeface="Consolas" panose="020B0609020204030204" pitchFamily="49" charset="0"/>
              </a:rPr>
              <a:t>             //of forcing the </a:t>
            </a:r>
            <a:r>
              <a:rPr lang="en-US" sz="2200" dirty="0" err="1">
                <a:latin typeface="Consolas" panose="020B0609020204030204" pitchFamily="49" charset="0"/>
              </a:rPr>
              <a:t>syscall</a:t>
            </a:r>
            <a:r>
              <a:rPr lang="en-US" sz="2200" dirty="0">
                <a:latin typeface="Consolas" panose="020B0609020204030204" pitchFamily="49" charset="0"/>
              </a:rPr>
              <a:t> instruction to disable interrupts!</a:t>
            </a:r>
          </a:p>
          <a:p>
            <a:r>
              <a:rPr lang="en-US" sz="600" dirty="0">
                <a:latin typeface="Consolas" panose="020B0609020204030204" pitchFamily="49" charset="0"/>
              </a:rPr>
              <a:t> </a:t>
            </a:r>
            <a:endParaRPr lang="en-US" sz="2000" dirty="0">
              <a:latin typeface="Consolas" panose="020B0609020204030204" pitchFamily="49" charset="0"/>
            </a:endParaRPr>
          </a:p>
        </p:txBody>
      </p:sp>
      <p:sp>
        <p:nvSpPr>
          <p:cNvPr id="11" name="Title 1">
            <a:extLst>
              <a:ext uri="{FF2B5EF4-FFF2-40B4-BE49-F238E27FC236}">
                <a16:creationId xmlns:a16="http://schemas.microsoft.com/office/drawing/2014/main" id="{0660C14D-5921-45D7-80AD-25A3B8F29A0F}"/>
              </a:ext>
            </a:extLst>
          </p:cNvPr>
          <p:cNvSpPr>
            <a:spLocks noGrp="1"/>
          </p:cNvSpPr>
          <p:nvPr>
            <p:ph type="title"/>
          </p:nvPr>
        </p:nvSpPr>
        <p:spPr>
          <a:xfrm>
            <a:off x="0" y="-92602"/>
            <a:ext cx="12192000" cy="879673"/>
          </a:xfrm>
        </p:spPr>
        <p:txBody>
          <a:bodyPr>
            <a:normAutofit fontScale="90000"/>
          </a:bodyPr>
          <a:lstStyle/>
          <a:p>
            <a:r>
              <a:rPr lang="en-US" dirty="0"/>
              <a:t>Part I: Invoking the Kernel’s System Call Handler</a:t>
            </a:r>
          </a:p>
        </p:txBody>
      </p:sp>
    </p:spTree>
    <p:extLst>
      <p:ext uri="{BB962C8B-B14F-4D97-AF65-F5344CB8AC3E}">
        <p14:creationId xmlns:p14="http://schemas.microsoft.com/office/powerpoint/2010/main" val="333930366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7" grpId="1" animBg="1"/>
      <p:bldP spid="6"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3243266"/>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97348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1"/>
            <a:ext cx="12192000" cy="787862"/>
          </a:xfrm>
        </p:spPr>
        <p:txBody>
          <a:bodyPr/>
          <a:lstStyle/>
          <a:p>
            <a:r>
              <a:rPr lang="en-US" dirty="0"/>
              <a:t>After the </a:t>
            </a:r>
            <a:r>
              <a:rPr lang="en-US" dirty="0" err="1">
                <a:latin typeface="Consolas" panose="020B0609020204030204" pitchFamily="49" charset="0"/>
              </a:rPr>
              <a:t>syscall</a:t>
            </a:r>
            <a:r>
              <a:rPr lang="en-US" dirty="0"/>
              <a:t> instruction finishes . . .</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676154" y="729988"/>
            <a:ext cx="6615896" cy="4775643"/>
          </a:xfrm>
        </p:spPr>
        <p:txBody>
          <a:bodyPr>
            <a:normAutofit/>
          </a:bodyPr>
          <a:lstStyle/>
          <a:p>
            <a:pPr>
              <a:lnSpc>
                <a:spcPts val="2800"/>
              </a:lnSpc>
            </a:pPr>
            <a:r>
              <a:rPr lang="en-US" sz="3200" dirty="0"/>
              <a:t>The privilege bit is set to “supervisor mode”</a:t>
            </a:r>
          </a:p>
          <a:p>
            <a:pPr>
              <a:lnSpc>
                <a:spcPts val="2800"/>
              </a:lnSpc>
            </a:pPr>
            <a:r>
              <a:rPr lang="en-US" sz="3200" dirty="0"/>
              <a:t>Interrupts are off</a:t>
            </a:r>
          </a:p>
          <a:p>
            <a:pPr>
              <a:lnSpc>
                <a:spcPts val="2800"/>
              </a:lnSpc>
            </a:pPr>
            <a:r>
              <a:rPr lang="en-US" sz="3200" dirty="0"/>
              <a:t>The first instruction of the      kernel’s </a:t>
            </a:r>
            <a:r>
              <a:rPr lang="en-US" sz="3200" dirty="0" err="1">
                <a:latin typeface="Consolas" panose="020B0609020204030204" pitchFamily="49" charset="0"/>
              </a:rPr>
              <a:t>syscall</a:t>
            </a:r>
            <a:r>
              <a:rPr lang="en-US" sz="3200" dirty="0"/>
              <a:t> handler               is about to execute</a:t>
            </a:r>
          </a:p>
        </p:txBody>
      </p:sp>
      <p:pic>
        <p:nvPicPr>
          <p:cNvPr id="7" name="Picture 6">
            <a:extLst>
              <a:ext uri="{FF2B5EF4-FFF2-40B4-BE49-F238E27FC236}">
                <a16:creationId xmlns:a16="http://schemas.microsoft.com/office/drawing/2014/main" id="{B86D732E-2A9D-4A88-A943-C8AF2B305AE2}"/>
              </a:ext>
            </a:extLst>
          </p:cNvPr>
          <p:cNvPicPr>
            <a:picLocks noChangeAspect="1"/>
          </p:cNvPicPr>
          <p:nvPr/>
        </p:nvPicPr>
        <p:blipFill>
          <a:blip r:embed="rId3"/>
          <a:stretch>
            <a:fillRect/>
          </a:stretch>
        </p:blipFill>
        <p:spPr>
          <a:xfrm>
            <a:off x="7724472" y="342602"/>
            <a:ext cx="4381983" cy="6726682"/>
          </a:xfrm>
          <a:prstGeom prst="rect">
            <a:avLst/>
          </a:prstGeom>
        </p:spPr>
      </p:pic>
      <p:sp>
        <p:nvSpPr>
          <p:cNvPr id="10" name="Speech Bubble: Oval 9">
            <a:extLst>
              <a:ext uri="{FF2B5EF4-FFF2-40B4-BE49-F238E27FC236}">
                <a16:creationId xmlns:a16="http://schemas.microsoft.com/office/drawing/2014/main" id="{0503D4FC-E38E-41EA-AF7D-0417B0A555CE}"/>
              </a:ext>
            </a:extLst>
          </p:cNvPr>
          <p:cNvSpPr/>
          <p:nvPr/>
        </p:nvSpPr>
        <p:spPr>
          <a:xfrm>
            <a:off x="729208" y="3225362"/>
            <a:ext cx="3437682" cy="1765560"/>
          </a:xfrm>
          <a:prstGeom prst="wedgeEllipseCallout">
            <a:avLst>
              <a:gd name="adj1" fmla="val 164606"/>
              <a:gd name="adj2" fmla="val -144836"/>
            </a:avLst>
          </a:prstGeom>
          <a:solidFill>
            <a:srgbClr val="FF000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11" name="Rectangle 10">
            <a:extLst>
              <a:ext uri="{FF2B5EF4-FFF2-40B4-BE49-F238E27FC236}">
                <a16:creationId xmlns:a16="http://schemas.microsoft.com/office/drawing/2014/main" id="{4FFBC259-2355-4941-A654-DDEDD3FCD091}"/>
              </a:ext>
            </a:extLst>
          </p:cNvPr>
          <p:cNvSpPr/>
          <p:nvPr/>
        </p:nvSpPr>
        <p:spPr>
          <a:xfrm>
            <a:off x="648032" y="3381284"/>
            <a:ext cx="3595869" cy="1523494"/>
          </a:xfrm>
          <a:prstGeom prst="rect">
            <a:avLst/>
          </a:prstGeom>
        </p:spPr>
        <p:txBody>
          <a:bodyPr wrap="square">
            <a:spAutoFit/>
          </a:bodyPr>
          <a:lstStyle/>
          <a:p>
            <a:pPr algn="ctr"/>
            <a:r>
              <a:rPr lang="en-US" sz="3100" dirty="0">
                <a:latin typeface="Jokerman" panose="04090605060006020702" pitchFamily="82" charset="0"/>
              </a:rPr>
              <a:t>OH GOD</a:t>
            </a:r>
          </a:p>
          <a:p>
            <a:pPr algn="ctr"/>
            <a:r>
              <a:rPr lang="en-US" sz="3100" dirty="0">
                <a:latin typeface="Jokerman" panose="04090605060006020702" pitchFamily="82" charset="0"/>
              </a:rPr>
              <a:t>%CR3 HASN’T CHANGED</a:t>
            </a:r>
          </a:p>
        </p:txBody>
      </p:sp>
      <p:grpSp>
        <p:nvGrpSpPr>
          <p:cNvPr id="5" name="Group 4">
            <a:extLst>
              <a:ext uri="{FF2B5EF4-FFF2-40B4-BE49-F238E27FC236}">
                <a16:creationId xmlns:a16="http://schemas.microsoft.com/office/drawing/2014/main" id="{1F75B07D-C5E2-4CE3-8E9D-D842B0895311}"/>
              </a:ext>
            </a:extLst>
          </p:cNvPr>
          <p:cNvGrpSpPr/>
          <p:nvPr/>
        </p:nvGrpSpPr>
        <p:grpSpPr>
          <a:xfrm>
            <a:off x="3119285" y="3271662"/>
            <a:ext cx="5434405" cy="3597589"/>
            <a:chOff x="3119285" y="3271662"/>
            <a:chExt cx="5434405" cy="3597589"/>
          </a:xfrm>
        </p:grpSpPr>
        <p:sp>
          <p:nvSpPr>
            <p:cNvPr id="13" name="Speech Bubble: Oval 12">
              <a:extLst>
                <a:ext uri="{FF2B5EF4-FFF2-40B4-BE49-F238E27FC236}">
                  <a16:creationId xmlns:a16="http://schemas.microsoft.com/office/drawing/2014/main" id="{8E10F9C4-B654-4BE8-B934-B6176A5A2A05}"/>
                </a:ext>
              </a:extLst>
            </p:cNvPr>
            <p:cNvSpPr/>
            <p:nvPr/>
          </p:nvSpPr>
          <p:spPr>
            <a:xfrm>
              <a:off x="4444045" y="3271662"/>
              <a:ext cx="4109645" cy="1639241"/>
            </a:xfrm>
            <a:prstGeom prst="wedgeEllipseCallout">
              <a:avLst>
                <a:gd name="adj1" fmla="val -44663"/>
                <a:gd name="adj2" fmla="val 104853"/>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12" name="TextBox 11">
              <a:extLst>
                <a:ext uri="{FF2B5EF4-FFF2-40B4-BE49-F238E27FC236}">
                  <a16:creationId xmlns:a16="http://schemas.microsoft.com/office/drawing/2014/main" id="{B00A99F9-0AB8-4691-8A7D-F7952498BCF3}"/>
                </a:ext>
              </a:extLst>
            </p:cNvPr>
            <p:cNvSpPr txBox="1"/>
            <p:nvPr/>
          </p:nvSpPr>
          <p:spPr>
            <a:xfrm>
              <a:off x="4780496" y="3497166"/>
              <a:ext cx="3592160"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This is ok! The kernel is mapped into the address space of every process.</a:t>
              </a:r>
            </a:p>
          </p:txBody>
        </p:sp>
        <p:pic>
          <p:nvPicPr>
            <p:cNvPr id="4" name="Picture 3">
              <a:extLst>
                <a:ext uri="{FF2B5EF4-FFF2-40B4-BE49-F238E27FC236}">
                  <a16:creationId xmlns:a16="http://schemas.microsoft.com/office/drawing/2014/main" id="{8C2F764D-3EF3-4478-8BBC-AD949BB9FF82}"/>
                </a:ext>
              </a:extLst>
            </p:cNvPr>
            <p:cNvPicPr>
              <a:picLocks noChangeAspect="1"/>
            </p:cNvPicPr>
            <p:nvPr/>
          </p:nvPicPr>
          <p:blipFill>
            <a:blip r:embed="rId4"/>
            <a:stretch>
              <a:fillRect/>
            </a:stretch>
          </p:blipFill>
          <p:spPr>
            <a:xfrm>
              <a:off x="3119285" y="4697495"/>
              <a:ext cx="2012847" cy="2171756"/>
            </a:xfrm>
            <a:prstGeom prst="rect">
              <a:avLst/>
            </a:prstGeom>
          </p:spPr>
        </p:pic>
      </p:grpSp>
    </p:spTree>
    <p:extLst>
      <p:ext uri="{BB962C8B-B14F-4D97-AF65-F5344CB8AC3E}">
        <p14:creationId xmlns:p14="http://schemas.microsoft.com/office/powerpoint/2010/main" val="21758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F98310-4299-4176-A529-D9F3A5405F0B}"/>
              </a:ext>
            </a:extLst>
          </p:cNvPr>
          <p:cNvGrpSpPr/>
          <p:nvPr/>
        </p:nvGrpSpPr>
        <p:grpSpPr>
          <a:xfrm>
            <a:off x="5498427" y="839817"/>
            <a:ext cx="6659484" cy="5757953"/>
            <a:chOff x="5498427" y="839817"/>
            <a:chExt cx="6659484" cy="5757953"/>
          </a:xfrm>
        </p:grpSpPr>
        <p:sp>
          <p:nvSpPr>
            <p:cNvPr id="5" name="Rectangle 4">
              <a:extLst>
                <a:ext uri="{FF2B5EF4-FFF2-40B4-BE49-F238E27FC236}">
                  <a16:creationId xmlns:a16="http://schemas.microsoft.com/office/drawing/2014/main" id="{20E34141-FF0B-471B-917B-254F214CBFB8}"/>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316EE06-4AC3-4F04-BAD0-383995EC85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EA12AD-0222-481E-AFE7-E78CFD566D56}"/>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636D492-5825-447F-80B0-FD0D60349FE4}"/>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9" name="TextBox 8">
              <a:extLst>
                <a:ext uri="{FF2B5EF4-FFF2-40B4-BE49-F238E27FC236}">
                  <a16:creationId xmlns:a16="http://schemas.microsoft.com/office/drawing/2014/main" id="{796FE6E2-938E-4636-82E6-38E9A0A455C1}"/>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0" name="TextBox 9">
              <a:extLst>
                <a:ext uri="{FF2B5EF4-FFF2-40B4-BE49-F238E27FC236}">
                  <a16:creationId xmlns:a16="http://schemas.microsoft.com/office/drawing/2014/main" id="{24895C2E-420E-4330-A2FB-270130DC8111}"/>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1" name="TextBox 10">
              <a:extLst>
                <a:ext uri="{FF2B5EF4-FFF2-40B4-BE49-F238E27FC236}">
                  <a16:creationId xmlns:a16="http://schemas.microsoft.com/office/drawing/2014/main" id="{C0C758B9-448E-4323-91EC-53755B359B76}"/>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2" name="TextBox 11">
              <a:extLst>
                <a:ext uri="{FF2B5EF4-FFF2-40B4-BE49-F238E27FC236}">
                  <a16:creationId xmlns:a16="http://schemas.microsoft.com/office/drawing/2014/main" id="{65A380F4-7D43-4CA2-ACEE-DD1B933BF1D8}"/>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3" name="Straight Arrow Connector 12">
              <a:extLst>
                <a:ext uri="{FF2B5EF4-FFF2-40B4-BE49-F238E27FC236}">
                  <a16:creationId xmlns:a16="http://schemas.microsoft.com/office/drawing/2014/main" id="{70CC3BF5-F518-4D43-84F1-1C626FC89F8E}"/>
                </a:ext>
              </a:extLst>
            </p:cNvPr>
            <p:cNvCxnSpPr>
              <a:cxnSpLocks/>
              <a:stCxn id="11" idx="2"/>
              <a:endCxn id="10"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8E1ABD6-6B2B-48A6-94DD-077818D1118D}"/>
                </a:ext>
              </a:extLst>
            </p:cNvPr>
            <p:cNvSpPr txBox="1"/>
            <p:nvPr/>
          </p:nvSpPr>
          <p:spPr>
            <a:xfrm>
              <a:off x="5618738" y="186032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5" name="Straight Arrow Connector 14">
              <a:extLst>
                <a:ext uri="{FF2B5EF4-FFF2-40B4-BE49-F238E27FC236}">
                  <a16:creationId xmlns:a16="http://schemas.microsoft.com/office/drawing/2014/main" id="{5795E9E2-6E85-426C-A331-46A36F64EEF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B69044-603B-4547-BBAE-F59E18DCAD4E}"/>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17" name="Rectangle 16">
              <a:extLst>
                <a:ext uri="{FF2B5EF4-FFF2-40B4-BE49-F238E27FC236}">
                  <a16:creationId xmlns:a16="http://schemas.microsoft.com/office/drawing/2014/main" id="{D9388827-10ED-4E89-A92E-88BBF50E20C9}"/>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18" name="Rectangle 17">
              <a:extLst>
                <a:ext uri="{FF2B5EF4-FFF2-40B4-BE49-F238E27FC236}">
                  <a16:creationId xmlns:a16="http://schemas.microsoft.com/office/drawing/2014/main" id="{AC07BE7B-03A4-4B41-8DD5-9C8F084AA1D9}"/>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19" name="Rectangle 18">
              <a:extLst>
                <a:ext uri="{FF2B5EF4-FFF2-40B4-BE49-F238E27FC236}">
                  <a16:creationId xmlns:a16="http://schemas.microsoft.com/office/drawing/2014/main" id="{2B965B3C-C22E-4F0A-8A9A-C82BE034CCF7}"/>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0" name="Rectangle 19">
              <a:extLst>
                <a:ext uri="{FF2B5EF4-FFF2-40B4-BE49-F238E27FC236}">
                  <a16:creationId xmlns:a16="http://schemas.microsoft.com/office/drawing/2014/main" id="{3F190653-A138-4583-B16C-35ED09FB3395}"/>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1" name="Rectangle 20">
              <a:extLst>
                <a:ext uri="{FF2B5EF4-FFF2-40B4-BE49-F238E27FC236}">
                  <a16:creationId xmlns:a16="http://schemas.microsoft.com/office/drawing/2014/main" id="{4E5BE728-333E-4A6B-B214-81DD9D41A1DC}"/>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2" name="Rectangle 21">
              <a:extLst>
                <a:ext uri="{FF2B5EF4-FFF2-40B4-BE49-F238E27FC236}">
                  <a16:creationId xmlns:a16="http://schemas.microsoft.com/office/drawing/2014/main" id="{6756EEF4-4146-4955-9189-2923F77F69F6}"/>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3" name="Rectangle 22">
              <a:extLst>
                <a:ext uri="{FF2B5EF4-FFF2-40B4-BE49-F238E27FC236}">
                  <a16:creationId xmlns:a16="http://schemas.microsoft.com/office/drawing/2014/main" id="{AB741773-AF59-4A8E-862B-7C6A3E847007}"/>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4" name="Rectangle 23">
              <a:extLst>
                <a:ext uri="{FF2B5EF4-FFF2-40B4-BE49-F238E27FC236}">
                  <a16:creationId xmlns:a16="http://schemas.microsoft.com/office/drawing/2014/main" id="{DAD5FEF6-9461-40A2-8985-9BCC69F0DAF6}"/>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25" name="TextBox 24">
              <a:extLst>
                <a:ext uri="{FF2B5EF4-FFF2-40B4-BE49-F238E27FC236}">
                  <a16:creationId xmlns:a16="http://schemas.microsoft.com/office/drawing/2014/main" id="{FF26415B-CB72-4476-A298-F9FBE9B07571}"/>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grpSp>
        <p:nvGrpSpPr>
          <p:cNvPr id="26" name="Group 25">
            <a:extLst>
              <a:ext uri="{FF2B5EF4-FFF2-40B4-BE49-F238E27FC236}">
                <a16:creationId xmlns:a16="http://schemas.microsoft.com/office/drawing/2014/main" id="{ECD3507E-6334-415C-B1A7-F8DBFCBFEB72}"/>
              </a:ext>
            </a:extLst>
          </p:cNvPr>
          <p:cNvGrpSpPr/>
          <p:nvPr/>
        </p:nvGrpSpPr>
        <p:grpSpPr>
          <a:xfrm>
            <a:off x="3119285" y="3271662"/>
            <a:ext cx="5434405" cy="3597589"/>
            <a:chOff x="3119285" y="3271662"/>
            <a:chExt cx="5434405" cy="3597589"/>
          </a:xfrm>
        </p:grpSpPr>
        <p:sp>
          <p:nvSpPr>
            <p:cNvPr id="27" name="Speech Bubble: Oval 26">
              <a:extLst>
                <a:ext uri="{FF2B5EF4-FFF2-40B4-BE49-F238E27FC236}">
                  <a16:creationId xmlns:a16="http://schemas.microsoft.com/office/drawing/2014/main" id="{B7762EE0-9408-4EFB-AA0F-075645D91875}"/>
                </a:ext>
              </a:extLst>
            </p:cNvPr>
            <p:cNvSpPr/>
            <p:nvPr/>
          </p:nvSpPr>
          <p:spPr>
            <a:xfrm>
              <a:off x="4444045" y="3271662"/>
              <a:ext cx="4109645" cy="1639241"/>
            </a:xfrm>
            <a:prstGeom prst="wedgeEllipseCallout">
              <a:avLst>
                <a:gd name="adj1" fmla="val -44663"/>
                <a:gd name="adj2" fmla="val 104853"/>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28" name="TextBox 27">
              <a:extLst>
                <a:ext uri="{FF2B5EF4-FFF2-40B4-BE49-F238E27FC236}">
                  <a16:creationId xmlns:a16="http://schemas.microsoft.com/office/drawing/2014/main" id="{635FD0A0-05B0-4829-A5D0-F6A11B01E8BE}"/>
                </a:ext>
              </a:extLst>
            </p:cNvPr>
            <p:cNvSpPr txBox="1"/>
            <p:nvPr/>
          </p:nvSpPr>
          <p:spPr>
            <a:xfrm>
              <a:off x="4780496" y="3497166"/>
              <a:ext cx="3592160"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This is ok! The kernel is mapped into the address space of every process.</a:t>
              </a:r>
            </a:p>
          </p:txBody>
        </p:sp>
        <p:pic>
          <p:nvPicPr>
            <p:cNvPr id="29" name="Picture 28">
              <a:extLst>
                <a:ext uri="{FF2B5EF4-FFF2-40B4-BE49-F238E27FC236}">
                  <a16:creationId xmlns:a16="http://schemas.microsoft.com/office/drawing/2014/main" id="{AFD78197-B53E-4620-B63C-B266295D96B5}"/>
                </a:ext>
              </a:extLst>
            </p:cNvPr>
            <p:cNvPicPr>
              <a:picLocks noChangeAspect="1"/>
            </p:cNvPicPr>
            <p:nvPr/>
          </p:nvPicPr>
          <p:blipFill>
            <a:blip r:embed="rId2"/>
            <a:stretch>
              <a:fillRect/>
            </a:stretch>
          </p:blipFill>
          <p:spPr>
            <a:xfrm>
              <a:off x="3119285" y="4697495"/>
              <a:ext cx="2012847" cy="2171756"/>
            </a:xfrm>
            <a:prstGeom prst="rect">
              <a:avLst/>
            </a:prstGeom>
          </p:spPr>
        </p:pic>
      </p:grpSp>
    </p:spTree>
    <p:extLst>
      <p:ext uri="{BB962C8B-B14F-4D97-AF65-F5344CB8AC3E}">
        <p14:creationId xmlns:p14="http://schemas.microsoft.com/office/powerpoint/2010/main" val="9770577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1000" fill="hold"/>
                                        <p:tgtEl>
                                          <p:spTgt spid="26"/>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1"/>
            <a:ext cx="12192000" cy="787862"/>
          </a:xfrm>
        </p:spPr>
        <p:txBody>
          <a:bodyPr/>
          <a:lstStyle/>
          <a:p>
            <a:r>
              <a:rPr lang="en-US" dirty="0"/>
              <a:t>After the </a:t>
            </a:r>
            <a:r>
              <a:rPr lang="en-US" dirty="0" err="1">
                <a:latin typeface="Consolas" panose="020B0609020204030204" pitchFamily="49" charset="0"/>
              </a:rPr>
              <a:t>syscall</a:t>
            </a:r>
            <a:r>
              <a:rPr lang="en-US" dirty="0"/>
              <a:t> instruction finishes . . .</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676154" y="729988"/>
            <a:ext cx="6615896" cy="4775643"/>
          </a:xfrm>
        </p:spPr>
        <p:txBody>
          <a:bodyPr>
            <a:normAutofit/>
          </a:bodyPr>
          <a:lstStyle/>
          <a:p>
            <a:pPr>
              <a:lnSpc>
                <a:spcPts val="2800"/>
              </a:lnSpc>
            </a:pPr>
            <a:r>
              <a:rPr lang="en-US" sz="3200" dirty="0"/>
              <a:t>The privilege bit is set to “supervisor mode”</a:t>
            </a:r>
          </a:p>
          <a:p>
            <a:pPr>
              <a:lnSpc>
                <a:spcPts val="2800"/>
              </a:lnSpc>
            </a:pPr>
            <a:r>
              <a:rPr lang="en-US" sz="3200" dirty="0"/>
              <a:t>Interrupts are off</a:t>
            </a:r>
          </a:p>
          <a:p>
            <a:pPr>
              <a:lnSpc>
                <a:spcPts val="2800"/>
              </a:lnSpc>
            </a:pPr>
            <a:r>
              <a:rPr lang="en-US" sz="3200" dirty="0"/>
              <a:t>The first instruction of the      kernel’s </a:t>
            </a:r>
            <a:r>
              <a:rPr lang="en-US" sz="3200" dirty="0" err="1">
                <a:latin typeface="Consolas" panose="020B0609020204030204" pitchFamily="49" charset="0"/>
              </a:rPr>
              <a:t>syscall</a:t>
            </a:r>
            <a:r>
              <a:rPr lang="en-US" sz="3200" dirty="0"/>
              <a:t> handler               is about to execute</a:t>
            </a:r>
          </a:p>
        </p:txBody>
      </p:sp>
      <p:sp>
        <p:nvSpPr>
          <p:cNvPr id="6" name="Speech Bubble: Oval 5">
            <a:extLst>
              <a:ext uri="{FF2B5EF4-FFF2-40B4-BE49-F238E27FC236}">
                <a16:creationId xmlns:a16="http://schemas.microsoft.com/office/drawing/2014/main" id="{242478BB-5AA7-4DDC-9E6B-B2FA74976AC7}"/>
              </a:ext>
            </a:extLst>
          </p:cNvPr>
          <p:cNvSpPr/>
          <p:nvPr/>
        </p:nvSpPr>
        <p:spPr>
          <a:xfrm>
            <a:off x="560963" y="3232230"/>
            <a:ext cx="4381983" cy="1765560"/>
          </a:xfrm>
          <a:prstGeom prst="wedgeEllipseCallout">
            <a:avLst>
              <a:gd name="adj1" fmla="val 119816"/>
              <a:gd name="adj2" fmla="val -149425"/>
            </a:avLst>
          </a:prstGeom>
          <a:solidFill>
            <a:srgbClr val="FF000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pic>
        <p:nvPicPr>
          <p:cNvPr id="7" name="Picture 6">
            <a:extLst>
              <a:ext uri="{FF2B5EF4-FFF2-40B4-BE49-F238E27FC236}">
                <a16:creationId xmlns:a16="http://schemas.microsoft.com/office/drawing/2014/main" id="{B86D732E-2A9D-4A88-A943-C8AF2B305AE2}"/>
              </a:ext>
            </a:extLst>
          </p:cNvPr>
          <p:cNvPicPr>
            <a:picLocks noChangeAspect="1"/>
          </p:cNvPicPr>
          <p:nvPr/>
        </p:nvPicPr>
        <p:blipFill>
          <a:blip r:embed="rId3"/>
          <a:stretch>
            <a:fillRect/>
          </a:stretch>
        </p:blipFill>
        <p:spPr>
          <a:xfrm>
            <a:off x="7724472" y="342602"/>
            <a:ext cx="4381983" cy="6726682"/>
          </a:xfrm>
          <a:prstGeom prst="rect">
            <a:avLst/>
          </a:prstGeom>
        </p:spPr>
      </p:pic>
      <p:sp>
        <p:nvSpPr>
          <p:cNvPr id="8" name="Rectangle 7">
            <a:extLst>
              <a:ext uri="{FF2B5EF4-FFF2-40B4-BE49-F238E27FC236}">
                <a16:creationId xmlns:a16="http://schemas.microsoft.com/office/drawing/2014/main" id="{6ADA93F2-24DD-408B-BE2B-36DBB6F95CD2}"/>
              </a:ext>
            </a:extLst>
          </p:cNvPr>
          <p:cNvSpPr/>
          <p:nvPr/>
        </p:nvSpPr>
        <p:spPr>
          <a:xfrm>
            <a:off x="940185" y="3358680"/>
            <a:ext cx="3595869" cy="1569660"/>
          </a:xfrm>
          <a:prstGeom prst="rect">
            <a:avLst/>
          </a:prstGeom>
        </p:spPr>
        <p:txBody>
          <a:bodyPr wrap="square">
            <a:spAutoFit/>
          </a:bodyPr>
          <a:lstStyle/>
          <a:p>
            <a:pPr algn="ctr"/>
            <a:r>
              <a:rPr lang="en-US" sz="3100" dirty="0">
                <a:latin typeface="Jokerman" panose="04090605060006020702" pitchFamily="82" charset="0"/>
              </a:rPr>
              <a:t>WHAT STACK</a:t>
            </a:r>
          </a:p>
          <a:p>
            <a:pPr algn="ctr"/>
            <a:r>
              <a:rPr lang="en-US" sz="3100" dirty="0">
                <a:latin typeface="Jokerman" panose="04090605060006020702" pitchFamily="82" charset="0"/>
              </a:rPr>
              <a:t>IS THE KERNEL</a:t>
            </a:r>
          </a:p>
          <a:p>
            <a:pPr algn="ctr"/>
            <a:r>
              <a:rPr lang="en-US" sz="3100" dirty="0">
                <a:latin typeface="Jokerman" panose="04090605060006020702" pitchFamily="82" charset="0"/>
              </a:rPr>
              <a:t> GOING TO USE?</a:t>
            </a:r>
          </a:p>
        </p:txBody>
      </p:sp>
      <p:grpSp>
        <p:nvGrpSpPr>
          <p:cNvPr id="5" name="Group 4">
            <a:extLst>
              <a:ext uri="{FF2B5EF4-FFF2-40B4-BE49-F238E27FC236}">
                <a16:creationId xmlns:a16="http://schemas.microsoft.com/office/drawing/2014/main" id="{20EAA2FE-0C92-4E01-8EB5-FF781E77FDBA}"/>
              </a:ext>
            </a:extLst>
          </p:cNvPr>
          <p:cNvGrpSpPr/>
          <p:nvPr/>
        </p:nvGrpSpPr>
        <p:grpSpPr>
          <a:xfrm>
            <a:off x="3335266" y="3150329"/>
            <a:ext cx="7151396" cy="3715328"/>
            <a:chOff x="3335266" y="3150329"/>
            <a:chExt cx="7151396" cy="3715328"/>
          </a:xfrm>
        </p:grpSpPr>
        <p:pic>
          <p:nvPicPr>
            <p:cNvPr id="4" name="Picture 3">
              <a:extLst>
                <a:ext uri="{FF2B5EF4-FFF2-40B4-BE49-F238E27FC236}">
                  <a16:creationId xmlns:a16="http://schemas.microsoft.com/office/drawing/2014/main" id="{DA729576-D5CA-468D-8201-CF24AFF8FC1C}"/>
                </a:ext>
              </a:extLst>
            </p:cNvPr>
            <p:cNvPicPr>
              <a:picLocks noChangeAspect="1"/>
            </p:cNvPicPr>
            <p:nvPr/>
          </p:nvPicPr>
          <p:blipFill>
            <a:blip r:embed="rId4"/>
            <a:stretch>
              <a:fillRect/>
            </a:stretch>
          </p:blipFill>
          <p:spPr>
            <a:xfrm>
              <a:off x="3335266" y="4426937"/>
              <a:ext cx="2264526" cy="2438720"/>
            </a:xfrm>
            <a:prstGeom prst="rect">
              <a:avLst/>
            </a:prstGeom>
          </p:spPr>
        </p:pic>
        <p:sp>
          <p:nvSpPr>
            <p:cNvPr id="13" name="Speech Bubble: Oval 12">
              <a:extLst>
                <a:ext uri="{FF2B5EF4-FFF2-40B4-BE49-F238E27FC236}">
                  <a16:creationId xmlns:a16="http://schemas.microsoft.com/office/drawing/2014/main" id="{E2C160A4-48FD-4B21-996F-800A1C9B0186}"/>
                </a:ext>
              </a:extLst>
            </p:cNvPr>
            <p:cNvSpPr/>
            <p:nvPr/>
          </p:nvSpPr>
          <p:spPr>
            <a:xfrm>
              <a:off x="4968476" y="3150329"/>
              <a:ext cx="5518186" cy="1696985"/>
            </a:xfrm>
            <a:prstGeom prst="wedgeEllipseCallout">
              <a:avLst>
                <a:gd name="adj1" fmla="val -49235"/>
                <a:gd name="adj2" fmla="val 80684"/>
              </a:avLst>
            </a:prstGeom>
            <a:solidFill>
              <a:srgbClr val="FFA3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9" name="TextBox 8">
              <a:extLst>
                <a:ext uri="{FF2B5EF4-FFF2-40B4-BE49-F238E27FC236}">
                  <a16:creationId xmlns:a16="http://schemas.microsoft.com/office/drawing/2014/main" id="{03B69DD9-15B3-4C94-98F7-AAB139BFE0FE}"/>
                </a:ext>
              </a:extLst>
            </p:cNvPr>
            <p:cNvSpPr txBox="1"/>
            <p:nvPr/>
          </p:nvSpPr>
          <p:spPr>
            <a:xfrm>
              <a:off x="5407376" y="3419449"/>
              <a:ext cx="4852749" cy="1200329"/>
            </a:xfrm>
            <a:prstGeom prst="rect">
              <a:avLst/>
            </a:prstGeom>
            <a:noFill/>
          </p:spPr>
          <p:txBody>
            <a:bodyPr wrap="square" rtlCol="0">
              <a:spAutoFit/>
            </a:bodyPr>
            <a:lstStyle/>
            <a:p>
              <a:r>
                <a:rPr lang="en-US" sz="2400" b="1" dirty="0">
                  <a:latin typeface="Consolas" panose="020B0609020204030204" pitchFamily="49" charset="0"/>
                  <a:cs typeface="Segoe UI" panose="020B0502040204020203" pitchFamily="34" charset="0"/>
                </a:rPr>
                <a:t>%</a:t>
              </a:r>
              <a:r>
                <a:rPr lang="en-US" sz="2400" b="1" dirty="0" err="1">
                  <a:latin typeface="Consolas" panose="020B0609020204030204" pitchFamily="49" charset="0"/>
                  <a:cs typeface="Segoe UI" panose="020B0502040204020203" pitchFamily="34" charset="0"/>
                </a:rPr>
                <a:t>rsp</a:t>
              </a:r>
              <a:r>
                <a:rPr lang="en-US" sz="2400" b="1" dirty="0">
                  <a:latin typeface="Segoe UI Light" panose="020B0502040204020203" pitchFamily="34" charset="0"/>
                  <a:cs typeface="Segoe UI Light" panose="020B0502040204020203" pitchFamily="34" charset="0"/>
                </a:rPr>
                <a:t> </a:t>
              </a:r>
              <a:r>
                <a:rPr lang="en-US" sz="2400" dirty="0">
                  <a:latin typeface="Segoe UI" panose="020B0502040204020203" pitchFamily="34" charset="0"/>
                  <a:cs typeface="Segoe UI" panose="020B0502040204020203" pitchFamily="34" charset="0"/>
                </a:rPr>
                <a:t>still points to the user-level stack! Placing kernel stack data in user memory seems distasteful.</a:t>
              </a:r>
            </a:p>
          </p:txBody>
        </p:sp>
      </p:grpSp>
    </p:spTree>
    <p:extLst>
      <p:ext uri="{BB962C8B-B14F-4D97-AF65-F5344CB8AC3E}">
        <p14:creationId xmlns:p14="http://schemas.microsoft.com/office/powerpoint/2010/main" val="9520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75757"/>
            <a:ext cx="12192000" cy="769195"/>
          </a:xfrm>
        </p:spPr>
        <p:txBody>
          <a:bodyPr/>
          <a:lstStyle/>
          <a:p>
            <a:r>
              <a:rPr lang="en-US" dirty="0"/>
              <a:t>Part II: Completing the Context Switch</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0" y="914402"/>
            <a:ext cx="12192000" cy="4058899"/>
          </a:xfrm>
        </p:spPr>
        <p:txBody>
          <a:bodyPr>
            <a:noAutofit/>
          </a:bodyPr>
          <a:lstStyle/>
          <a:p>
            <a:r>
              <a:rPr lang="en-US" sz="3200" dirty="0"/>
              <a:t>Most OSes allocate a unique kernel stack for each thread in a process</a:t>
            </a:r>
          </a:p>
          <a:p>
            <a:pPr lvl="1"/>
            <a:r>
              <a:rPr lang="en-US" sz="2800" dirty="0"/>
              <a:t>Ex: A process with two threads gets two kernel stacks</a:t>
            </a:r>
          </a:p>
          <a:p>
            <a:pPr lvl="1"/>
            <a:r>
              <a:rPr lang="en-US" sz="2800" dirty="0"/>
              <a:t>When a thread executes in user-level, its kernel stack is empty</a:t>
            </a:r>
          </a:p>
          <a:p>
            <a:pPr lvl="1"/>
            <a:r>
              <a:rPr lang="en-US" sz="2800" dirty="0"/>
              <a:t>When the OS executes a system call on a thread’s behalf, the OS uses the thread’s kernel stack to store OS function state</a:t>
            </a:r>
          </a:p>
          <a:p>
            <a:r>
              <a:rPr lang="en-US" sz="3200" dirty="0"/>
              <a:t>Most OSes “over-allocate” space for a </a:t>
            </a:r>
            <a:r>
              <a:rPr lang="en-US" sz="3200" dirty="0">
                <a:latin typeface="Consolas" panose="020B0609020204030204" pitchFamily="49" charset="0"/>
              </a:rPr>
              <a:t>struct proc</a:t>
            </a:r>
            <a:r>
              <a:rPr lang="en-US" sz="3200" dirty="0"/>
              <a:t>, and then place the associated kernel stack at the top of the allocated space</a:t>
            </a:r>
          </a:p>
          <a:p>
            <a:pPr lvl="1"/>
            <a:endParaRPr lang="en-US" sz="2800" dirty="0"/>
          </a:p>
          <a:p>
            <a:pPr lvl="1"/>
            <a:endParaRPr lang="en-US" sz="2800" dirty="0"/>
          </a:p>
        </p:txBody>
      </p:sp>
      <p:sp>
        <p:nvSpPr>
          <p:cNvPr id="4" name="Rectangle 3">
            <a:extLst>
              <a:ext uri="{FF2B5EF4-FFF2-40B4-BE49-F238E27FC236}">
                <a16:creationId xmlns:a16="http://schemas.microsoft.com/office/drawing/2014/main" id="{5740F696-32EF-4628-BA9E-C45EFB74F525}"/>
              </a:ext>
            </a:extLst>
          </p:cNvPr>
          <p:cNvSpPr/>
          <p:nvPr/>
        </p:nvSpPr>
        <p:spPr>
          <a:xfrm>
            <a:off x="190017" y="4433105"/>
            <a:ext cx="6958035" cy="1631216"/>
          </a:xfrm>
          <a:prstGeom prst="rect">
            <a:avLst/>
          </a:prstGeom>
          <a:ln w="38100">
            <a:solidFill>
              <a:schemeClr val="tx1"/>
            </a:solidFill>
          </a:ln>
        </p:spPr>
        <p:txBody>
          <a:bodyPr wrap="square">
            <a:spAutoFit/>
          </a:bodyPr>
          <a:lstStyle/>
          <a:p>
            <a:r>
              <a:rPr lang="en-US" sz="2000" dirty="0">
                <a:latin typeface="Consolas" panose="020B0609020204030204" pitchFamily="49" charset="0"/>
              </a:rPr>
              <a:t>//Chickadee’s </a:t>
            </a:r>
            <a:r>
              <a:rPr lang="en-US" sz="2000" dirty="0" err="1">
                <a:latin typeface="Consolas" panose="020B0609020204030204" pitchFamily="49" charset="0"/>
              </a:rPr>
              <a:t>kernel.hh</a:t>
            </a:r>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__attribute__((aligned(</a:t>
            </a:r>
            <a:r>
              <a:rPr lang="en-US" sz="2000" dirty="0">
                <a:solidFill>
                  <a:srgbClr val="00B050"/>
                </a:solidFill>
                <a:latin typeface="Consolas" panose="020B0609020204030204" pitchFamily="49" charset="0"/>
              </a:rPr>
              <a:t>4096</a:t>
            </a:r>
            <a:r>
              <a:rPr lang="en-US" sz="2000" dirty="0">
                <a:latin typeface="Consolas" panose="020B0609020204030204" pitchFamily="49" charset="0"/>
              </a:rPr>
              <a:t>))) proc {</a:t>
            </a:r>
          </a:p>
          <a:p>
            <a:r>
              <a:rPr lang="en-US" sz="2000" dirty="0">
                <a:latin typeface="Consolas" panose="020B0609020204030204" pitchFamily="49" charset="0"/>
              </a:rPr>
              <a:t>    </a:t>
            </a:r>
            <a:r>
              <a:rPr lang="en-US" sz="2000" dirty="0" err="1">
                <a:latin typeface="Consolas" panose="020B0609020204030204" pitchFamily="49" charset="0"/>
              </a:rPr>
              <a:t>pid_t</a:t>
            </a:r>
            <a:r>
              <a:rPr lang="en-US" sz="2000" dirty="0">
                <a:latin typeface="Consolas" panose="020B0609020204030204" pitchFamily="49" charset="0"/>
              </a:rPr>
              <a:t> id_;                    // process ID</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5" name="Rectangle 4">
            <a:extLst>
              <a:ext uri="{FF2B5EF4-FFF2-40B4-BE49-F238E27FC236}">
                <a16:creationId xmlns:a16="http://schemas.microsoft.com/office/drawing/2014/main" id="{7802B859-7873-4197-9521-C35B37640CC2}"/>
              </a:ext>
            </a:extLst>
          </p:cNvPr>
          <p:cNvSpPr/>
          <p:nvPr/>
        </p:nvSpPr>
        <p:spPr>
          <a:xfrm>
            <a:off x="9018468" y="4433105"/>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1C51B9-A047-4194-B83C-7807951B8CBC}"/>
              </a:ext>
            </a:extLst>
          </p:cNvPr>
          <p:cNvSpPr/>
          <p:nvPr/>
        </p:nvSpPr>
        <p:spPr>
          <a:xfrm>
            <a:off x="9018468" y="6088284"/>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7" name="Rectangle 6">
            <a:extLst>
              <a:ext uri="{FF2B5EF4-FFF2-40B4-BE49-F238E27FC236}">
                <a16:creationId xmlns:a16="http://schemas.microsoft.com/office/drawing/2014/main" id="{DAF47DAA-5D3C-4A53-B348-96EA6DC03261}"/>
              </a:ext>
            </a:extLst>
          </p:cNvPr>
          <p:cNvSpPr/>
          <p:nvPr/>
        </p:nvSpPr>
        <p:spPr>
          <a:xfrm>
            <a:off x="9018468" y="5402687"/>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8" name="TextBox 7">
            <a:extLst>
              <a:ext uri="{FF2B5EF4-FFF2-40B4-BE49-F238E27FC236}">
                <a16:creationId xmlns:a16="http://schemas.microsoft.com/office/drawing/2014/main" id="{7864E75F-3093-4255-B35A-6085F639B197}"/>
              </a:ext>
            </a:extLst>
          </p:cNvPr>
          <p:cNvSpPr txBox="1"/>
          <p:nvPr/>
        </p:nvSpPr>
        <p:spPr>
          <a:xfrm>
            <a:off x="8858865" y="6372097"/>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9" name="Left Brace 8">
            <a:extLst>
              <a:ext uri="{FF2B5EF4-FFF2-40B4-BE49-F238E27FC236}">
                <a16:creationId xmlns:a16="http://schemas.microsoft.com/office/drawing/2014/main" id="{760332FB-956A-47AC-A3D3-FDC40CD9C997}"/>
              </a:ext>
            </a:extLst>
          </p:cNvPr>
          <p:cNvSpPr/>
          <p:nvPr/>
        </p:nvSpPr>
        <p:spPr>
          <a:xfrm>
            <a:off x="8573728" y="4433105"/>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5EA8C51-8C8A-4FD7-8C57-58CFB3C77B5F}"/>
              </a:ext>
            </a:extLst>
          </p:cNvPr>
          <p:cNvSpPr txBox="1"/>
          <p:nvPr/>
        </p:nvSpPr>
        <p:spPr>
          <a:xfrm>
            <a:off x="7315197" y="5097411"/>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22" name="Group 21">
            <a:extLst>
              <a:ext uri="{FF2B5EF4-FFF2-40B4-BE49-F238E27FC236}">
                <a16:creationId xmlns:a16="http://schemas.microsoft.com/office/drawing/2014/main" id="{BD812D01-941F-43F2-9F40-3AF8DD6EE011}"/>
              </a:ext>
            </a:extLst>
          </p:cNvPr>
          <p:cNvGrpSpPr/>
          <p:nvPr/>
        </p:nvGrpSpPr>
        <p:grpSpPr>
          <a:xfrm>
            <a:off x="10636478" y="5379451"/>
            <a:ext cx="1606328" cy="1073371"/>
            <a:chOff x="10636478" y="5379451"/>
            <a:chExt cx="1606328" cy="1073371"/>
          </a:xfrm>
        </p:grpSpPr>
        <p:sp>
          <p:nvSpPr>
            <p:cNvPr id="11" name="Left Brace 10">
              <a:extLst>
                <a:ext uri="{FF2B5EF4-FFF2-40B4-BE49-F238E27FC236}">
                  <a16:creationId xmlns:a16="http://schemas.microsoft.com/office/drawing/2014/main" id="{281AA5BA-9789-498B-A7DF-A919063B093D}"/>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33E451E-128F-459C-82DB-237FBEB71998}"/>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23" name="Group 22">
            <a:extLst>
              <a:ext uri="{FF2B5EF4-FFF2-40B4-BE49-F238E27FC236}">
                <a16:creationId xmlns:a16="http://schemas.microsoft.com/office/drawing/2014/main" id="{233ED619-557E-4E78-9FFB-9C8165C3646D}"/>
              </a:ext>
            </a:extLst>
          </p:cNvPr>
          <p:cNvGrpSpPr/>
          <p:nvPr/>
        </p:nvGrpSpPr>
        <p:grpSpPr>
          <a:xfrm>
            <a:off x="10633521" y="4423594"/>
            <a:ext cx="1595539" cy="965367"/>
            <a:chOff x="10633521" y="4423594"/>
            <a:chExt cx="1595539" cy="965367"/>
          </a:xfrm>
        </p:grpSpPr>
        <p:sp>
          <p:nvSpPr>
            <p:cNvPr id="13" name="Left Brace 12">
              <a:extLst>
                <a:ext uri="{FF2B5EF4-FFF2-40B4-BE49-F238E27FC236}">
                  <a16:creationId xmlns:a16="http://schemas.microsoft.com/office/drawing/2014/main" id="{60BCBC31-8BF9-496B-9C8F-BF324CDE5C36}"/>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72C0A5A-E8C8-45D9-9E66-2163E99DB52B}"/>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24" name="Group 23">
            <a:extLst>
              <a:ext uri="{FF2B5EF4-FFF2-40B4-BE49-F238E27FC236}">
                <a16:creationId xmlns:a16="http://schemas.microsoft.com/office/drawing/2014/main" id="{93F228CB-F488-429C-9957-B9D863422821}"/>
              </a:ext>
            </a:extLst>
          </p:cNvPr>
          <p:cNvGrpSpPr/>
          <p:nvPr/>
        </p:nvGrpSpPr>
        <p:grpSpPr>
          <a:xfrm>
            <a:off x="9036128" y="4457700"/>
            <a:ext cx="1447628" cy="837735"/>
            <a:chOff x="9036128" y="4457700"/>
            <a:chExt cx="1447628" cy="837735"/>
          </a:xfrm>
        </p:grpSpPr>
        <p:cxnSp>
          <p:nvCxnSpPr>
            <p:cNvPr id="16" name="Straight Arrow Connector 15">
              <a:extLst>
                <a:ext uri="{FF2B5EF4-FFF2-40B4-BE49-F238E27FC236}">
                  <a16:creationId xmlns:a16="http://schemas.microsoft.com/office/drawing/2014/main" id="{19FEFED1-A49C-4DA9-B989-B20CAB24BA7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636FDD-5AEF-41AB-84A2-2CA13996C383}"/>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sp>
          <p:nvSpPr>
            <p:cNvPr id="21" name="Rectangle 20">
              <a:extLst>
                <a:ext uri="{FF2B5EF4-FFF2-40B4-BE49-F238E27FC236}">
                  <a16:creationId xmlns:a16="http://schemas.microsoft.com/office/drawing/2014/main" id="{7A231044-3748-4687-80DE-1BD39363E9CE}"/>
                </a:ext>
              </a:extLst>
            </p:cNvPr>
            <p:cNvSpPr/>
            <p:nvPr/>
          </p:nvSpPr>
          <p:spPr>
            <a:xfrm>
              <a:off x="9041704" y="4714677"/>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1</a:t>
              </a:r>
            </a:p>
          </p:txBody>
        </p:sp>
      </p:grpSp>
      <p:grpSp>
        <p:nvGrpSpPr>
          <p:cNvPr id="15" name="Group 14">
            <a:extLst>
              <a:ext uri="{FF2B5EF4-FFF2-40B4-BE49-F238E27FC236}">
                <a16:creationId xmlns:a16="http://schemas.microsoft.com/office/drawing/2014/main" id="{9D076E97-5C68-6C63-2193-7BEB604E692F}"/>
              </a:ext>
            </a:extLst>
          </p:cNvPr>
          <p:cNvGrpSpPr/>
          <p:nvPr/>
        </p:nvGrpSpPr>
        <p:grpSpPr>
          <a:xfrm>
            <a:off x="7599874" y="4405244"/>
            <a:ext cx="1416345" cy="561001"/>
            <a:chOff x="7599874" y="4405244"/>
            <a:chExt cx="1416345" cy="561001"/>
          </a:xfrm>
        </p:grpSpPr>
        <p:sp>
          <p:nvSpPr>
            <p:cNvPr id="17" name="TextBox 16">
              <a:extLst>
                <a:ext uri="{FF2B5EF4-FFF2-40B4-BE49-F238E27FC236}">
                  <a16:creationId xmlns:a16="http://schemas.microsoft.com/office/drawing/2014/main" id="{992386E8-67AD-4F32-0E34-46948D465EB0}"/>
                </a:ext>
              </a:extLst>
            </p:cNvPr>
            <p:cNvSpPr txBox="1"/>
            <p:nvPr/>
          </p:nvSpPr>
          <p:spPr>
            <a:xfrm>
              <a:off x="7599874" y="4405244"/>
              <a:ext cx="785793" cy="507447"/>
            </a:xfrm>
            <a:prstGeom prst="rect">
              <a:avLst/>
            </a:prstGeom>
            <a:noFill/>
          </p:spPr>
          <p:txBody>
            <a:bodyPr wrap="none" rtlCol="0">
              <a:spAutoFit/>
            </a:bodyPr>
            <a:lstStyle/>
            <a:p>
              <a:pPr>
                <a:lnSpc>
                  <a:spcPts val="1600"/>
                </a:lnSpc>
              </a:pPr>
              <a:r>
                <a:rPr lang="en-US" sz="1700" b="1" dirty="0"/>
                <a:t>Kernel</a:t>
              </a:r>
            </a:p>
            <a:p>
              <a:pPr>
                <a:lnSpc>
                  <a:spcPts val="1600"/>
                </a:lnSpc>
              </a:pPr>
              <a:r>
                <a:rPr lang="en-US" sz="1700" b="1" dirty="0">
                  <a:latin typeface="Consolas" panose="020B0609020204030204" pitchFamily="49" charset="0"/>
                </a:rPr>
                <a:t> %</a:t>
              </a:r>
              <a:r>
                <a:rPr lang="en-US" sz="1700" b="1" dirty="0" err="1">
                  <a:latin typeface="Consolas" panose="020B0609020204030204" pitchFamily="49" charset="0"/>
                </a:rPr>
                <a:t>rsp</a:t>
              </a:r>
              <a:endParaRPr lang="en-US" sz="1700"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ACFF0A58-6525-0496-3BBA-64FE2D6CF308}"/>
                </a:ext>
              </a:extLst>
            </p:cNvPr>
            <p:cNvCxnSpPr>
              <a:cxnSpLocks/>
            </p:cNvCxnSpPr>
            <p:nvPr/>
          </p:nvCxnSpPr>
          <p:spPr>
            <a:xfrm>
              <a:off x="8326024" y="4781109"/>
              <a:ext cx="690195" cy="18513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67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6CE7E79-FBC8-4677-9F79-D8BDE2717364}"/>
              </a:ext>
            </a:extLst>
          </p:cNvPr>
          <p:cNvSpPr/>
          <p:nvPr/>
        </p:nvSpPr>
        <p:spPr>
          <a:xfrm>
            <a:off x="70034" y="5584753"/>
            <a:ext cx="7349280" cy="332859"/>
          </a:xfrm>
          <a:prstGeom prst="rect">
            <a:avLst/>
          </a:prstGeom>
          <a:solidFill>
            <a:srgbClr val="A3F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//knew allocates full 4K page!</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4" y="914402"/>
            <a:ext cx="12203579" cy="4058899"/>
          </a:xfrm>
        </p:spPr>
        <p:txBody>
          <a:bodyPr>
            <a:noAutofit/>
          </a:bodyPr>
          <a:lstStyle/>
          <a:p>
            <a:r>
              <a:rPr lang="en-US" sz="3200" dirty="0">
                <a:solidFill>
                  <a:schemeClr val="bg1"/>
                </a:solidFill>
              </a:rPr>
              <a:t>Most OSes allocate a unique kernel stack for thread in a process</a:t>
            </a:r>
          </a:p>
          <a:p>
            <a:pPr lvl="1"/>
            <a:r>
              <a:rPr lang="en-US" sz="2800" dirty="0">
                <a:solidFill>
                  <a:schemeClr val="bg1"/>
                </a:solidFill>
              </a:rPr>
              <a:t>Ex: A process with two threads gets two kernel stacks</a:t>
            </a:r>
          </a:p>
          <a:p>
            <a:pPr lvl="1"/>
            <a:r>
              <a:rPr lang="en-US" sz="2800" dirty="0">
                <a:solidFill>
                  <a:schemeClr val="bg1"/>
                </a:solidFill>
              </a:rPr>
              <a:t>When a thread executes in user-level, its kernel stack is empty</a:t>
            </a:r>
          </a:p>
          <a:p>
            <a:pPr lvl="1"/>
            <a:r>
              <a:rPr lang="en-US" sz="2800" dirty="0">
                <a:solidFill>
                  <a:schemeClr val="bg1"/>
                </a:solidFill>
              </a:rPr>
              <a:t>When the OS executes a system call on a thread’s behalf, the OS uses the thread’s kernel stack to store function state</a:t>
            </a:r>
          </a:p>
          <a:p>
            <a:r>
              <a:rPr lang="en-US" sz="3200" dirty="0"/>
              <a:t>Most OSes “over-allocate” space for a </a:t>
            </a:r>
            <a:r>
              <a:rPr lang="en-US" sz="3200" dirty="0">
                <a:latin typeface="Consolas" panose="020B0609020204030204" pitchFamily="49" charset="0"/>
              </a:rPr>
              <a:t>struct proc</a:t>
            </a:r>
            <a:r>
              <a:rPr lang="en-US" sz="3200" dirty="0"/>
              <a:t>, and then place the associated kernel stack at the top of the allocated space</a:t>
            </a:r>
          </a:p>
          <a:p>
            <a:pPr lvl="1"/>
            <a:endParaRPr lang="en-US" sz="2800" dirty="0"/>
          </a:p>
          <a:p>
            <a:pPr lvl="1"/>
            <a:endParaRPr lang="en-US" sz="2800" dirty="0"/>
          </a:p>
        </p:txBody>
      </p:sp>
      <p:sp>
        <p:nvSpPr>
          <p:cNvPr id="5" name="Rectangle 4">
            <a:extLst>
              <a:ext uri="{FF2B5EF4-FFF2-40B4-BE49-F238E27FC236}">
                <a16:creationId xmlns:a16="http://schemas.microsoft.com/office/drawing/2014/main" id="{7802B859-7873-4197-9521-C35B37640CC2}"/>
              </a:ext>
            </a:extLst>
          </p:cNvPr>
          <p:cNvSpPr/>
          <p:nvPr/>
        </p:nvSpPr>
        <p:spPr>
          <a:xfrm>
            <a:off x="9018468" y="4433105"/>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1C51B9-A047-4194-B83C-7807951B8CBC}"/>
              </a:ext>
            </a:extLst>
          </p:cNvPr>
          <p:cNvSpPr/>
          <p:nvPr/>
        </p:nvSpPr>
        <p:spPr>
          <a:xfrm>
            <a:off x="9018468" y="6088284"/>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7" name="Rectangle 6">
            <a:extLst>
              <a:ext uri="{FF2B5EF4-FFF2-40B4-BE49-F238E27FC236}">
                <a16:creationId xmlns:a16="http://schemas.microsoft.com/office/drawing/2014/main" id="{DAF47DAA-5D3C-4A53-B348-96EA6DC03261}"/>
              </a:ext>
            </a:extLst>
          </p:cNvPr>
          <p:cNvSpPr/>
          <p:nvPr/>
        </p:nvSpPr>
        <p:spPr>
          <a:xfrm>
            <a:off x="9018468" y="5402687"/>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8" name="TextBox 7">
            <a:extLst>
              <a:ext uri="{FF2B5EF4-FFF2-40B4-BE49-F238E27FC236}">
                <a16:creationId xmlns:a16="http://schemas.microsoft.com/office/drawing/2014/main" id="{7864E75F-3093-4255-B35A-6085F639B197}"/>
              </a:ext>
            </a:extLst>
          </p:cNvPr>
          <p:cNvSpPr txBox="1"/>
          <p:nvPr/>
        </p:nvSpPr>
        <p:spPr>
          <a:xfrm>
            <a:off x="8858865" y="6372097"/>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9" name="Left Brace 8">
            <a:extLst>
              <a:ext uri="{FF2B5EF4-FFF2-40B4-BE49-F238E27FC236}">
                <a16:creationId xmlns:a16="http://schemas.microsoft.com/office/drawing/2014/main" id="{760332FB-956A-47AC-A3D3-FDC40CD9C997}"/>
              </a:ext>
            </a:extLst>
          </p:cNvPr>
          <p:cNvSpPr/>
          <p:nvPr/>
        </p:nvSpPr>
        <p:spPr>
          <a:xfrm>
            <a:off x="8573728" y="4433105"/>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5EA8C51-8C8A-4FD7-8C57-58CFB3C77B5F}"/>
              </a:ext>
            </a:extLst>
          </p:cNvPr>
          <p:cNvSpPr txBox="1"/>
          <p:nvPr/>
        </p:nvSpPr>
        <p:spPr>
          <a:xfrm>
            <a:off x="7315197" y="5097411"/>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22" name="Group 21">
            <a:extLst>
              <a:ext uri="{FF2B5EF4-FFF2-40B4-BE49-F238E27FC236}">
                <a16:creationId xmlns:a16="http://schemas.microsoft.com/office/drawing/2014/main" id="{BD812D01-941F-43F2-9F40-3AF8DD6EE011}"/>
              </a:ext>
            </a:extLst>
          </p:cNvPr>
          <p:cNvGrpSpPr/>
          <p:nvPr/>
        </p:nvGrpSpPr>
        <p:grpSpPr>
          <a:xfrm>
            <a:off x="10636478" y="5379451"/>
            <a:ext cx="1606328" cy="1073371"/>
            <a:chOff x="10636478" y="5379451"/>
            <a:chExt cx="1606328" cy="1073371"/>
          </a:xfrm>
        </p:grpSpPr>
        <p:sp>
          <p:nvSpPr>
            <p:cNvPr id="11" name="Left Brace 10">
              <a:extLst>
                <a:ext uri="{FF2B5EF4-FFF2-40B4-BE49-F238E27FC236}">
                  <a16:creationId xmlns:a16="http://schemas.microsoft.com/office/drawing/2014/main" id="{281AA5BA-9789-498B-A7DF-A919063B093D}"/>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33E451E-128F-459C-82DB-237FBEB71998}"/>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23" name="Group 22">
            <a:extLst>
              <a:ext uri="{FF2B5EF4-FFF2-40B4-BE49-F238E27FC236}">
                <a16:creationId xmlns:a16="http://schemas.microsoft.com/office/drawing/2014/main" id="{233ED619-557E-4E78-9FFB-9C8165C3646D}"/>
              </a:ext>
            </a:extLst>
          </p:cNvPr>
          <p:cNvGrpSpPr/>
          <p:nvPr/>
        </p:nvGrpSpPr>
        <p:grpSpPr>
          <a:xfrm>
            <a:off x="10633521" y="4423594"/>
            <a:ext cx="1595539" cy="965367"/>
            <a:chOff x="10633521" y="4423594"/>
            <a:chExt cx="1595539" cy="965367"/>
          </a:xfrm>
        </p:grpSpPr>
        <p:sp>
          <p:nvSpPr>
            <p:cNvPr id="13" name="Left Brace 12">
              <a:extLst>
                <a:ext uri="{FF2B5EF4-FFF2-40B4-BE49-F238E27FC236}">
                  <a16:creationId xmlns:a16="http://schemas.microsoft.com/office/drawing/2014/main" id="{60BCBC31-8BF9-496B-9C8F-BF324CDE5C36}"/>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72C0A5A-E8C8-45D9-9E66-2163E99DB52B}"/>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24" name="Group 23">
            <a:extLst>
              <a:ext uri="{FF2B5EF4-FFF2-40B4-BE49-F238E27FC236}">
                <a16:creationId xmlns:a16="http://schemas.microsoft.com/office/drawing/2014/main" id="{93F228CB-F488-429C-9957-B9D863422821}"/>
              </a:ext>
            </a:extLst>
          </p:cNvPr>
          <p:cNvGrpSpPr/>
          <p:nvPr/>
        </p:nvGrpSpPr>
        <p:grpSpPr>
          <a:xfrm>
            <a:off x="9031765" y="4457700"/>
            <a:ext cx="1446415" cy="837735"/>
            <a:chOff x="9031765" y="4457700"/>
            <a:chExt cx="1446415" cy="837735"/>
          </a:xfrm>
        </p:grpSpPr>
        <p:cxnSp>
          <p:nvCxnSpPr>
            <p:cNvPr id="16" name="Straight Arrow Connector 15">
              <a:extLst>
                <a:ext uri="{FF2B5EF4-FFF2-40B4-BE49-F238E27FC236}">
                  <a16:creationId xmlns:a16="http://schemas.microsoft.com/office/drawing/2014/main" id="{19FEFED1-A49C-4DA9-B989-B20CAB24BA7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636FDD-5AEF-41AB-84A2-2CA13996C383}"/>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sp>
          <p:nvSpPr>
            <p:cNvPr id="21" name="Rectangle 20">
              <a:extLst>
                <a:ext uri="{FF2B5EF4-FFF2-40B4-BE49-F238E27FC236}">
                  <a16:creationId xmlns:a16="http://schemas.microsoft.com/office/drawing/2014/main" id="{7A231044-3748-4687-80DE-1BD39363E9CE}"/>
                </a:ext>
              </a:extLst>
            </p:cNvPr>
            <p:cNvSpPr/>
            <p:nvPr/>
          </p:nvSpPr>
          <p:spPr>
            <a:xfrm>
              <a:off x="9031765" y="4714677"/>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1</a:t>
              </a:r>
            </a:p>
          </p:txBody>
        </p:sp>
      </p:grpSp>
      <p:sp>
        <p:nvSpPr>
          <p:cNvPr id="25" name="Rectangle 24">
            <a:extLst>
              <a:ext uri="{FF2B5EF4-FFF2-40B4-BE49-F238E27FC236}">
                <a16:creationId xmlns:a16="http://schemas.microsoft.com/office/drawing/2014/main" id="{86CC359D-A9FA-459F-92F7-1A565234A29C}"/>
              </a:ext>
            </a:extLst>
          </p:cNvPr>
          <p:cNvSpPr/>
          <p:nvPr/>
        </p:nvSpPr>
        <p:spPr>
          <a:xfrm>
            <a:off x="70034" y="962823"/>
            <a:ext cx="7349280" cy="6863417"/>
          </a:xfrm>
          <a:prstGeom prst="rect">
            <a:avLst/>
          </a:prstGeom>
          <a:noFill/>
          <a:ln w="38100">
            <a:solidFill>
              <a:schemeClr val="tx1"/>
            </a:solidFill>
          </a:ln>
        </p:spPr>
        <p:txBody>
          <a:bodyPr wrap="square">
            <a:spAutoFit/>
          </a:bodyPr>
          <a:lstStyle/>
          <a:p>
            <a:r>
              <a:rPr lang="en-US" sz="2000" dirty="0">
                <a:latin typeface="Consolas" panose="020B0609020204030204" pitchFamily="49" charset="0"/>
              </a:rPr>
              <a:t>//Chickadee's kernel.cc</a:t>
            </a:r>
          </a:p>
          <a:p>
            <a:r>
              <a:rPr lang="en-US" sz="2000" dirty="0">
                <a:solidFill>
                  <a:srgbClr val="0070C0"/>
                </a:solidFill>
                <a:latin typeface="Consolas" panose="020B0609020204030204" pitchFamily="49" charset="0"/>
              </a:rPr>
              <a:t>void</a:t>
            </a:r>
            <a:r>
              <a:rPr lang="en-US" sz="2000" dirty="0">
                <a:latin typeface="Consolas" panose="020B0609020204030204" pitchFamily="49" charset="0"/>
              </a:rPr>
              <a:t> </a:t>
            </a:r>
            <a:r>
              <a:rPr lang="en-US" sz="2000" dirty="0" err="1">
                <a:latin typeface="Consolas" panose="020B0609020204030204" pitchFamily="49" charset="0"/>
              </a:rPr>
              <a:t>start_initial_process</a:t>
            </a:r>
            <a:r>
              <a:rPr lang="en-US" sz="2000" dirty="0">
                <a:latin typeface="Consolas" panose="020B0609020204030204" pitchFamily="49" charset="0"/>
              </a:rPr>
              <a:t>(</a:t>
            </a:r>
            <a:r>
              <a:rPr lang="en-US" sz="2000" dirty="0" err="1">
                <a:latin typeface="Consolas" panose="020B0609020204030204" pitchFamily="49" charset="0"/>
              </a:rPr>
              <a:t>pid_t</a:t>
            </a:r>
            <a:r>
              <a:rPr lang="en-US" sz="2000" dirty="0">
                <a:latin typeface="Consolas" panose="020B0609020204030204" pitchFamily="49" charset="0"/>
              </a:rPr>
              <a:t> </a:t>
            </a:r>
            <a:r>
              <a:rPr lang="en-US" sz="2000" dirty="0" err="1">
                <a:latin typeface="Consolas" panose="020B0609020204030204" pitchFamily="49" charset="0"/>
              </a:rPr>
              <a:t>pid</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const char* </a:t>
            </a:r>
            <a:r>
              <a:rPr lang="en-US" sz="2000" dirty="0">
                <a:latin typeface="Consolas" panose="020B0609020204030204" pitchFamily="49" charset="0"/>
              </a:rPr>
              <a:t>name) {</a:t>
            </a:r>
          </a:p>
          <a:p>
            <a:r>
              <a:rPr lang="en-US" sz="2000" dirty="0">
                <a:latin typeface="Consolas" panose="020B0609020204030204" pitchFamily="49" charset="0"/>
              </a:rPr>
              <a:t>    //Look up process image in </a:t>
            </a:r>
            <a:r>
              <a:rPr lang="en-US" sz="2000" dirty="0" err="1">
                <a:latin typeface="Consolas" panose="020B0609020204030204" pitchFamily="49" charset="0"/>
              </a:rPr>
              <a:t>initfs</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chemeClr val="accent1"/>
                </a:solidFill>
                <a:latin typeface="Consolas" panose="020B0609020204030204" pitchFamily="49" charset="0"/>
              </a:rPr>
              <a:t>int</a:t>
            </a:r>
            <a:r>
              <a:rPr lang="en-US" sz="2000" dirty="0">
                <a:latin typeface="Consolas" panose="020B0609020204030204" pitchFamily="49" charset="0"/>
              </a:rPr>
              <a:t> </a:t>
            </a:r>
            <a:r>
              <a:rPr lang="en-US" sz="2000" dirty="0" err="1">
                <a:latin typeface="Consolas" panose="020B0609020204030204" pitchFamily="49" charset="0"/>
              </a:rPr>
              <a:t>mindex</a:t>
            </a:r>
            <a:r>
              <a:rPr lang="en-US" sz="2000" dirty="0">
                <a:latin typeface="Consolas" panose="020B0609020204030204" pitchFamily="49" charset="0"/>
              </a:rPr>
              <a:t> = </a:t>
            </a:r>
            <a:r>
              <a:rPr lang="en-US" sz="2000" dirty="0" err="1">
                <a:latin typeface="Consolas" panose="020B0609020204030204" pitchFamily="49" charset="0"/>
              </a:rPr>
              <a:t>memfile</a:t>
            </a:r>
            <a:r>
              <a:rPr lang="en-US" sz="2000" dirty="0">
                <a:latin typeface="Consolas" panose="020B0609020204030204" pitchFamily="49" charset="0"/>
              </a:rPr>
              <a:t>::</a:t>
            </a:r>
            <a:r>
              <a:rPr lang="en-US" sz="2000" dirty="0" err="1">
                <a:latin typeface="Consolas" panose="020B0609020204030204" pitchFamily="49" charset="0"/>
              </a:rPr>
              <a:t>initfs_lookup</a:t>
            </a:r>
            <a:r>
              <a:rPr lang="en-US" sz="2000" dirty="0">
                <a:latin typeface="Consolas" panose="020B0609020204030204" pitchFamily="49" charset="0"/>
              </a:rPr>
              <a:t>(name, </a:t>
            </a:r>
          </a:p>
          <a:p>
            <a:r>
              <a:rPr lang="en-US" sz="2000" dirty="0">
                <a:latin typeface="Consolas" panose="020B0609020204030204" pitchFamily="49" charset="0"/>
              </a:rPr>
              <a:t>                           </a:t>
            </a:r>
            <a:r>
              <a:rPr lang="en-US" sz="2000" dirty="0" err="1">
                <a:latin typeface="Consolas" panose="020B0609020204030204" pitchFamily="49" charset="0"/>
              </a:rPr>
              <a:t>memfile</a:t>
            </a:r>
            <a:r>
              <a:rPr lang="en-US" sz="2000" dirty="0">
                <a:latin typeface="Consolas" panose="020B0609020204030204" pitchFamily="49" charset="0"/>
              </a:rPr>
              <a:t>::required);</a:t>
            </a:r>
          </a:p>
          <a:p>
            <a:r>
              <a:rPr lang="en-US" sz="2000" dirty="0">
                <a:latin typeface="Consolas" panose="020B0609020204030204" pitchFamily="49" charset="0"/>
              </a:rPr>
              <a:t>    x86_64_pagetable* pt = </a:t>
            </a:r>
            <a:r>
              <a:rPr lang="en-US" sz="2000" dirty="0" err="1">
                <a:latin typeface="Consolas" panose="020B0609020204030204" pitchFamily="49" charset="0"/>
              </a:rPr>
              <a:t>knew_pagetable</a:t>
            </a:r>
            <a:r>
              <a:rPr lang="en-US" sz="2000" dirty="0">
                <a:latin typeface="Consolas" panose="020B0609020204030204" pitchFamily="49" charset="0"/>
              </a:rPr>
              <a:t>();</a:t>
            </a:r>
          </a:p>
          <a:p>
            <a:r>
              <a:rPr lang="en-US" sz="2000" dirty="0">
                <a:latin typeface="Consolas" panose="020B0609020204030204" pitchFamily="49" charset="0"/>
              </a:rPr>
              <a:t>    assert(</a:t>
            </a:r>
            <a:r>
              <a:rPr lang="en-US" sz="2000" dirty="0" err="1">
                <a:latin typeface="Consolas" panose="020B0609020204030204" pitchFamily="49" charset="0"/>
              </a:rPr>
              <a:t>mindex</a:t>
            </a:r>
            <a:r>
              <a:rPr lang="en-US" sz="2000" dirty="0">
                <a:latin typeface="Consolas" panose="020B0609020204030204" pitchFamily="49" charset="0"/>
              </a:rPr>
              <a:t> &gt;=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&amp;&amp; pt);</a:t>
            </a:r>
          </a:p>
          <a:p>
            <a:endParaRPr lang="en-US" sz="2000" dirty="0">
              <a:latin typeface="Consolas" panose="020B0609020204030204" pitchFamily="49" charset="0"/>
            </a:endParaRPr>
          </a:p>
          <a:p>
            <a:r>
              <a:rPr lang="en-US" sz="2000" dirty="0">
                <a:latin typeface="Consolas" panose="020B0609020204030204" pitchFamily="49" charset="0"/>
              </a:rPr>
              <a:t>    //Load code and data into </a:t>
            </a:r>
            <a:r>
              <a:rPr lang="en-US" sz="2000" dirty="0" err="1">
                <a:latin typeface="Consolas" panose="020B0609020204030204" pitchFamily="49" charset="0"/>
              </a:rPr>
              <a:t>pagetable</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memfile_loader</a:t>
            </a:r>
            <a:r>
              <a:rPr lang="en-US" sz="2000" dirty="0">
                <a:latin typeface="Consolas" panose="020B0609020204030204" pitchFamily="49" charset="0"/>
              </a:rPr>
              <a:t> </a:t>
            </a:r>
            <a:r>
              <a:rPr lang="en-US" sz="2000" dirty="0" err="1">
                <a:latin typeface="Consolas" panose="020B0609020204030204" pitchFamily="49" charset="0"/>
              </a:rPr>
              <a:t>ld</a:t>
            </a:r>
            <a:r>
              <a:rPr lang="en-US" sz="2000" dirty="0">
                <a:latin typeface="Consolas" panose="020B0609020204030204" pitchFamily="49" charset="0"/>
              </a:rPr>
              <a:t>(</a:t>
            </a:r>
            <a:r>
              <a:rPr lang="en-US" sz="2000" dirty="0" err="1">
                <a:latin typeface="Consolas" panose="020B0609020204030204" pitchFamily="49" charset="0"/>
              </a:rPr>
              <a:t>mindex</a:t>
            </a:r>
            <a:r>
              <a:rPr lang="en-US" sz="2000" dirty="0">
                <a:latin typeface="Consolas" panose="020B0609020204030204" pitchFamily="49" charset="0"/>
              </a:rPr>
              <a:t>, pt);</a:t>
            </a:r>
          </a:p>
          <a:p>
            <a:r>
              <a:rPr lang="en-US" sz="2000" dirty="0">
                <a:latin typeface="Consolas" panose="020B0609020204030204" pitchFamily="49" charset="0"/>
              </a:rPr>
              <a:t>    </a:t>
            </a:r>
            <a:r>
              <a:rPr lang="en-US" sz="2000" dirty="0">
                <a:solidFill>
                  <a:schemeClr val="accent1"/>
                </a:solidFill>
                <a:latin typeface="Consolas" panose="020B0609020204030204" pitchFamily="49" charset="0"/>
              </a:rPr>
              <a:t>int</a:t>
            </a:r>
            <a:r>
              <a:rPr lang="en-US" sz="2000" dirty="0">
                <a:latin typeface="Consolas" panose="020B0609020204030204" pitchFamily="49" charset="0"/>
              </a:rPr>
              <a:t> r = proc::load(</a:t>
            </a:r>
            <a:r>
              <a:rPr lang="en-US" sz="2000" dirty="0" err="1">
                <a:latin typeface="Consolas" panose="020B0609020204030204" pitchFamily="49" charset="0"/>
              </a:rPr>
              <a:t>ld</a:t>
            </a:r>
            <a:r>
              <a:rPr lang="en-US" sz="2000" dirty="0">
                <a:latin typeface="Consolas" panose="020B0609020204030204" pitchFamily="49" charset="0"/>
              </a:rPr>
              <a:t>);</a:t>
            </a:r>
          </a:p>
          <a:p>
            <a:r>
              <a:rPr lang="en-US" sz="2000" dirty="0">
                <a:latin typeface="Consolas" panose="020B0609020204030204" pitchFamily="49" charset="0"/>
              </a:rPr>
              <a:t>    assert(r &gt;= </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//Allocate process, initialize registers</a:t>
            </a:r>
          </a:p>
          <a:p>
            <a:r>
              <a:rPr lang="en-US" sz="2000" dirty="0">
                <a:latin typeface="Consolas" panose="020B0609020204030204" pitchFamily="49" charset="0"/>
              </a:rPr>
              <a:t>    proc* p = knew&lt;proc&gt;();</a:t>
            </a:r>
          </a:p>
          <a:p>
            <a:r>
              <a:rPr lang="en-US" sz="2000" dirty="0">
                <a:latin typeface="Consolas" panose="020B0609020204030204" pitchFamily="49" charset="0"/>
              </a:rPr>
              <a:t>    p-&gt;id_ = </a:t>
            </a:r>
            <a:r>
              <a:rPr lang="en-US" sz="2000" dirty="0" err="1">
                <a:latin typeface="Consolas" panose="020B0609020204030204" pitchFamily="49" charset="0"/>
              </a:rPr>
              <a:t>pid</a:t>
            </a:r>
            <a:r>
              <a:rPr lang="en-US" sz="2000" dirty="0">
                <a:latin typeface="Consolas" panose="020B0609020204030204" pitchFamily="49" charset="0"/>
              </a:rPr>
              <a:t>;</a:t>
            </a:r>
          </a:p>
          <a:p>
            <a:r>
              <a:rPr lang="en-US" sz="2000" dirty="0">
                <a:latin typeface="Consolas" panose="020B0609020204030204" pitchFamily="49" charset="0"/>
              </a:rPr>
              <a:t>    p-&gt;</a:t>
            </a:r>
            <a:r>
              <a:rPr lang="en-US" sz="2000" dirty="0" err="1">
                <a:latin typeface="Consolas" panose="020B0609020204030204" pitchFamily="49" charset="0"/>
              </a:rPr>
              <a:t>init_user</a:t>
            </a:r>
            <a:r>
              <a:rPr lang="en-US" sz="2000" dirty="0">
                <a:latin typeface="Consolas" panose="020B0609020204030204" pitchFamily="49" charset="0"/>
              </a:rPr>
              <a:t>(pt);</a:t>
            </a:r>
          </a:p>
          <a:p>
            <a:r>
              <a:rPr lang="en-US" sz="2000" dirty="0">
                <a:latin typeface="Consolas" panose="020B0609020204030204" pitchFamily="49" charset="0"/>
              </a:rPr>
              <a:t>    p-&gt;regs_-&gt;</a:t>
            </a:r>
            <a:r>
              <a:rPr lang="en-US" sz="2000" dirty="0" err="1">
                <a:latin typeface="Consolas" panose="020B0609020204030204" pitchFamily="49" charset="0"/>
              </a:rPr>
              <a:t>reg_rip</a:t>
            </a:r>
            <a:r>
              <a:rPr lang="en-US" sz="2000" dirty="0">
                <a:latin typeface="Consolas" panose="020B0609020204030204" pitchFamily="49" charset="0"/>
              </a:rPr>
              <a:t> = </a:t>
            </a:r>
            <a:r>
              <a:rPr lang="en-US" sz="2000" dirty="0" err="1">
                <a:latin typeface="Consolas" panose="020B0609020204030204" pitchFamily="49" charset="0"/>
              </a:rPr>
              <a:t>ld.entry_rip</a:t>
            </a:r>
            <a:r>
              <a:rPr lang="en-US" sz="2000" dirty="0">
                <a:latin typeface="Consolas" panose="020B0609020204030204" pitchFamily="49" charset="0"/>
              </a:rPr>
              <a:t>_;</a:t>
            </a:r>
          </a:p>
          <a:p>
            <a:endParaRPr lang="en-US" sz="2000" dirty="0">
              <a:latin typeface="Consolas" panose="020B0609020204030204" pitchFamily="49" charset="0"/>
            </a:endParaRPr>
          </a:p>
          <a:p>
            <a:r>
              <a:rPr lang="en-US" sz="2000" dirty="0">
                <a:latin typeface="Consolas" panose="020B0609020204030204" pitchFamily="49" charset="0"/>
              </a:rPr>
              <a:t>    // . . . other stuff . . .</a:t>
            </a:r>
          </a:p>
          <a:p>
            <a:r>
              <a:rPr lang="en-US" sz="2000" dirty="0">
                <a:latin typeface="Consolas" panose="020B0609020204030204" pitchFamily="49" charset="0"/>
              </a:rPr>
              <a:t>}</a:t>
            </a:r>
          </a:p>
        </p:txBody>
      </p:sp>
      <p:cxnSp>
        <p:nvCxnSpPr>
          <p:cNvPr id="4" name="Straight Arrow Connector 3">
            <a:extLst>
              <a:ext uri="{FF2B5EF4-FFF2-40B4-BE49-F238E27FC236}">
                <a16:creationId xmlns:a16="http://schemas.microsoft.com/office/drawing/2014/main" id="{87F1165B-7762-008A-309E-E1E89B5457E0}"/>
              </a:ext>
            </a:extLst>
          </p:cNvPr>
          <p:cNvCxnSpPr>
            <a:cxnSpLocks/>
          </p:cNvCxnSpPr>
          <p:nvPr/>
        </p:nvCxnSpPr>
        <p:spPr>
          <a:xfrm>
            <a:off x="8326024" y="4781109"/>
            <a:ext cx="690195" cy="18513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8659D8-ADE5-5E96-7541-BF71095B4509}"/>
              </a:ext>
            </a:extLst>
          </p:cNvPr>
          <p:cNvSpPr txBox="1"/>
          <p:nvPr/>
        </p:nvSpPr>
        <p:spPr>
          <a:xfrm>
            <a:off x="7599874" y="4405244"/>
            <a:ext cx="785793" cy="507447"/>
          </a:xfrm>
          <a:prstGeom prst="rect">
            <a:avLst/>
          </a:prstGeom>
          <a:noFill/>
        </p:spPr>
        <p:txBody>
          <a:bodyPr wrap="none" rtlCol="0">
            <a:spAutoFit/>
          </a:bodyPr>
          <a:lstStyle/>
          <a:p>
            <a:pPr>
              <a:lnSpc>
                <a:spcPts val="1600"/>
              </a:lnSpc>
            </a:pPr>
            <a:r>
              <a:rPr lang="en-US" sz="1700" b="1" dirty="0"/>
              <a:t>Kernel</a:t>
            </a:r>
          </a:p>
          <a:p>
            <a:pPr>
              <a:lnSpc>
                <a:spcPts val="1600"/>
              </a:lnSpc>
            </a:pPr>
            <a:r>
              <a:rPr lang="en-US" sz="1700" b="1" dirty="0">
                <a:latin typeface="Consolas" panose="020B0609020204030204" pitchFamily="49" charset="0"/>
              </a:rPr>
              <a:t> %</a:t>
            </a:r>
            <a:r>
              <a:rPr lang="en-US" sz="1700" b="1" dirty="0" err="1">
                <a:latin typeface="Consolas" panose="020B0609020204030204" pitchFamily="49" charset="0"/>
              </a:rPr>
              <a:t>rsp</a:t>
            </a:r>
            <a:endParaRPr lang="en-US" sz="1700" b="1" dirty="0">
              <a:latin typeface="Consolas" panose="020B0609020204030204" pitchFamily="49" charset="0"/>
            </a:endParaRPr>
          </a:p>
        </p:txBody>
      </p:sp>
    </p:spTree>
    <p:extLst>
      <p:ext uri="{BB962C8B-B14F-4D97-AF65-F5344CB8AC3E}">
        <p14:creationId xmlns:p14="http://schemas.microsoft.com/office/powerpoint/2010/main" val="9950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8.33333E-7 -7.40741E-7 L -8.33333E-7 -0.25 " pathEditMode="relative" rAng="0" ptsTypes="AA">
                                      <p:cBhvr>
                                        <p:cTn id="6" dur="1000" fill="hold"/>
                                        <p:tgtEl>
                                          <p:spTgt spid="3">
                                            <p:txEl>
                                              <p:pRg st="0" end="0"/>
                                            </p:txEl>
                                          </p:spTgt>
                                        </p:tgtEl>
                                        <p:attrNameLst>
                                          <p:attrName>ppt_x</p:attrName>
                                          <p:attrName>ppt_y</p:attrName>
                                        </p:attrNameLst>
                                      </p:cBhvr>
                                      <p:rCtr x="0" y="-12500"/>
                                    </p:animMotion>
                                  </p:childTnLst>
                                </p:cTn>
                              </p:par>
                              <p:par>
                                <p:cTn id="7" presetID="64" presetClass="path" presetSubtype="0" accel="50000" decel="50000" fill="hold" grpId="0" nodeType="withEffect">
                                  <p:stCondLst>
                                    <p:cond delay="0"/>
                                  </p:stCondLst>
                                  <p:childTnLst>
                                    <p:animMotion origin="layout" path="M -1.45833E-6 -4.07407E-6 L -1.45833E-6 -0.25 " pathEditMode="relative" rAng="0" ptsTypes="AA">
                                      <p:cBhvr>
                                        <p:cTn id="8" dur="1000" fill="hold"/>
                                        <p:tgtEl>
                                          <p:spTgt spid="3">
                                            <p:txEl>
                                              <p:pRg st="1" end="1"/>
                                            </p:txEl>
                                          </p:spTgt>
                                        </p:tgtEl>
                                        <p:attrNameLst>
                                          <p:attrName>ppt_x</p:attrName>
                                          <p:attrName>ppt_y</p:attrName>
                                        </p:attrNameLst>
                                      </p:cBhvr>
                                      <p:rCtr x="0" y="-12500"/>
                                    </p:animMotion>
                                  </p:childTnLst>
                                </p:cTn>
                              </p:par>
                              <p:par>
                                <p:cTn id="9" presetID="64" presetClass="path" presetSubtype="0" accel="50000" decel="50000" fill="hold" grpId="0" nodeType="withEffect">
                                  <p:stCondLst>
                                    <p:cond delay="0"/>
                                  </p:stCondLst>
                                  <p:childTnLst>
                                    <p:animMotion origin="layout" path="M 2.08333E-6 -1.85185E-6 L 2.08333E-6 -0.25 " pathEditMode="relative" rAng="0" ptsTypes="AA">
                                      <p:cBhvr>
                                        <p:cTn id="10" dur="1000" fill="hold"/>
                                        <p:tgtEl>
                                          <p:spTgt spid="3">
                                            <p:txEl>
                                              <p:pRg st="2" end="2"/>
                                            </p:txEl>
                                          </p:spTgt>
                                        </p:tgtEl>
                                        <p:attrNameLst>
                                          <p:attrName>ppt_x</p:attrName>
                                          <p:attrName>ppt_y</p:attrName>
                                        </p:attrNameLst>
                                      </p:cBhvr>
                                      <p:rCtr x="0" y="-12500"/>
                                    </p:animMotion>
                                  </p:childTnLst>
                                </p:cTn>
                              </p:par>
                              <p:par>
                                <p:cTn id="11" presetID="64" presetClass="path" presetSubtype="0" accel="50000" decel="50000" fill="hold" grpId="0" nodeType="withEffect">
                                  <p:stCondLst>
                                    <p:cond delay="0"/>
                                  </p:stCondLst>
                                  <p:childTnLst>
                                    <p:animMotion origin="layout" path="M 1.25E-6 1.11111E-6 L 1.25E-6 -0.25 " pathEditMode="relative" rAng="0" ptsTypes="AA">
                                      <p:cBhvr>
                                        <p:cTn id="12" dur="1000" fill="hold"/>
                                        <p:tgtEl>
                                          <p:spTgt spid="3">
                                            <p:txEl>
                                              <p:pRg st="3" end="3"/>
                                            </p:txEl>
                                          </p:spTgt>
                                        </p:tgtEl>
                                        <p:attrNameLst>
                                          <p:attrName>ppt_x</p:attrName>
                                          <p:attrName>ppt_y</p:attrName>
                                        </p:attrNameLst>
                                      </p:cBhvr>
                                      <p:rCtr x="0" y="-12500"/>
                                    </p:animMotion>
                                  </p:childTnLst>
                                </p:cTn>
                              </p:par>
                              <p:par>
                                <p:cTn id="13" presetID="64" presetClass="path" presetSubtype="0" accel="50000" decel="50000" fill="hold" grpId="0" nodeType="withEffect">
                                  <p:stCondLst>
                                    <p:cond delay="0"/>
                                  </p:stCondLst>
                                  <p:childTnLst>
                                    <p:animMotion origin="layout" path="M 1.66667E-6 4.81481E-6 L 0.00013 -0.47454 " pathEditMode="relative" rAng="0" ptsTypes="AA">
                                      <p:cBhvr>
                                        <p:cTn id="14" dur="1000" fill="hold"/>
                                        <p:tgtEl>
                                          <p:spTgt spid="3">
                                            <p:txEl>
                                              <p:pRg st="4" end="4"/>
                                            </p:txEl>
                                          </p:spTgt>
                                        </p:tgtEl>
                                        <p:attrNameLst>
                                          <p:attrName>ppt_x</p:attrName>
                                          <p:attrName>ppt_y</p:attrName>
                                        </p:attrNameLst>
                                      </p:cBhvr>
                                      <p:rCtr x="0" y="-23727"/>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uiExpand="1" build="p"/>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844952"/>
            <a:ext cx="10515600" cy="5937291"/>
          </a:xfrm>
        </p:spPr>
        <p:txBody>
          <a:bodyPr>
            <a:normAutofit/>
          </a:bodyPr>
          <a:lstStyle/>
          <a:p>
            <a:r>
              <a:rPr lang="en-US" sz="3200" dirty="0"/>
              <a:t>Immediately before the first instruction of the kernel’s </a:t>
            </a:r>
            <a:r>
              <a:rPr lang="en-US" sz="3200" dirty="0" err="1">
                <a:latin typeface="Consolas" panose="020B0609020204030204" pitchFamily="49" charset="0"/>
              </a:rPr>
              <a:t>syscall</a:t>
            </a:r>
            <a:r>
              <a:rPr lang="en-US" sz="3200" dirty="0"/>
              <a:t> handler executes . . .</a:t>
            </a:r>
          </a:p>
          <a:p>
            <a:pPr lvl="1"/>
            <a:r>
              <a:rPr lang="en-US" sz="2800" dirty="0"/>
              <a:t>Address of the instruction after </a:t>
            </a:r>
            <a:r>
              <a:rPr lang="en-US" sz="2800" dirty="0" err="1">
                <a:latin typeface="Consolas" panose="020B0609020204030204" pitchFamily="49" charset="0"/>
              </a:rPr>
              <a:t>syscall</a:t>
            </a:r>
            <a:r>
              <a:rPr lang="en-US" sz="2800" dirty="0"/>
              <a:t> is in </a:t>
            </a:r>
            <a:r>
              <a:rPr lang="en-US" sz="2800" dirty="0">
                <a:latin typeface="Consolas" panose="020B0609020204030204" pitchFamily="49" charset="0"/>
              </a:rPr>
              <a:t>%</a:t>
            </a:r>
            <a:r>
              <a:rPr lang="en-US" sz="2800" dirty="0" err="1">
                <a:latin typeface="Consolas" panose="020B0609020204030204" pitchFamily="49" charset="0"/>
              </a:rPr>
              <a:t>rcx</a:t>
            </a:r>
            <a:endParaRPr lang="en-US" sz="2800" dirty="0">
              <a:latin typeface="Consolas" panose="020B0609020204030204" pitchFamily="49" charset="0"/>
            </a:endParaRPr>
          </a:p>
          <a:p>
            <a:pPr lvl="1"/>
            <a:r>
              <a:rPr lang="en-US" sz="2800" dirty="0"/>
              <a:t>The old </a:t>
            </a:r>
            <a:r>
              <a:rPr lang="en-US" sz="2800" dirty="0">
                <a:latin typeface="Consolas" panose="020B0609020204030204" pitchFamily="49" charset="0"/>
              </a:rPr>
              <a:t>%</a:t>
            </a:r>
            <a:r>
              <a:rPr lang="en-US" sz="2800" dirty="0" err="1">
                <a:latin typeface="Consolas" panose="020B0609020204030204" pitchFamily="49" charset="0"/>
              </a:rPr>
              <a:t>rflags</a:t>
            </a:r>
            <a:r>
              <a:rPr lang="en-US" sz="2800" dirty="0"/>
              <a:t> value is in </a:t>
            </a:r>
            <a:r>
              <a:rPr lang="en-US" sz="2800" dirty="0">
                <a:latin typeface="Consolas" panose="020B0609020204030204" pitchFamily="49" charset="0"/>
              </a:rPr>
              <a:t>%r11</a:t>
            </a:r>
          </a:p>
          <a:p>
            <a:pPr lvl="1"/>
            <a:r>
              <a:rPr lang="en-US" sz="2800" dirty="0"/>
              <a:t>The system call number is in </a:t>
            </a:r>
            <a:r>
              <a:rPr lang="en-US" sz="2800" dirty="0">
                <a:latin typeface="Consolas" panose="020B0609020204030204" pitchFamily="49" charset="0"/>
              </a:rPr>
              <a:t>%</a:t>
            </a:r>
            <a:r>
              <a:rPr lang="en-US" sz="2800" dirty="0" err="1">
                <a:latin typeface="Consolas" panose="020B0609020204030204" pitchFamily="49" charset="0"/>
              </a:rPr>
              <a:t>rax</a:t>
            </a:r>
            <a:endParaRPr lang="en-US" sz="2800" dirty="0">
              <a:latin typeface="Consolas" panose="020B0609020204030204" pitchFamily="49" charset="0"/>
            </a:endParaRPr>
          </a:p>
          <a:p>
            <a:pPr lvl="1"/>
            <a:r>
              <a:rPr lang="en-US" sz="2800" dirty="0"/>
              <a:t>The system call arguments are in </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t>, </a:t>
            </a:r>
            <a:r>
              <a:rPr lang="en-US" sz="2800" dirty="0">
                <a:latin typeface="Consolas" panose="020B0609020204030204" pitchFamily="49" charset="0"/>
              </a:rPr>
              <a:t>%</a:t>
            </a:r>
            <a:r>
              <a:rPr lang="en-US" sz="2800" dirty="0" err="1">
                <a:latin typeface="Consolas" panose="020B0609020204030204" pitchFamily="49" charset="0"/>
              </a:rPr>
              <a:t>rsi</a:t>
            </a:r>
            <a:r>
              <a:rPr lang="en-US" sz="2800" dirty="0"/>
              <a:t>, </a:t>
            </a:r>
            <a:r>
              <a:rPr lang="en-US" sz="2800" dirty="0">
                <a:latin typeface="Consolas" panose="020B0609020204030204" pitchFamily="49" charset="0"/>
              </a:rPr>
              <a:t>%</a:t>
            </a:r>
            <a:r>
              <a:rPr lang="en-US" sz="2800" dirty="0" err="1">
                <a:latin typeface="Consolas" panose="020B0609020204030204" pitchFamily="49" charset="0"/>
              </a:rPr>
              <a:t>rdx</a:t>
            </a:r>
            <a:r>
              <a:rPr lang="en-US" sz="2800" dirty="0"/>
              <a:t>, </a:t>
            </a:r>
            <a:r>
              <a:rPr lang="en-US" sz="2800" dirty="0">
                <a:latin typeface="Consolas" panose="020B0609020204030204" pitchFamily="49" charset="0"/>
              </a:rPr>
              <a:t>%r10</a:t>
            </a:r>
            <a:r>
              <a:rPr lang="en-US" sz="2800" dirty="0"/>
              <a:t>, </a:t>
            </a:r>
            <a:r>
              <a:rPr lang="en-US" sz="2800" dirty="0">
                <a:latin typeface="Consolas" panose="020B0609020204030204" pitchFamily="49" charset="0"/>
              </a:rPr>
              <a:t>%r8</a:t>
            </a:r>
            <a:r>
              <a:rPr lang="en-US" sz="2800" dirty="0"/>
              <a:t>, and </a:t>
            </a:r>
            <a:r>
              <a:rPr lang="en-US" sz="2800" dirty="0">
                <a:latin typeface="Consolas" panose="020B0609020204030204" pitchFamily="49" charset="0"/>
              </a:rPr>
              <a:t>%r9</a:t>
            </a:r>
          </a:p>
          <a:p>
            <a:r>
              <a:rPr lang="en-US" sz="3200" dirty="0"/>
              <a:t>The kernel’s </a:t>
            </a:r>
            <a:r>
              <a:rPr lang="en-US" sz="3200" dirty="0" err="1">
                <a:latin typeface="Consolas" panose="020B0609020204030204" pitchFamily="49" charset="0"/>
              </a:rPr>
              <a:t>syscall</a:t>
            </a:r>
            <a:r>
              <a:rPr lang="en-US" sz="3200" dirty="0"/>
              <a:t> handler needs to:</a:t>
            </a:r>
          </a:p>
          <a:p>
            <a:pPr lvl="1"/>
            <a:r>
              <a:rPr lang="en-US" sz="2800" dirty="0"/>
              <a:t>Switch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 to point to the appropriate kernel stack</a:t>
            </a:r>
          </a:p>
          <a:p>
            <a:pPr lvl="1"/>
            <a:r>
              <a:rPr lang="en-US" sz="2800" dirty="0"/>
              <a:t>Save the other user-mode register state</a:t>
            </a:r>
          </a:p>
          <a:p>
            <a:pPr lvl="1"/>
            <a:r>
              <a:rPr lang="en-US" sz="2800" dirty="0"/>
              <a:t>Invoke the kernel code that actually performs the requested system call</a:t>
            </a:r>
          </a:p>
          <a:p>
            <a:pPr lvl="1"/>
            <a:endParaRPr lang="en-US" sz="2800" dirty="0"/>
          </a:p>
          <a:p>
            <a:pPr lvl="1"/>
            <a:endParaRPr lang="en-US" sz="2800" dirty="0"/>
          </a:p>
        </p:txBody>
      </p:sp>
      <p:sp>
        <p:nvSpPr>
          <p:cNvPr id="6" name="Title 1">
            <a:extLst>
              <a:ext uri="{FF2B5EF4-FFF2-40B4-BE49-F238E27FC236}">
                <a16:creationId xmlns:a16="http://schemas.microsoft.com/office/drawing/2014/main" id="{ED93995A-E3CA-41DF-BC55-6F293CFE7A56}"/>
              </a:ext>
            </a:extLst>
          </p:cNvPr>
          <p:cNvSpPr>
            <a:spLocks noGrp="1"/>
          </p:cNvSpPr>
          <p:nvPr>
            <p:ph type="title"/>
          </p:nvPr>
        </p:nvSpPr>
        <p:spPr>
          <a:xfrm>
            <a:off x="0" y="75757"/>
            <a:ext cx="12192000" cy="769195"/>
          </a:xfrm>
        </p:spPr>
        <p:txBody>
          <a:bodyPr/>
          <a:lstStyle/>
          <a:p>
            <a:r>
              <a:rPr lang="en-US" dirty="0"/>
              <a:t>Part II: Completing the Context Switch</a:t>
            </a:r>
          </a:p>
        </p:txBody>
      </p:sp>
    </p:spTree>
    <p:extLst>
      <p:ext uri="{BB962C8B-B14F-4D97-AF65-F5344CB8AC3E}">
        <p14:creationId xmlns:p14="http://schemas.microsoft.com/office/powerpoint/2010/main" val="99431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C4546C-E9B5-4217-89EA-6488196A5769}"/>
              </a:ext>
            </a:extLst>
          </p:cNvPr>
          <p:cNvSpPr txBox="1"/>
          <p:nvPr/>
        </p:nvSpPr>
        <p:spPr>
          <a:xfrm>
            <a:off x="254638" y="999810"/>
            <a:ext cx="11794603" cy="27792224"/>
          </a:xfrm>
          <a:prstGeom prst="rect">
            <a:avLst/>
          </a:prstGeom>
          <a:noFill/>
        </p:spPr>
        <p:txBody>
          <a:bodyPr wrap="square" rtlCol="0">
            <a:spAutoFit/>
          </a:bodyPr>
          <a:lstStyle/>
          <a:p>
            <a:r>
              <a:rPr lang="en-US" sz="2400" dirty="0">
                <a:latin typeface="Consolas" panose="020B0609020204030204" pitchFamily="49" charset="0"/>
              </a:rPr>
              <a:t>//k-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syscall_entry</a:t>
            </a:r>
            <a:endParaRPr lang="en-US" sz="2400" dirty="0">
              <a:latin typeface="Consolas" panose="020B0609020204030204" pitchFamily="49" charset="0"/>
            </a:endParaRPr>
          </a:p>
          <a:p>
            <a:r>
              <a:rPr lang="en-US" sz="2400" dirty="0">
                <a:solidFill>
                  <a:srgbClr val="00B050"/>
                </a:solidFill>
                <a:latin typeface="Consolas" panose="020B0609020204030204" pitchFamily="49" charset="0"/>
              </a:rPr>
              <a:t>.</a:t>
            </a:r>
            <a:r>
              <a:rPr lang="en-US" sz="2400" dirty="0" err="1">
                <a:solidFill>
                  <a:srgbClr val="00B050"/>
                </a:solidFill>
                <a:latin typeface="Consolas" panose="020B0609020204030204" pitchFamily="49" charset="0"/>
              </a:rPr>
              <a:t>globl</a:t>
            </a:r>
            <a:r>
              <a:rPr lang="en-US" sz="2400" dirty="0">
                <a:solidFill>
                  <a:srgbClr val="00B050"/>
                </a:solidFill>
                <a:latin typeface="Consolas" panose="020B0609020204030204" pitchFamily="49" charset="0"/>
              </a:rPr>
              <a:t> </a:t>
            </a:r>
            <a:r>
              <a:rPr lang="en-US" sz="2400" dirty="0" err="1">
                <a:solidFill>
                  <a:srgbClr val="00B050"/>
                </a:solidFill>
                <a:latin typeface="Consolas" panose="020B0609020204030204" pitchFamily="49" charset="0"/>
              </a:rPr>
              <a:t>syscall_entry</a:t>
            </a:r>
            <a:endParaRPr lang="en-US" sz="2400" dirty="0">
              <a:solidFill>
                <a:srgbClr val="00B050"/>
              </a:solidFill>
              <a:latin typeface="Consolas" panose="020B0609020204030204" pitchFamily="49" charset="0"/>
            </a:endParaRPr>
          </a:p>
          <a:p>
            <a:r>
              <a:rPr lang="en-US" sz="2400" dirty="0" err="1">
                <a:solidFill>
                  <a:srgbClr val="00B050"/>
                </a:solidFill>
                <a:latin typeface="Consolas" panose="020B0609020204030204" pitchFamily="49" charset="0"/>
              </a:rPr>
              <a:t>syscall_entry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latin typeface="Consolas" panose="020B0609020204030204" pitchFamily="49" charset="0"/>
              </a:rPr>
              <a:t>                         //%</a:t>
            </a:r>
            <a:r>
              <a:rPr lang="en-US" sz="2400" dirty="0" err="1">
                <a:latin typeface="Consolas" panose="020B0609020204030204" pitchFamily="49" charset="0"/>
              </a:rPr>
              <a:t>gs.base</a:t>
            </a:r>
            <a:r>
              <a:rPr lang="en-US" sz="2400" dirty="0">
                <a:latin typeface="Consolas" panose="020B0609020204030204" pitchFamily="49" charset="0"/>
              </a:rPr>
              <a:t> now points to the</a:t>
            </a:r>
          </a:p>
          <a:p>
            <a:r>
              <a:rPr lang="en-US" sz="2400" dirty="0">
                <a:latin typeface="Consolas" panose="020B0609020204030204" pitchFamily="49" charset="0"/>
              </a:rPr>
              <a:t>                                       //per-CPU struct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//(defined in </a:t>
            </a:r>
            <a:r>
              <a:rPr lang="en-US" sz="2400" dirty="0" err="1">
                <a:latin typeface="Consolas" panose="020B0609020204030204" pitchFamily="49" charset="0"/>
              </a:rPr>
              <a:t>kernel.hh</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//Save user %</a:t>
            </a:r>
            <a:r>
              <a:rPr lang="en-US" sz="2400" dirty="0" err="1">
                <a:latin typeface="Consolas" panose="020B0609020204030204" pitchFamily="49" charset="0"/>
              </a:rPr>
              <a:t>rsp</a:t>
            </a:r>
            <a:r>
              <a:rPr lang="en-US" sz="2400" dirty="0">
                <a:latin typeface="Consolas" panose="020B0609020204030204" pitchFamily="49" charset="0"/>
              </a:rPr>
              <a:t> in scratch </a:t>
            </a:r>
          </a:p>
          <a:p>
            <a:r>
              <a:rPr lang="en-US" sz="2400" dirty="0">
                <a:latin typeface="Consolas" panose="020B0609020204030204" pitchFamily="49" charset="0"/>
              </a:rPr>
              <a:t>                                       //space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//Set %</a:t>
            </a:r>
            <a:r>
              <a:rPr lang="en-US" sz="2400" dirty="0" err="1">
                <a:latin typeface="Consolas" panose="020B0609020204030204" pitchFamily="49" charset="0"/>
              </a:rPr>
              <a:t>rsp</a:t>
            </a:r>
            <a:r>
              <a:rPr lang="en-US" sz="2400" dirty="0">
                <a:latin typeface="Consolas" panose="020B0609020204030204" pitchFamily="49" charset="0"/>
              </a:rPr>
              <a:t> to the struct proc</a:t>
            </a:r>
          </a:p>
          <a:p>
            <a:r>
              <a:rPr lang="en-US" sz="2400" dirty="0">
                <a:latin typeface="Consolas" panose="020B0609020204030204" pitchFamily="49" charset="0"/>
              </a:rPr>
              <a:t>                                       //for the process which just</a:t>
            </a:r>
          </a:p>
          <a:p>
            <a:r>
              <a:rPr lang="en-US" sz="2400" dirty="0">
                <a:latin typeface="Consolas" panose="020B0609020204030204" pitchFamily="49" charset="0"/>
              </a:rPr>
              <a:t>                                       //invoked the system call</a:t>
            </a:r>
          </a:p>
          <a:p>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sym typeface="Wingdings" panose="05000000000000000000" pitchFamily="2" charset="2"/>
              </a:rPr>
              <a:t>:(8) is the field</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::proc* current_)</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//Now %</a:t>
            </a:r>
            <a:r>
              <a:rPr lang="en-US" sz="2400" dirty="0" err="1">
                <a:latin typeface="Consolas" panose="020B0609020204030204" pitchFamily="49" charset="0"/>
              </a:rPr>
              <a:t>rsp</a:t>
            </a:r>
            <a:r>
              <a:rPr lang="en-US" sz="2400" dirty="0">
                <a:latin typeface="Consolas" panose="020B0609020204030204" pitchFamily="49" charset="0"/>
              </a:rPr>
              <a:t> points to the</a:t>
            </a:r>
          </a:p>
          <a:p>
            <a:r>
              <a:rPr lang="en-US" sz="2400" dirty="0">
                <a:latin typeface="Consolas" panose="020B0609020204030204" pitchFamily="49" charset="0"/>
              </a:rPr>
              <a:t>                                       //appropriate kernel stack!</a:t>
            </a:r>
          </a:p>
          <a:p>
            <a:endParaRPr lang="en-US" sz="2400" dirty="0">
              <a:latin typeface="Consolas" panose="020B0609020204030204" pitchFamily="49" charset="0"/>
            </a:endParaRPr>
          </a:p>
          <a:p>
            <a:r>
              <a:rPr lang="en-US" sz="2400" dirty="0">
                <a:latin typeface="Consolas" panose="020B0609020204030204" pitchFamily="49" charset="0"/>
              </a:rPr>
              <a:t>        //Push the five registers onto the stack that the hardware</a:t>
            </a:r>
          </a:p>
          <a:p>
            <a:r>
              <a:rPr lang="en-US" sz="2400" dirty="0">
                <a:latin typeface="Consolas" panose="020B0609020204030204" pitchFamily="49" charset="0"/>
              </a:rPr>
              <a:t>        //would have automatically pushed if an exception instead of</a:t>
            </a:r>
          </a:p>
          <a:p>
            <a:r>
              <a:rPr lang="en-US" sz="2400" dirty="0">
                <a:latin typeface="Consolas" panose="020B0609020204030204" pitchFamily="49" charset="0"/>
              </a:rPr>
              <a:t>        //a </a:t>
            </a:r>
            <a:r>
              <a:rPr lang="en-US" sz="2400" dirty="0" err="1">
                <a:latin typeface="Consolas" panose="020B0609020204030204" pitchFamily="49" charset="0"/>
              </a:rPr>
              <a:t>syscall</a:t>
            </a:r>
            <a:r>
              <a:rPr lang="en-US" sz="2400" dirty="0">
                <a:latin typeface="Consolas" panose="020B0609020204030204" pitchFamily="49" charset="0"/>
              </a:rPr>
              <a:t> had happened. This allows Chickadee to have a </a:t>
            </a:r>
          </a:p>
          <a:p>
            <a:r>
              <a:rPr lang="en-US" sz="2400" dirty="0">
                <a:latin typeface="Consolas" panose="020B0609020204030204" pitchFamily="49" charset="0"/>
              </a:rPr>
              <a:t>        //single data structure (namely, struct </a:t>
            </a:r>
            <a:r>
              <a:rPr lang="en-US" sz="2400" dirty="0" err="1">
                <a:latin typeface="Consolas" panose="020B0609020204030204" pitchFamily="49" charset="0"/>
              </a:rPr>
              <a:t>regstate</a:t>
            </a:r>
            <a:r>
              <a:rPr lang="en-US" sz="2400" dirty="0">
                <a:latin typeface="Consolas" panose="020B0609020204030204" pitchFamily="49" charset="0"/>
              </a:rPr>
              <a:t>) that </a:t>
            </a:r>
          </a:p>
          <a:p>
            <a:r>
              <a:rPr lang="en-US" sz="2400" dirty="0">
                <a:latin typeface="Consolas" panose="020B0609020204030204" pitchFamily="49" charset="0"/>
              </a:rPr>
              <a:t>        //represents the kernel stack after a </a:t>
            </a:r>
            <a:r>
              <a:rPr lang="en-US" sz="2400" dirty="0" err="1">
                <a:latin typeface="Consolas" panose="020B0609020204030204" pitchFamily="49" charset="0"/>
              </a:rPr>
              <a:t>syscall</a:t>
            </a:r>
            <a:r>
              <a:rPr lang="en-US" sz="2400" dirty="0">
                <a:latin typeface="Consolas" panose="020B0609020204030204" pitchFamily="49" charset="0"/>
              </a:rPr>
              <a:t>, exception, </a:t>
            </a:r>
          </a:p>
          <a:p>
            <a:r>
              <a:rPr lang="en-US" sz="2400" dirty="0">
                <a:latin typeface="Consolas" panose="020B0609020204030204" pitchFamily="49" charset="0"/>
              </a:rPr>
              <a:t>        //*or* trap occurs.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a:solidFill>
                  <a:srgbClr val="00B050"/>
                </a:solidFill>
                <a:latin typeface="Consolas" panose="020B0609020204030204" pitchFamily="49" charset="0"/>
              </a:rPr>
              <a:t>$</a:t>
            </a:r>
            <a:r>
              <a:rPr lang="en-US" sz="2400" dirty="0">
                <a:latin typeface="Consolas" panose="020B0609020204030204" pitchFamily="49" charset="0"/>
              </a:rPr>
              <a:t>(</a:t>
            </a:r>
            <a:r>
              <a:rPr lang="en-US" sz="2400" dirty="0">
                <a:solidFill>
                  <a:srgbClr val="00B050"/>
                </a:solidFill>
                <a:latin typeface="Consolas" panose="020B0609020204030204" pitchFamily="49" charset="0"/>
              </a:rPr>
              <a:t>SEGSEL_APP_DATA</a:t>
            </a:r>
            <a:r>
              <a:rPr lang="en-US" sz="2400" dirty="0">
                <a:latin typeface="Consolas" panose="020B0609020204030204" pitchFamily="49" charset="0"/>
              </a:rPr>
              <a:t> +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//User %</a:t>
            </a:r>
            <a:r>
              <a:rPr lang="en-US" sz="2400" dirty="0" err="1">
                <a:latin typeface="Consolas" panose="020B0609020204030204" pitchFamily="49" charset="0"/>
              </a:rPr>
              <a:t>rsp</a:t>
            </a:r>
            <a:r>
              <a:rPr lang="en-US" sz="2400" dirty="0">
                <a:latin typeface="Consolas" panose="020B0609020204030204" pitchFamily="49" charset="0"/>
              </a:rPr>
              <a:t> at </a:t>
            </a:r>
            <a:r>
              <a:rPr lang="en-US" sz="2400" dirty="0" err="1">
                <a:latin typeface="Consolas" panose="020B0609020204030204" pitchFamily="49" charset="0"/>
              </a:rPr>
              <a:t>syscall</a:t>
            </a:r>
            <a:r>
              <a:rPr lang="en-US" sz="2400" dirty="0">
                <a:latin typeface="Consolas" panose="020B0609020204030204" pitchFamily="49" charset="0"/>
              </a:rPr>
              <a:t> time;</a:t>
            </a:r>
          </a:p>
          <a:p>
            <a:r>
              <a:rPr lang="en-US" sz="2400" dirty="0">
                <a:latin typeface="Consolas" panose="020B0609020204030204" pitchFamily="49" charset="0"/>
              </a:rPr>
              <a:t>                                       //(</a:t>
            </a:r>
            <a:r>
              <a:rPr lang="en-US" sz="2400" dirty="0" err="1">
                <a:latin typeface="Consolas" panose="020B0609020204030204" pitchFamily="49" charset="0"/>
              </a:rPr>
              <a:t>cpustate:syscall_scratch</a:t>
            </a:r>
            <a:r>
              <a:rPr lang="en-US" sz="2400" dirty="0">
                <a:latin typeface="Consolas" panose="020B0609020204030204" pitchFamily="49" charset="0"/>
              </a:rPr>
              <a:t>_)</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%r11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a:solidFill>
                  <a:srgbClr val="00B050"/>
                </a:solidFill>
                <a:latin typeface="Consolas" panose="020B0609020204030204" pitchFamily="49" charset="0"/>
              </a:rPr>
              <a:t>$</a:t>
            </a:r>
            <a:r>
              <a:rPr lang="en-US" sz="2400" dirty="0">
                <a:latin typeface="Consolas" panose="020B0609020204030204" pitchFamily="49" charset="0"/>
              </a:rPr>
              <a:t>(</a:t>
            </a:r>
            <a:r>
              <a:rPr lang="en-US" sz="2400" dirty="0">
                <a:solidFill>
                  <a:srgbClr val="00B050"/>
                </a:solidFill>
                <a:latin typeface="Consolas" panose="020B0609020204030204" pitchFamily="49" charset="0"/>
              </a:rPr>
              <a:t>SEGSEL_APP_CODE</a:t>
            </a:r>
            <a:r>
              <a:rPr lang="en-US" sz="2400" dirty="0">
                <a:latin typeface="Consolas" panose="020B0609020204030204" pitchFamily="49" charset="0"/>
              </a:rPr>
              <a:t> +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rcx</a:t>
            </a:r>
            <a:r>
              <a:rPr lang="en-US" sz="2400" dirty="0">
                <a:latin typeface="Consolas" panose="020B0609020204030204" pitchFamily="49" charset="0"/>
              </a:rPr>
              <a:t>                     //User %rip that immediately</a:t>
            </a:r>
          </a:p>
          <a:p>
            <a:r>
              <a:rPr lang="en-US" sz="2400" dirty="0">
                <a:latin typeface="Consolas" panose="020B0609020204030204" pitchFamily="49" charset="0"/>
              </a:rPr>
              <a:t>                                       //follows the </a:t>
            </a:r>
            <a:r>
              <a:rPr lang="en-US" sz="2400" dirty="0" err="1">
                <a:latin typeface="Consolas" panose="020B0609020204030204" pitchFamily="49" charset="0"/>
              </a:rPr>
              <a:t>syscall</a:t>
            </a:r>
            <a:r>
              <a:rPr lang="en-US" sz="2400" dirty="0">
                <a:latin typeface="Consolas" panose="020B0609020204030204" pitchFamily="49" charset="0"/>
              </a:rPr>
              <a:t> </a:t>
            </a:r>
            <a:r>
              <a:rPr lang="en-US" sz="2400" dirty="0" err="1">
                <a:latin typeface="Consolas" panose="020B0609020204030204" pitchFamily="49" charset="0"/>
              </a:rPr>
              <a:t>instr</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subq</a:t>
            </a:r>
            <a:r>
              <a:rPr lang="en-US" sz="2400" dirty="0">
                <a:solidFill>
                  <a:schemeClr val="bg1">
                    <a:lumMod val="65000"/>
                  </a:schemeClr>
                </a:solidFill>
                <a:latin typeface="Consolas" panose="020B0609020204030204" pitchFamily="49" charset="0"/>
              </a:rPr>
              <a:t> $8, %</a:t>
            </a:r>
            <a:r>
              <a:rPr lang="en-US" sz="2400" dirty="0" err="1">
                <a:solidFill>
                  <a:schemeClr val="bg1">
                    <a:lumMod val="65000"/>
                  </a:schemeClr>
                </a:solidFill>
                <a:latin typeface="Consolas" panose="020B0609020204030204" pitchFamily="49" charset="0"/>
              </a:rPr>
              <a:t>rsp</a:t>
            </a:r>
            <a:r>
              <a:rPr lang="en-US" sz="2400" dirty="0">
                <a:solidFill>
                  <a:schemeClr val="bg1">
                    <a:lumMod val="65000"/>
                  </a:schemeClr>
                </a:solidFill>
                <a:latin typeface="Consolas" panose="020B0609020204030204" pitchFamily="49" charset="0"/>
              </a:rPr>
              <a:t>                  //Error code not generated by </a:t>
            </a:r>
          </a:p>
          <a:p>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syscall</a:t>
            </a:r>
            <a:r>
              <a:rPr lang="en-US" sz="2400" dirty="0">
                <a:solidFill>
                  <a:schemeClr val="bg1">
                    <a:lumMod val="65000"/>
                  </a:schemeClr>
                </a:solidFill>
                <a:latin typeface="Consolas" panose="020B0609020204030204" pitchFamily="49" charset="0"/>
              </a:rPr>
              <a:t> (but generated by</a:t>
            </a:r>
          </a:p>
          <a:p>
            <a:r>
              <a:rPr lang="en-US" sz="2400" dirty="0">
                <a:solidFill>
                  <a:schemeClr val="bg1">
                    <a:lumMod val="65000"/>
                  </a:schemeClr>
                </a:solidFill>
                <a:latin typeface="Consolas" panose="020B0609020204030204" pitchFamily="49" charset="0"/>
              </a:rPr>
              <a:t>                                       //hardware upon exception</a:t>
            </a:r>
          </a:p>
          <a:p>
            <a:r>
              <a:rPr lang="en-US" sz="2400" dirty="0">
                <a:solidFill>
                  <a:schemeClr val="bg1">
                    <a:lumMod val="65000"/>
                  </a:schemeClr>
                </a:solidFill>
                <a:latin typeface="Consolas" panose="020B0609020204030204" pitchFamily="49" charset="0"/>
              </a:rPr>
              <a:t>                                       //or interrupt)</a:t>
            </a:r>
          </a:p>
          <a:p>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pushq</a:t>
            </a:r>
            <a:r>
              <a:rPr lang="en-US" sz="2400" dirty="0">
                <a:solidFill>
                  <a:schemeClr val="bg1">
                    <a:lumMod val="65000"/>
                  </a:schemeClr>
                </a:solidFill>
                <a:latin typeface="Consolas" panose="020B0609020204030204" pitchFamily="49" charset="0"/>
              </a:rPr>
              <a:t> $-1                      //</a:t>
            </a:r>
            <a:r>
              <a:rPr lang="en-US" sz="2400" dirty="0" err="1">
                <a:solidFill>
                  <a:schemeClr val="bg1">
                    <a:lumMod val="65000"/>
                  </a:schemeClr>
                </a:solidFill>
                <a:latin typeface="Consolas" panose="020B0609020204030204" pitchFamily="49" charset="0"/>
              </a:rPr>
              <a:t>reg_swapgs</a:t>
            </a:r>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reg_intno</a:t>
            </a:r>
            <a:r>
              <a:rPr lang="en-US" sz="2400" dirty="0">
                <a:solidFill>
                  <a:schemeClr val="bg1">
                    <a:lumMod val="65000"/>
                  </a:schemeClr>
                </a:solidFill>
                <a:latin typeface="Consolas" panose="020B0609020204030204" pitchFamily="49" charset="0"/>
              </a:rPr>
              <a:t>;</a:t>
            </a:r>
          </a:p>
          <a:p>
            <a:r>
              <a:rPr lang="en-US" sz="2400" dirty="0">
                <a:solidFill>
                  <a:schemeClr val="bg1">
                    <a:lumMod val="65000"/>
                  </a:schemeClr>
                </a:solidFill>
                <a:latin typeface="Consolas" panose="020B0609020204030204" pitchFamily="49" charset="0"/>
              </a:rPr>
              <a:t>                                       //also irrelevant for </a:t>
            </a:r>
            <a:r>
              <a:rPr lang="en-US" sz="2400" dirty="0" err="1">
                <a:solidFill>
                  <a:schemeClr val="bg1">
                    <a:lumMod val="65000"/>
                  </a:schemeClr>
                </a:solidFill>
                <a:latin typeface="Consolas" panose="020B0609020204030204" pitchFamily="49" charset="0"/>
              </a:rPr>
              <a:t>syscall</a:t>
            </a:r>
            <a:endParaRPr lang="en-US" sz="2400" dirty="0">
              <a:solidFill>
                <a:schemeClr val="bg1">
                  <a:lumMod val="65000"/>
                </a:schemeClr>
              </a:solidFill>
              <a:latin typeface="Consolas" panose="020B0609020204030204" pitchFamily="49" charset="0"/>
            </a:endParaRPr>
          </a:p>
          <a:p>
            <a:r>
              <a:rPr lang="en-US" sz="2400" dirty="0">
                <a:solidFill>
                  <a:schemeClr val="bg1">
                    <a:lumMod val="65000"/>
                  </a:schemeClr>
                </a:solidFill>
                <a:latin typeface="Consolas" panose="020B0609020204030204" pitchFamily="49" charset="0"/>
              </a:rPr>
              <a:t>                                       //instruction</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%r14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%r13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%r12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subq</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//%r11 clobbered by `</a:t>
            </a:r>
            <a:r>
              <a:rPr lang="en-US" sz="2400" dirty="0" err="1">
                <a:latin typeface="Consolas" panose="020B0609020204030204" pitchFamily="49" charset="0"/>
              </a:rPr>
              <a:t>syscall</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%r9</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%r8</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rdi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rbp</a:t>
            </a:r>
            <a:r>
              <a:rPr lang="en-US" sz="2400" dirty="0">
                <a:latin typeface="Consolas" panose="020B0609020204030204" pitchFamily="49" charset="0"/>
              </a:rPr>
              <a:t>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rbx</a:t>
            </a:r>
            <a:r>
              <a:rPr lang="en-US" sz="2400" dirty="0">
                <a:latin typeface="Consolas" panose="020B0609020204030204" pitchFamily="49" charset="0"/>
              </a:rPr>
              <a:t>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rdx</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subq</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rcx</a:t>
            </a:r>
            <a:r>
              <a:rPr lang="en-US" sz="2400" dirty="0">
                <a:latin typeface="Consolas" panose="020B0609020204030204" pitchFamily="49" charset="0"/>
              </a:rPr>
              <a:t> clobbered by `</a:t>
            </a:r>
            <a:r>
              <a:rPr lang="en-US" sz="2400" dirty="0" err="1">
                <a:latin typeface="Consolas" panose="020B0609020204030204" pitchFamily="49" charset="0"/>
              </a:rPr>
              <a:t>syscall</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1: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panicking            //Loop if panicking</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jne</a:t>
            </a:r>
            <a:r>
              <a:rPr lang="en-US" sz="2400" dirty="0">
                <a:latin typeface="Consolas" panose="020B0609020204030204" pitchFamily="49" charset="0"/>
              </a:rPr>
              <a:t> 1b</a:t>
            </a:r>
          </a:p>
          <a:p>
            <a:endParaRPr lang="en-US" sz="2400" dirty="0">
              <a:latin typeface="Consolas" panose="020B0609020204030204" pitchFamily="49" charset="0"/>
            </a:endParaRPr>
          </a:p>
          <a:p>
            <a:r>
              <a:rPr lang="en-US" sz="2400" dirty="0">
                <a:latin typeface="Consolas" panose="020B0609020204030204" pitchFamily="49" charset="0"/>
              </a:rPr>
              <a:t>        //Call struct proc::</a:t>
            </a:r>
            <a:r>
              <a:rPr lang="en-US" sz="2400" dirty="0" err="1">
                <a:latin typeface="Consolas" panose="020B0609020204030204" pitchFamily="49" charset="0"/>
              </a:rPr>
              <a:t>syscall</a:t>
            </a:r>
            <a:r>
              <a:rPr lang="en-US" sz="2400" dirty="0">
                <a:latin typeface="Consolas" panose="020B0609020204030204" pitchFamily="49" charset="0"/>
              </a:rPr>
              <a:t>(</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  Remember that in the System V ABI, %</a:t>
            </a:r>
            <a:r>
              <a:rPr lang="en-US" sz="2400" dirty="0" err="1">
                <a:latin typeface="Consolas" panose="020B0609020204030204" pitchFamily="49" charset="0"/>
              </a:rPr>
              <a:t>rdi</a:t>
            </a:r>
            <a:r>
              <a:rPr lang="en-US" sz="2400" dirty="0">
                <a:latin typeface="Consolas" panose="020B0609020204030204" pitchFamily="49" charset="0"/>
              </a:rPr>
              <a:t> stores</a:t>
            </a:r>
          </a:p>
          <a:p>
            <a:r>
              <a:rPr lang="en-US" sz="2400" dirty="0">
                <a:latin typeface="Consolas" panose="020B0609020204030204" pitchFamily="49" charset="0"/>
              </a:rPr>
              <a:t>        //  the first function call argument, and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  stores the second argument. The first argument</a:t>
            </a:r>
          </a:p>
          <a:p>
            <a:r>
              <a:rPr lang="en-US" sz="2400" dirty="0">
                <a:latin typeface="Consolas" panose="020B0609020204030204" pitchFamily="49" charset="0"/>
              </a:rPr>
              <a:t>        //  will store the `this` pointer, and the second</a:t>
            </a:r>
          </a:p>
          <a:p>
            <a:r>
              <a:rPr lang="en-US" sz="2400" dirty="0">
                <a:latin typeface="Consolas" panose="020B0609020204030204" pitchFamily="49" charset="0"/>
              </a:rPr>
              <a:t>        //  argument will be a </a:t>
            </a:r>
            <a:r>
              <a:rPr lang="en-US" sz="2400" dirty="0" err="1">
                <a:latin typeface="Consolas" panose="020B0609020204030204" pitchFamily="49" charset="0"/>
              </a:rPr>
              <a:t>regstate</a:t>
            </a:r>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rdi</a:t>
            </a:r>
            <a:r>
              <a:rPr lang="en-US" sz="2400" dirty="0">
                <a:latin typeface="Consolas" panose="020B0609020204030204" pitchFamily="49" charset="0"/>
              </a:rPr>
              <a:t>             //Remember that %</a:t>
            </a:r>
            <a:r>
              <a:rPr lang="en-US" sz="2400" dirty="0" err="1">
                <a:latin typeface="Consolas" panose="020B0609020204030204" pitchFamily="49" charset="0"/>
              </a:rPr>
              <a:t>gs</a:t>
            </a:r>
            <a:r>
              <a:rPr lang="en-US" sz="2400" dirty="0">
                <a:latin typeface="Consolas" panose="020B0609020204030204" pitchFamily="49" charset="0"/>
              </a:rPr>
              <a:t> points to</a:t>
            </a:r>
          </a:p>
          <a:p>
            <a:r>
              <a:rPr lang="en-US" sz="2400" dirty="0">
                <a:latin typeface="Consolas" panose="020B0609020204030204" pitchFamily="49" charset="0"/>
              </a:rPr>
              <a:t>                                       //the struct </a:t>
            </a:r>
            <a:r>
              <a:rPr lang="en-US" sz="2400" dirty="0" err="1">
                <a:latin typeface="Consolas" panose="020B0609020204030204" pitchFamily="49" charset="0"/>
              </a:rPr>
              <a:t>cpustate</a:t>
            </a:r>
            <a:r>
              <a:rPr lang="en-US" sz="2400" dirty="0">
                <a:latin typeface="Consolas" panose="020B0609020204030204" pitchFamily="49" charset="0"/>
              </a:rPr>
              <a:t> for this</a:t>
            </a:r>
          </a:p>
          <a:p>
            <a:r>
              <a:rPr lang="en-US" sz="2400" dirty="0">
                <a:latin typeface="Consolas" panose="020B0609020204030204" pitchFamily="49" charset="0"/>
              </a:rPr>
              <a:t>                                       //</a:t>
            </a:r>
            <a:r>
              <a:rPr lang="en-US" sz="2400" dirty="0" err="1">
                <a:latin typeface="Consolas" panose="020B0609020204030204" pitchFamily="49" charset="0"/>
              </a:rPr>
              <a:t>cpu</a:t>
            </a:r>
            <a:r>
              <a:rPr lang="en-US" sz="2400" dirty="0">
                <a:latin typeface="Consolas" panose="020B0609020204030204" pitchFamily="49" charset="0"/>
              </a:rPr>
              <a:t>; so, %</a:t>
            </a:r>
            <a:r>
              <a:rPr lang="en-US" sz="2400" dirty="0" err="1">
                <a:latin typeface="Consolas" panose="020B0609020204030204" pitchFamily="49" charset="0"/>
              </a:rPr>
              <a:t>gs</a:t>
            </a:r>
            <a:r>
              <a:rPr lang="en-US" sz="2400" dirty="0">
                <a:latin typeface="Consolas" panose="020B0609020204030204" pitchFamily="49" charset="0"/>
              </a:rPr>
              <a:t>:(8) corresponds</a:t>
            </a:r>
          </a:p>
          <a:p>
            <a:r>
              <a:rPr lang="en-US" sz="2400" dirty="0">
                <a:latin typeface="Consolas" panose="020B0609020204030204" pitchFamily="49" charset="0"/>
              </a:rPr>
              <a:t>                                       //to </a:t>
            </a:r>
            <a:r>
              <a:rPr lang="en-US" sz="2400" dirty="0" err="1">
                <a:latin typeface="Consolas" panose="020B0609020204030204" pitchFamily="49" charset="0"/>
              </a:rPr>
              <a:t>cpustate</a:t>
            </a:r>
            <a:r>
              <a:rPr lang="en-US" sz="2400" dirty="0">
                <a:latin typeface="Consolas" panose="020B0609020204030204" pitchFamily="49" charset="0"/>
              </a:rPr>
              <a:t>::proc* current.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rsi</a:t>
            </a:r>
            <a:r>
              <a:rPr lang="en-US" sz="2400" dirty="0">
                <a:latin typeface="Consolas" panose="020B0609020204030204" pitchFamily="49" charset="0"/>
              </a:rPr>
              <a:t>                //We’ve pushed the contents of</a:t>
            </a:r>
          </a:p>
          <a:p>
            <a:r>
              <a:rPr lang="en-US" sz="2400" dirty="0">
                <a:latin typeface="Consolas" panose="020B0609020204030204" pitchFamily="49" charset="0"/>
              </a:rPr>
              <a:t>                                       //a </a:t>
            </a:r>
            <a:r>
              <a:rPr lang="en-US" sz="2400" dirty="0" err="1">
                <a:latin typeface="Consolas" panose="020B0609020204030204" pitchFamily="49" charset="0"/>
              </a:rPr>
              <a:t>regstate</a:t>
            </a:r>
            <a:r>
              <a:rPr lang="en-US" sz="2400" dirty="0">
                <a:latin typeface="Consolas" panose="020B0609020204030204" pitchFamily="49" charset="0"/>
              </a:rPr>
              <a:t> onto the stack!</a:t>
            </a:r>
          </a:p>
          <a:p>
            <a:r>
              <a:rPr lang="en-US" sz="2400" dirty="0">
                <a:latin typeface="Consolas" panose="020B0609020204030204" pitchFamily="49" charset="0"/>
              </a:rPr>
              <a:t>        //Note that no </a:t>
            </a:r>
            <a:r>
              <a:rPr lang="en-US" sz="2400" dirty="0" err="1">
                <a:latin typeface="Consolas" panose="020B0609020204030204" pitchFamily="49" charset="0"/>
              </a:rPr>
              <a:t>callee</a:t>
            </a:r>
            <a:r>
              <a:rPr lang="en-US" sz="2400" dirty="0">
                <a:latin typeface="Consolas" panose="020B0609020204030204" pitchFamily="49" charset="0"/>
              </a:rPr>
              <a:t>-saved registers (</a:t>
            </a:r>
            <a:r>
              <a:rPr lang="pt-BR" sz="2400" dirty="0">
                <a:latin typeface="Consolas" panose="020B0609020204030204" pitchFamily="49" charset="0"/>
              </a:rPr>
              <a:t>%rbp, %rbx, %r12, </a:t>
            </a:r>
          </a:p>
          <a:p>
            <a:r>
              <a:rPr lang="pt-BR" sz="2400" dirty="0">
                <a:latin typeface="Consolas" panose="020B0609020204030204" pitchFamily="49" charset="0"/>
              </a:rPr>
              <a:t>        //%r13, %r14, %r15) have been modified up to this point!</a:t>
            </a:r>
            <a:endParaRPr lang="en-US" sz="2400" dirty="0">
              <a:latin typeface="Consolas" panose="020B0609020204030204" pitchFamily="49" charset="0"/>
            </a:endParaRPr>
          </a:p>
          <a:p>
            <a:r>
              <a:rPr lang="en-US" sz="2400" dirty="0">
                <a:solidFill>
                  <a:srgbClr val="0070C0"/>
                </a:solidFill>
                <a:latin typeface="Consolas" panose="020B0609020204030204" pitchFamily="49" charset="0"/>
              </a:rPr>
              <a:t>        call</a:t>
            </a:r>
            <a:r>
              <a:rPr lang="en-US" sz="2400" dirty="0">
                <a:latin typeface="Consolas" panose="020B0609020204030204" pitchFamily="49" charset="0"/>
              </a:rPr>
              <a:t> _ZN4proc7syscallEP8regstate</a:t>
            </a:r>
          </a:p>
        </p:txBody>
      </p:sp>
      <p:grpSp>
        <p:nvGrpSpPr>
          <p:cNvPr id="3" name="Group 2">
            <a:extLst>
              <a:ext uri="{FF2B5EF4-FFF2-40B4-BE49-F238E27FC236}">
                <a16:creationId xmlns:a16="http://schemas.microsoft.com/office/drawing/2014/main" id="{15FA3B6B-C23D-424D-BF7F-B3C0443BDC68}"/>
              </a:ext>
            </a:extLst>
          </p:cNvPr>
          <p:cNvGrpSpPr/>
          <p:nvPr/>
        </p:nvGrpSpPr>
        <p:grpSpPr>
          <a:xfrm>
            <a:off x="4899952" y="3933580"/>
            <a:ext cx="7315201" cy="5016758"/>
            <a:chOff x="0" y="482740"/>
            <a:chExt cx="7315201" cy="5016758"/>
          </a:xfrm>
        </p:grpSpPr>
        <p:sp>
          <p:nvSpPr>
            <p:cNvPr id="4" name="Rectangle 3">
              <a:extLst>
                <a:ext uri="{FF2B5EF4-FFF2-40B4-BE49-F238E27FC236}">
                  <a16:creationId xmlns:a16="http://schemas.microsoft.com/office/drawing/2014/main" id="{F1C7EB7C-E26A-470E-B0F7-8A4A719B6C73}"/>
                </a:ext>
              </a:extLst>
            </p:cNvPr>
            <p:cNvSpPr/>
            <p:nvPr/>
          </p:nvSpPr>
          <p:spPr>
            <a:xfrm>
              <a:off x="0" y="482740"/>
              <a:ext cx="7315201" cy="5016758"/>
            </a:xfrm>
            <a:prstGeom prst="rect">
              <a:avLst/>
            </a:prstGeom>
            <a:solidFill>
              <a:schemeClr val="bg1"/>
            </a:solidFill>
            <a:ln w="38100">
              <a:solidFill>
                <a:schemeClr val="tx1"/>
              </a:solidFill>
            </a:ln>
          </p:spPr>
          <p:txBody>
            <a:bodyPr wrap="square">
              <a:spAutoFit/>
            </a:bodyPr>
            <a:lstStyle/>
            <a:p>
              <a:r>
                <a:rPr lang="en-US" sz="2000" dirty="0">
                  <a:latin typeface="Consolas" panose="020B0609020204030204" pitchFamily="49" charset="0"/>
                </a:rPr>
                <a:t>//Chickadee’s </a:t>
              </a:r>
              <a:r>
                <a:rPr lang="en-US" sz="2000" dirty="0" err="1">
                  <a:latin typeface="Consolas" panose="020B0609020204030204" pitchFamily="49" charset="0"/>
                </a:rPr>
                <a:t>kernel.hh</a:t>
              </a:r>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__attribute__((aligned(</a:t>
              </a:r>
              <a:r>
                <a:rPr lang="en-US" sz="2000" dirty="0">
                  <a:solidFill>
                    <a:srgbClr val="00B050"/>
                  </a:solidFill>
                  <a:latin typeface="Consolas" panose="020B0609020204030204" pitchFamily="49" charset="0"/>
                </a:rPr>
                <a:t>4096</a:t>
              </a:r>
              <a:r>
                <a:rPr lang="en-US" sz="2000" dirty="0">
                  <a:latin typeface="Consolas" panose="020B0609020204030204" pitchFamily="49" charset="0"/>
                </a:rPr>
                <a:t>))) </a:t>
              </a:r>
              <a:r>
                <a:rPr lang="en-US" sz="2000" dirty="0" err="1">
                  <a:latin typeface="Consolas" panose="020B0609020204030204" pitchFamily="49" charset="0"/>
                </a:rPr>
                <a:t>cpustate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cpustate</a:t>
              </a:r>
              <a:r>
                <a:rPr lang="en-US" sz="2000" dirty="0">
                  <a:latin typeface="Consolas" panose="020B0609020204030204" pitchFamily="49" charset="0"/>
                </a:rPr>
                <a:t>* self_;  //Points to this </a:t>
              </a:r>
              <a:r>
                <a:rPr lang="en-US" sz="2000" dirty="0" err="1">
                  <a:latin typeface="Consolas" panose="020B0609020204030204" pitchFamily="49" charset="0"/>
                </a:rPr>
                <a:t>cpustate</a:t>
              </a:r>
              <a:endParaRPr lang="en-US" sz="2000" dirty="0">
                <a:latin typeface="Consolas" panose="020B0609020204030204" pitchFamily="49" charset="0"/>
              </a:endParaRPr>
            </a:p>
            <a:p>
              <a:r>
                <a:rPr lang="en-US" sz="2000" dirty="0">
                  <a:latin typeface="Consolas" panose="020B0609020204030204" pitchFamily="49" charset="0"/>
                </a:rPr>
                <a:t>    proc* current_;   //The currently-executing</a:t>
              </a:r>
            </a:p>
            <a:p>
              <a:r>
                <a:rPr lang="en-US" sz="2000" dirty="0">
                  <a:latin typeface="Consolas" panose="020B0609020204030204" pitchFamily="49" charset="0"/>
                </a:rPr>
                <a:t>                      //process</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uint64_t </a:t>
              </a:r>
              <a:r>
                <a:rPr lang="en-US" sz="2000" dirty="0" err="1">
                  <a:latin typeface="Consolas" panose="020B0609020204030204" pitchFamily="49" charset="0"/>
                </a:rPr>
                <a:t>syscall_scratch</a:t>
              </a:r>
              <a:r>
                <a:rPr lang="en-US" sz="2000" dirty="0">
                  <a:latin typeface="Consolas" panose="020B0609020204030204" pitchFamily="49" charset="0"/>
                </a:rPr>
                <a:t>_;</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int</a:t>
              </a:r>
              <a:r>
                <a:rPr lang="en-US" sz="2000" dirty="0">
                  <a:latin typeface="Consolas" panose="020B0609020204030204" pitchFamily="49" charset="0"/>
                </a:rPr>
                <a:t> index_;       //Which of the N </a:t>
              </a:r>
              <a:r>
                <a:rPr lang="en-US" sz="2000" dirty="0" err="1">
                  <a:latin typeface="Consolas" panose="020B0609020204030204" pitchFamily="49" charset="0"/>
                </a:rPr>
                <a:t>cpus</a:t>
              </a:r>
              <a:r>
                <a:rPr lang="en-US" sz="2000" dirty="0">
                  <a:latin typeface="Consolas" panose="020B0609020204030204" pitchFamily="49" charset="0"/>
                </a:rPr>
                <a:t> am I?</a:t>
              </a:r>
            </a:p>
            <a:p>
              <a:endParaRPr lang="en-US" sz="2000" dirty="0">
                <a:latin typeface="Consolas" panose="020B0609020204030204" pitchFamily="49" charset="0"/>
              </a:endParaRPr>
            </a:p>
            <a:p>
              <a:r>
                <a:rPr lang="en-US" sz="2000" dirty="0">
                  <a:latin typeface="Consolas" panose="020B0609020204030204" pitchFamily="49" charset="0"/>
                </a:rPr>
                <a:t>    //Stores which processes are ready to</a:t>
              </a:r>
            </a:p>
            <a:p>
              <a:r>
                <a:rPr lang="en-US" sz="2000" dirty="0">
                  <a:latin typeface="Consolas" panose="020B0609020204030204" pitchFamily="49" charset="0"/>
                </a:rPr>
                <a:t>    //execute on this </a:t>
              </a:r>
              <a:r>
                <a:rPr lang="en-US" sz="2000" dirty="0" err="1">
                  <a:latin typeface="Consolas" panose="020B0609020204030204" pitchFamily="49" charset="0"/>
                </a:rPr>
                <a:t>cpu</a:t>
              </a:r>
              <a:endParaRPr lang="en-US" sz="2000" dirty="0">
                <a:latin typeface="Consolas" panose="020B0609020204030204" pitchFamily="49" charset="0"/>
              </a:endParaRPr>
            </a:p>
            <a:p>
              <a:r>
                <a:rPr lang="en-US" sz="2000" dirty="0">
                  <a:latin typeface="Consolas" panose="020B0609020204030204" pitchFamily="49" charset="0"/>
                </a:rPr>
                <a:t>    list&lt;proc, &amp;proc::</a:t>
              </a:r>
              <a:r>
                <a:rPr lang="en-US" sz="2000" dirty="0" err="1">
                  <a:latin typeface="Consolas" panose="020B0609020204030204" pitchFamily="49" charset="0"/>
                </a:rPr>
                <a:t>runq_links</a:t>
              </a:r>
              <a:r>
                <a:rPr lang="en-US" sz="2000" dirty="0">
                  <a:latin typeface="Consolas" panose="020B0609020204030204" pitchFamily="49" charset="0"/>
                </a:rPr>
                <a:t>_&gt; </a:t>
              </a:r>
              <a:r>
                <a:rPr lang="en-US" sz="2000" dirty="0" err="1">
                  <a:latin typeface="Consolas" panose="020B0609020204030204" pitchFamily="49" charset="0"/>
                </a:rPr>
                <a:t>runq</a:t>
              </a:r>
              <a:r>
                <a:rPr lang="en-US" sz="2000" dirty="0">
                  <a:latin typeface="Consolas" panose="020B0609020204030204" pitchFamily="49" charset="0"/>
                </a:rPr>
                <a:t>_;</a:t>
              </a:r>
            </a:p>
            <a:p>
              <a:r>
                <a:rPr lang="en-US" sz="2000" dirty="0">
                  <a:latin typeface="Consolas" panose="020B0609020204030204" pitchFamily="49" charset="0"/>
                </a:rPr>
                <a:t>    spinlock </a:t>
              </a:r>
              <a:r>
                <a:rPr lang="en-US" sz="2000" dirty="0" err="1">
                  <a:latin typeface="Consolas" panose="020B0609020204030204" pitchFamily="49" charset="0"/>
                </a:rPr>
                <a:t>runq_lock</a:t>
              </a:r>
              <a:r>
                <a:rPr lang="en-US" sz="2000" dirty="0">
                  <a:latin typeface="Consolas" panose="020B0609020204030204" pitchFamily="49" charset="0"/>
                </a:rPr>
                <a:t>_;</a:t>
              </a:r>
            </a:p>
            <a:p>
              <a:endParaRPr lang="en-US" sz="2000" dirty="0">
                <a:latin typeface="Consolas" panose="020B0609020204030204" pitchFamily="49" charset="0"/>
              </a:endParaRP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6" name="Rectangle 5">
              <a:extLst>
                <a:ext uri="{FF2B5EF4-FFF2-40B4-BE49-F238E27FC236}">
                  <a16:creationId xmlns:a16="http://schemas.microsoft.com/office/drawing/2014/main" id="{8957F38E-3146-4BB8-98CE-6D9B816E256F}"/>
                </a:ext>
              </a:extLst>
            </p:cNvPr>
            <p:cNvSpPr/>
            <p:nvPr/>
          </p:nvSpPr>
          <p:spPr>
            <a:xfrm>
              <a:off x="1" y="2048718"/>
              <a:ext cx="7315200" cy="381966"/>
            </a:xfrm>
            <a:prstGeom prst="rect">
              <a:avLst/>
            </a:prstGeom>
            <a:noFill/>
            <a:ln w="57150">
              <a:solidFill>
                <a:srgbClr val="B4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Bent-Up 1">
            <a:extLst>
              <a:ext uri="{FF2B5EF4-FFF2-40B4-BE49-F238E27FC236}">
                <a16:creationId xmlns:a16="http://schemas.microsoft.com/office/drawing/2014/main" id="{3A3946E8-573D-42F5-A69A-1856F08BEBAA}"/>
              </a:ext>
            </a:extLst>
          </p:cNvPr>
          <p:cNvSpPr/>
          <p:nvPr/>
        </p:nvSpPr>
        <p:spPr>
          <a:xfrm rot="10800000" flipH="1">
            <a:off x="4896091" y="3350983"/>
            <a:ext cx="810228" cy="582596"/>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DC93AD9-4D8E-47D6-424A-7816655117F5}"/>
              </a:ext>
            </a:extLst>
          </p:cNvPr>
          <p:cNvGrpSpPr/>
          <p:nvPr/>
        </p:nvGrpSpPr>
        <p:grpSpPr>
          <a:xfrm>
            <a:off x="373595" y="526258"/>
            <a:ext cx="4927609" cy="2517494"/>
            <a:chOff x="5898579" y="2801073"/>
            <a:chExt cx="4927609" cy="2517494"/>
          </a:xfrm>
        </p:grpSpPr>
        <p:sp>
          <p:nvSpPr>
            <p:cNvPr id="40" name="Rectangle 39">
              <a:extLst>
                <a:ext uri="{FF2B5EF4-FFF2-40B4-BE49-F238E27FC236}">
                  <a16:creationId xmlns:a16="http://schemas.microsoft.com/office/drawing/2014/main" id="{7D5D7DB1-1E70-52F9-4C2F-C114D1D5FEB9}"/>
                </a:ext>
              </a:extLst>
            </p:cNvPr>
            <p:cNvSpPr/>
            <p:nvPr/>
          </p:nvSpPr>
          <p:spPr>
            <a:xfrm>
              <a:off x="6030411" y="2801073"/>
              <a:ext cx="4782031" cy="2517494"/>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3BA6ABB1-BC3C-C34B-9422-246A66F21136}"/>
                </a:ext>
              </a:extLst>
            </p:cNvPr>
            <p:cNvGrpSpPr/>
            <p:nvPr/>
          </p:nvGrpSpPr>
          <p:grpSpPr>
            <a:xfrm>
              <a:off x="5898579" y="2969954"/>
              <a:ext cx="4927609" cy="2348613"/>
              <a:chOff x="7315197" y="4423594"/>
              <a:chExt cx="4927609" cy="2348613"/>
            </a:xfrm>
          </p:grpSpPr>
          <p:sp>
            <p:nvSpPr>
              <p:cNvPr id="42" name="Rectangle 41">
                <a:extLst>
                  <a:ext uri="{FF2B5EF4-FFF2-40B4-BE49-F238E27FC236}">
                    <a16:creationId xmlns:a16="http://schemas.microsoft.com/office/drawing/2014/main" id="{0C741542-B82B-5D66-9289-29CB5DCFE964}"/>
                  </a:ext>
                </a:extLst>
              </p:cNvPr>
              <p:cNvSpPr/>
              <p:nvPr/>
            </p:nvSpPr>
            <p:spPr>
              <a:xfrm>
                <a:off x="9018468" y="4433105"/>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D58828-7A3E-7D85-E9B1-EF950474BC21}"/>
                  </a:ext>
                </a:extLst>
              </p:cNvPr>
              <p:cNvSpPr/>
              <p:nvPr/>
            </p:nvSpPr>
            <p:spPr>
              <a:xfrm>
                <a:off x="9018468" y="6088284"/>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44" name="Rectangle 43">
                <a:extLst>
                  <a:ext uri="{FF2B5EF4-FFF2-40B4-BE49-F238E27FC236}">
                    <a16:creationId xmlns:a16="http://schemas.microsoft.com/office/drawing/2014/main" id="{E9F6AEA7-D5F6-4DFF-141E-4E6FEFF66D9C}"/>
                  </a:ext>
                </a:extLst>
              </p:cNvPr>
              <p:cNvSpPr/>
              <p:nvPr/>
            </p:nvSpPr>
            <p:spPr>
              <a:xfrm>
                <a:off x="9018468" y="5402687"/>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45" name="TextBox 44">
                <a:extLst>
                  <a:ext uri="{FF2B5EF4-FFF2-40B4-BE49-F238E27FC236}">
                    <a16:creationId xmlns:a16="http://schemas.microsoft.com/office/drawing/2014/main" id="{3B1B1004-8131-7D7A-9D3A-C5F29053AB02}"/>
                  </a:ext>
                </a:extLst>
              </p:cNvPr>
              <p:cNvSpPr txBox="1"/>
              <p:nvPr/>
            </p:nvSpPr>
            <p:spPr>
              <a:xfrm>
                <a:off x="8858865" y="6372097"/>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46" name="Left Brace 45">
                <a:extLst>
                  <a:ext uri="{FF2B5EF4-FFF2-40B4-BE49-F238E27FC236}">
                    <a16:creationId xmlns:a16="http://schemas.microsoft.com/office/drawing/2014/main" id="{20BF1EF7-BA6A-91B8-C543-24EBB95EACBB}"/>
                  </a:ext>
                </a:extLst>
              </p:cNvPr>
              <p:cNvSpPr/>
              <p:nvPr/>
            </p:nvSpPr>
            <p:spPr>
              <a:xfrm>
                <a:off x="8573728" y="4433105"/>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D222D2A9-E244-F488-E0F3-85FB4420A160}"/>
                  </a:ext>
                </a:extLst>
              </p:cNvPr>
              <p:cNvSpPr txBox="1"/>
              <p:nvPr/>
            </p:nvSpPr>
            <p:spPr>
              <a:xfrm>
                <a:off x="7315197" y="5097411"/>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48" name="Group 47">
                <a:extLst>
                  <a:ext uri="{FF2B5EF4-FFF2-40B4-BE49-F238E27FC236}">
                    <a16:creationId xmlns:a16="http://schemas.microsoft.com/office/drawing/2014/main" id="{53F103ED-0942-CA38-6E51-44CDFBF01E1A}"/>
                  </a:ext>
                </a:extLst>
              </p:cNvPr>
              <p:cNvGrpSpPr/>
              <p:nvPr/>
            </p:nvGrpSpPr>
            <p:grpSpPr>
              <a:xfrm>
                <a:off x="10636478" y="5379451"/>
                <a:ext cx="1606328" cy="1073371"/>
                <a:chOff x="10636478" y="5379451"/>
                <a:chExt cx="1606328" cy="1073371"/>
              </a:xfrm>
            </p:grpSpPr>
            <p:sp>
              <p:nvSpPr>
                <p:cNvPr id="54" name="Left Brace 53">
                  <a:extLst>
                    <a:ext uri="{FF2B5EF4-FFF2-40B4-BE49-F238E27FC236}">
                      <a16:creationId xmlns:a16="http://schemas.microsoft.com/office/drawing/2014/main" id="{7397BB17-CB06-5695-5063-AF780714485F}"/>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D14F0BC4-33C2-B2A1-BDBE-E567A076C9FD}"/>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49" name="Group 48">
                <a:extLst>
                  <a:ext uri="{FF2B5EF4-FFF2-40B4-BE49-F238E27FC236}">
                    <a16:creationId xmlns:a16="http://schemas.microsoft.com/office/drawing/2014/main" id="{1C0CBE59-2B8F-E06F-921B-E52F04E05ADF}"/>
                  </a:ext>
                </a:extLst>
              </p:cNvPr>
              <p:cNvGrpSpPr/>
              <p:nvPr/>
            </p:nvGrpSpPr>
            <p:grpSpPr>
              <a:xfrm>
                <a:off x="10633521" y="4423594"/>
                <a:ext cx="1595539" cy="965367"/>
                <a:chOff x="10633521" y="4423594"/>
                <a:chExt cx="1595539" cy="965367"/>
              </a:xfrm>
            </p:grpSpPr>
            <p:sp>
              <p:nvSpPr>
                <p:cNvPr id="52" name="Left Brace 51">
                  <a:extLst>
                    <a:ext uri="{FF2B5EF4-FFF2-40B4-BE49-F238E27FC236}">
                      <a16:creationId xmlns:a16="http://schemas.microsoft.com/office/drawing/2014/main" id="{EE84EAF6-C561-536C-DE6E-699EBFEE0F1C}"/>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F721BD38-BDE8-FEE6-9E68-6967827D176D}"/>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cxnSp>
            <p:nvCxnSpPr>
              <p:cNvPr id="50" name="Straight Arrow Connector 49">
                <a:extLst>
                  <a:ext uri="{FF2B5EF4-FFF2-40B4-BE49-F238E27FC236}">
                    <a16:creationId xmlns:a16="http://schemas.microsoft.com/office/drawing/2014/main" id="{6377B564-79D2-A369-E841-2764A788B8F9}"/>
                  </a:ext>
                </a:extLst>
              </p:cNvPr>
              <p:cNvCxnSpPr>
                <a:cxnSpLocks/>
              </p:cNvCxnSpPr>
              <p:nvPr/>
            </p:nvCxnSpPr>
            <p:spPr>
              <a:xfrm flipH="1">
                <a:off x="9732633" y="4806837"/>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54AA69C-883A-44C8-2BF9-3FE7DA2D431A}"/>
                  </a:ext>
                </a:extLst>
              </p:cNvPr>
              <p:cNvSpPr/>
              <p:nvPr/>
            </p:nvSpPr>
            <p:spPr>
              <a:xfrm>
                <a:off x="9036128" y="4457700"/>
                <a:ext cx="1442052" cy="388848"/>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600" dirty="0">
                    <a:solidFill>
                      <a:schemeClr val="tx1"/>
                    </a:solidFill>
                    <a:latin typeface="Segoe UI Light" panose="020B0502040204020203" pitchFamily="34" charset="0"/>
                    <a:cs typeface="Segoe UI Light" panose="020B0502040204020203" pitchFamily="34" charset="0"/>
                  </a:rPr>
                  <a:t>Initially empty</a:t>
                </a:r>
              </a:p>
              <a:p>
                <a:pPr algn="ctr">
                  <a:lnSpc>
                    <a:spcPts val="1400"/>
                  </a:lnSpc>
                </a:pPr>
                <a:r>
                  <a:rPr lang="en-US" sz="1600" dirty="0">
                    <a:solidFill>
                      <a:schemeClr val="tx1"/>
                    </a:solidFill>
                    <a:latin typeface="Segoe UI Light" panose="020B0502040204020203" pitchFamily="34" charset="0"/>
                    <a:cs typeface="Segoe UI Light" panose="020B0502040204020203" pitchFamily="34" charset="0"/>
                  </a:rPr>
                  <a:t>kernel stack</a:t>
                </a:r>
              </a:p>
            </p:txBody>
          </p:sp>
        </p:grpSp>
      </p:grpSp>
      <p:sp>
        <p:nvSpPr>
          <p:cNvPr id="7" name="TextBox 6">
            <a:extLst>
              <a:ext uri="{FF2B5EF4-FFF2-40B4-BE49-F238E27FC236}">
                <a16:creationId xmlns:a16="http://schemas.microsoft.com/office/drawing/2014/main" id="{BA20E9D5-4A94-8E64-4FA7-CB1FF727877A}"/>
              </a:ext>
            </a:extLst>
          </p:cNvPr>
          <p:cNvSpPr txBox="1"/>
          <p:nvPr/>
        </p:nvSpPr>
        <p:spPr>
          <a:xfrm>
            <a:off x="1215341" y="394692"/>
            <a:ext cx="10440365" cy="6186309"/>
          </a:xfrm>
          <a:prstGeom prst="rect">
            <a:avLst/>
          </a:prstGeom>
          <a:solidFill>
            <a:schemeClr val="bg1"/>
          </a:solidFill>
          <a:ln w="38100">
            <a:solidFill>
              <a:schemeClr val="tx1"/>
            </a:solidFill>
          </a:ln>
        </p:spPr>
        <p:txBody>
          <a:bodyPr wrap="square">
            <a:spAutoFit/>
          </a:bodyPr>
          <a:lstStyle/>
          <a:p>
            <a:r>
              <a:rPr lang="en-US" dirty="0">
                <a:latin typeface="Consolas" panose="020B0609020204030204" pitchFamily="49" charset="0"/>
              </a:rPr>
              <a:t>// struct </a:t>
            </a:r>
            <a:r>
              <a:rPr lang="en-US" dirty="0" err="1">
                <a:latin typeface="Consolas" panose="020B0609020204030204" pitchFamily="49" charset="0"/>
              </a:rPr>
              <a:t>regstate</a:t>
            </a:r>
            <a:endParaRPr lang="en-US" dirty="0">
              <a:latin typeface="Consolas" panose="020B0609020204030204" pitchFamily="49" charset="0"/>
            </a:endParaRPr>
          </a:p>
          <a:p>
            <a:r>
              <a:rPr lang="en-US" dirty="0">
                <a:latin typeface="Consolas" panose="020B0609020204030204" pitchFamily="49" charset="0"/>
              </a:rPr>
              <a:t>//     A complete set of x86-64 general-purpose registers, plus some</a:t>
            </a:r>
          </a:p>
          <a:p>
            <a:r>
              <a:rPr lang="en-US" dirty="0">
                <a:latin typeface="Consolas" panose="020B0609020204030204" pitchFamily="49" charset="0"/>
              </a:rPr>
              <a:t>//     special-purpose registers. The order and contents are defined to make</a:t>
            </a:r>
          </a:p>
          <a:p>
            <a:r>
              <a:rPr lang="en-US" dirty="0">
                <a:latin typeface="Consolas" panose="020B0609020204030204" pitchFamily="49" charset="0"/>
              </a:rPr>
              <a:t>//     it more convenient to use important x86-64 instructions.</a:t>
            </a:r>
          </a:p>
          <a:p>
            <a:endParaRPr lang="en-US" dirty="0">
              <a:latin typeface="Consolas" panose="020B0609020204030204" pitchFamily="49" charset="0"/>
            </a:endParaRPr>
          </a:p>
          <a:p>
            <a:r>
              <a:rPr lang="en-US" dirty="0">
                <a:solidFill>
                  <a:srgbClr val="0070C0"/>
                </a:solidFill>
                <a:latin typeface="Consolas" panose="020B0609020204030204" pitchFamily="49" charset="0"/>
              </a:rPr>
              <a:t>typedef struct </a:t>
            </a:r>
            <a:r>
              <a:rPr lang="en-US" dirty="0" err="1">
                <a:latin typeface="Consolas" panose="020B0609020204030204" pitchFamily="49" charset="0"/>
              </a:rPr>
              <a:t>regstate</a:t>
            </a:r>
            <a:r>
              <a:rPr lang="en-US" dirty="0">
                <a:latin typeface="Consolas" panose="020B0609020204030204" pitchFamily="49" charset="0"/>
              </a:rPr>
              <a:t> {</a:t>
            </a:r>
          </a:p>
          <a:p>
            <a:r>
              <a:rPr lang="en-US" dirty="0">
                <a:latin typeface="Consolas" panose="020B0609020204030204" pitchFamily="49" charset="0"/>
              </a:rPr>
              <a:t>    // General-purpose registers</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reg_rax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reg_rcx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reg_rdx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reg_rbx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reg_rbp</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reg_rsi</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reg_rdi</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reg_r8;</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reg_r9;</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reg_r10;</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reg_r11;</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reg_r12;</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reg_r13;</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reg_r14;</a:t>
            </a:r>
          </a:p>
          <a:p>
            <a:r>
              <a:rPr lang="en-US" dirty="0">
                <a:latin typeface="Consolas" panose="020B0609020204030204" pitchFamily="49" charset="0"/>
              </a:rPr>
              <a:t>    // . . . other regs . . .</a:t>
            </a:r>
          </a:p>
        </p:txBody>
      </p:sp>
    </p:spTree>
    <p:extLst>
      <p:ext uri="{BB962C8B-B14F-4D97-AF65-F5344CB8AC3E}">
        <p14:creationId xmlns:p14="http://schemas.microsoft.com/office/powerpoint/2010/main" val="40914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39"/>
                                        </p:tgtEl>
                                        <p:attrNameLst>
                                          <p:attrName>r</p:attrName>
                                        </p:attrNameLst>
                                      </p:cBhvr>
                                    </p:animRot>
                                    <p:animRot by="-240000">
                                      <p:cBhvr>
                                        <p:cTn id="26" dur="200" fill="hold">
                                          <p:stCondLst>
                                            <p:cond delay="200"/>
                                          </p:stCondLst>
                                        </p:cTn>
                                        <p:tgtEl>
                                          <p:spTgt spid="39"/>
                                        </p:tgtEl>
                                        <p:attrNameLst>
                                          <p:attrName>r</p:attrName>
                                        </p:attrNameLst>
                                      </p:cBhvr>
                                    </p:animRot>
                                    <p:animRot by="240000">
                                      <p:cBhvr>
                                        <p:cTn id="27" dur="200" fill="hold">
                                          <p:stCondLst>
                                            <p:cond delay="400"/>
                                          </p:stCondLst>
                                        </p:cTn>
                                        <p:tgtEl>
                                          <p:spTgt spid="39"/>
                                        </p:tgtEl>
                                        <p:attrNameLst>
                                          <p:attrName>r</p:attrName>
                                        </p:attrNameLst>
                                      </p:cBhvr>
                                    </p:animRot>
                                    <p:animRot by="-240000">
                                      <p:cBhvr>
                                        <p:cTn id="28" dur="200" fill="hold">
                                          <p:stCondLst>
                                            <p:cond delay="600"/>
                                          </p:stCondLst>
                                        </p:cTn>
                                        <p:tgtEl>
                                          <p:spTgt spid="39"/>
                                        </p:tgtEl>
                                        <p:attrNameLst>
                                          <p:attrName>r</p:attrName>
                                        </p:attrNameLst>
                                      </p:cBhvr>
                                    </p:animRot>
                                    <p:animRot by="120000">
                                      <p:cBhvr>
                                        <p:cTn id="29" dur="200" fill="hold">
                                          <p:stCondLst>
                                            <p:cond delay="800"/>
                                          </p:stCondLst>
                                        </p:cTn>
                                        <p:tgtEl>
                                          <p:spTgt spid="39"/>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0" nodeType="clickEffect">
                                  <p:stCondLst>
                                    <p:cond delay="0"/>
                                  </p:stCondLst>
                                  <p:childTnLst>
                                    <p:animMotion origin="layout" path="M 2.70833E-6 -7.40741E-7 L -0.00013 -0.76204 " pathEditMode="relative" rAng="0" ptsTypes="AA">
                                      <p:cBhvr>
                                        <p:cTn id="38" dur="2000" fill="hold"/>
                                        <p:tgtEl>
                                          <p:spTgt spid="5"/>
                                        </p:tgtEl>
                                        <p:attrNameLst>
                                          <p:attrName>ppt_x</p:attrName>
                                          <p:attrName>ppt_y</p:attrName>
                                        </p:attrNameLst>
                                      </p:cBhvr>
                                      <p:rCtr x="-13" y="-38102"/>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grpId="1" nodeType="clickEffect">
                                  <p:stCondLst>
                                    <p:cond delay="0"/>
                                  </p:stCondLst>
                                  <p:childTnLst>
                                    <p:animMotion origin="layout" path="M -0.00013 -0.76204 L -0.00456 -2.04745 " pathEditMode="relative" rAng="0" ptsTypes="AA">
                                      <p:cBhvr>
                                        <p:cTn id="42" dur="2000" fill="hold"/>
                                        <p:tgtEl>
                                          <p:spTgt spid="5"/>
                                        </p:tgtEl>
                                        <p:attrNameLst>
                                          <p:attrName>ppt_x</p:attrName>
                                          <p:attrName>ppt_y</p:attrName>
                                        </p:attrNameLst>
                                      </p:cBhvr>
                                      <p:rCtr x="-221" y="-64282"/>
                                    </p:animMotion>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grpId="2" nodeType="clickEffect">
                                  <p:stCondLst>
                                    <p:cond delay="0"/>
                                  </p:stCondLst>
                                  <p:childTnLst>
                                    <p:animMotion origin="layout" path="M -0.00456 -2.04745 L -0.00456 -3.19421 " pathEditMode="relative" rAng="0" ptsTypes="AA">
                                      <p:cBhvr>
                                        <p:cTn id="46" dur="2000" fill="hold"/>
                                        <p:tgtEl>
                                          <p:spTgt spid="5"/>
                                        </p:tgtEl>
                                        <p:attrNameLst>
                                          <p:attrName>ppt_x</p:attrName>
                                          <p:attrName>ppt_y</p:attrName>
                                        </p:attrNameLst>
                                      </p:cBhvr>
                                      <p:rCtr x="0" y="-57338"/>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animBg="1"/>
      <p:bldP spid="2"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B181B-00FF-47C5-9532-BAA686543361}"/>
              </a:ext>
            </a:extLst>
          </p:cNvPr>
          <p:cNvPicPr>
            <a:picLocks noChangeAspect="1"/>
          </p:cNvPicPr>
          <p:nvPr/>
        </p:nvPicPr>
        <p:blipFill>
          <a:blip r:embed="rId3"/>
          <a:stretch>
            <a:fillRect/>
          </a:stretch>
        </p:blipFill>
        <p:spPr>
          <a:xfrm>
            <a:off x="231493" y="775502"/>
            <a:ext cx="5252819" cy="4590637"/>
          </a:xfrm>
          <a:prstGeom prst="rect">
            <a:avLst/>
          </a:prstGeom>
        </p:spPr>
      </p:pic>
      <p:sp>
        <p:nvSpPr>
          <p:cNvPr id="3" name="Content Placeholder 2">
            <a:extLst>
              <a:ext uri="{FF2B5EF4-FFF2-40B4-BE49-F238E27FC236}">
                <a16:creationId xmlns:a16="http://schemas.microsoft.com/office/drawing/2014/main" id="{9D68A433-0A2E-414F-8F82-7F7D1433FFEC}"/>
              </a:ext>
            </a:extLst>
          </p:cNvPr>
          <p:cNvSpPr>
            <a:spLocks noGrp="1"/>
          </p:cNvSpPr>
          <p:nvPr>
            <p:ph idx="1"/>
          </p:nvPr>
        </p:nvSpPr>
        <p:spPr>
          <a:xfrm>
            <a:off x="5092864" y="1041723"/>
            <a:ext cx="7095281" cy="4317357"/>
          </a:xfrm>
        </p:spPr>
        <p:txBody>
          <a:bodyPr>
            <a:normAutofit/>
          </a:bodyPr>
          <a:lstStyle/>
          <a:p>
            <a:r>
              <a:rPr lang="en-US" sz="3200" dirty="0"/>
              <a:t>Kernel code only executes in response to external stimuli!</a:t>
            </a:r>
          </a:p>
          <a:p>
            <a:pPr lvl="1"/>
            <a:r>
              <a:rPr lang="en-US" sz="2800" b="1" dirty="0"/>
              <a:t>Asynchronous interrupts</a:t>
            </a:r>
            <a:r>
              <a:rPr lang="en-US" sz="2800" dirty="0"/>
              <a:t> (e.g., timer interrupt, NIC interrupt (because a packet arrived))</a:t>
            </a:r>
          </a:p>
          <a:p>
            <a:pPr lvl="1"/>
            <a:r>
              <a:rPr lang="en-US" sz="2800" b="1" dirty="0"/>
              <a:t>Synchronous exceptions </a:t>
            </a:r>
            <a:r>
              <a:rPr lang="en-US" sz="2800" dirty="0"/>
              <a:t>(e.g., dividing by zero, dereferencing a null pointer, attempting to write a read-only page)</a:t>
            </a:r>
          </a:p>
          <a:p>
            <a:pPr lvl="1"/>
            <a:r>
              <a:rPr lang="en-US" sz="2800" b="1" dirty="0"/>
              <a:t>Synchronous traps</a:t>
            </a:r>
            <a:r>
              <a:rPr lang="en-US" sz="2800" dirty="0"/>
              <a:t> (e.g., system calls via </a:t>
            </a:r>
            <a:r>
              <a:rPr lang="en-US" sz="2800" dirty="0" err="1">
                <a:latin typeface="Consolas" panose="020B0609020204030204" pitchFamily="49" charset="0"/>
              </a:rPr>
              <a:t>syscall</a:t>
            </a:r>
            <a:r>
              <a:rPr lang="en-US" sz="2800" dirty="0"/>
              <a:t>, debugging traps via </a:t>
            </a:r>
            <a:r>
              <a:rPr lang="en-US" sz="2800" dirty="0">
                <a:latin typeface="Consolas" panose="020B0609020204030204" pitchFamily="49" charset="0"/>
              </a:rPr>
              <a:t>int3</a:t>
            </a:r>
            <a:r>
              <a:rPr lang="en-US" sz="2800" dirty="0"/>
              <a:t>)</a:t>
            </a:r>
          </a:p>
        </p:txBody>
      </p:sp>
      <p:sp>
        <p:nvSpPr>
          <p:cNvPr id="7" name="Content Placeholder 2">
            <a:extLst>
              <a:ext uri="{FF2B5EF4-FFF2-40B4-BE49-F238E27FC236}">
                <a16:creationId xmlns:a16="http://schemas.microsoft.com/office/drawing/2014/main" id="{39BDF57A-C110-4F14-8932-7A99E5EBC7BD}"/>
              </a:ext>
            </a:extLst>
          </p:cNvPr>
          <p:cNvSpPr txBox="1">
            <a:spLocks/>
          </p:cNvSpPr>
          <p:nvPr/>
        </p:nvSpPr>
        <p:spPr>
          <a:xfrm>
            <a:off x="502052" y="5342989"/>
            <a:ext cx="11187896" cy="1284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During boot, the kernel must configure the processor to invoke the appropriate kernel code when exceptions, traps, and interrupts occur</a:t>
            </a:r>
          </a:p>
        </p:txBody>
      </p:sp>
      <p:sp>
        <p:nvSpPr>
          <p:cNvPr id="2" name="Title 1">
            <a:extLst>
              <a:ext uri="{FF2B5EF4-FFF2-40B4-BE49-F238E27FC236}">
                <a16:creationId xmlns:a16="http://schemas.microsoft.com/office/drawing/2014/main" id="{301B2656-1B0C-4041-976A-C63DE01E95BE}"/>
              </a:ext>
            </a:extLst>
          </p:cNvPr>
          <p:cNvSpPr>
            <a:spLocks noGrp="1"/>
          </p:cNvSpPr>
          <p:nvPr>
            <p:ph type="title"/>
          </p:nvPr>
        </p:nvSpPr>
        <p:spPr>
          <a:xfrm>
            <a:off x="838200" y="-132587"/>
            <a:ext cx="10515600" cy="1325563"/>
          </a:xfrm>
        </p:spPr>
        <p:txBody>
          <a:bodyPr/>
          <a:lstStyle/>
          <a:p>
            <a:r>
              <a:rPr lang="en-US" dirty="0"/>
              <a:t>Vectoring Control To The Kernel</a:t>
            </a:r>
          </a:p>
        </p:txBody>
      </p:sp>
      <p:grpSp>
        <p:nvGrpSpPr>
          <p:cNvPr id="8" name="Group 7">
            <a:extLst>
              <a:ext uri="{FF2B5EF4-FFF2-40B4-BE49-F238E27FC236}">
                <a16:creationId xmlns:a16="http://schemas.microsoft.com/office/drawing/2014/main" id="{B6EDAE2D-D881-4C9D-920E-03710838D655}"/>
              </a:ext>
            </a:extLst>
          </p:cNvPr>
          <p:cNvGrpSpPr/>
          <p:nvPr/>
        </p:nvGrpSpPr>
        <p:grpSpPr>
          <a:xfrm>
            <a:off x="0" y="0"/>
            <a:ext cx="12192000" cy="6867834"/>
            <a:chOff x="-10653" y="-6003"/>
            <a:chExt cx="12192000" cy="6867834"/>
          </a:xfrm>
        </p:grpSpPr>
        <p:pic>
          <p:nvPicPr>
            <p:cNvPr id="9" name="Picture 8">
              <a:extLst>
                <a:ext uri="{FF2B5EF4-FFF2-40B4-BE49-F238E27FC236}">
                  <a16:creationId xmlns:a16="http://schemas.microsoft.com/office/drawing/2014/main" id="{875C88FF-FC80-4319-90EE-FF1C8CE0734A}"/>
                </a:ext>
              </a:extLst>
            </p:cNvPr>
            <p:cNvPicPr>
              <a:picLocks noChangeAspect="1"/>
            </p:cNvPicPr>
            <p:nvPr/>
          </p:nvPicPr>
          <p:blipFill>
            <a:blip r:embed="rId4"/>
            <a:stretch>
              <a:fillRect/>
            </a:stretch>
          </p:blipFill>
          <p:spPr>
            <a:xfrm>
              <a:off x="-10653" y="-6003"/>
              <a:ext cx="12192000" cy="6867834"/>
            </a:xfrm>
            <a:prstGeom prst="rect">
              <a:avLst/>
            </a:prstGeom>
          </p:spPr>
        </p:pic>
        <p:sp>
          <p:nvSpPr>
            <p:cNvPr id="10" name="TextBox 9">
              <a:extLst>
                <a:ext uri="{FF2B5EF4-FFF2-40B4-BE49-F238E27FC236}">
                  <a16:creationId xmlns:a16="http://schemas.microsoft.com/office/drawing/2014/main" id="{0ED305AF-6BA5-425A-9B53-899002BAA452}"/>
                </a:ext>
              </a:extLst>
            </p:cNvPr>
            <p:cNvSpPr txBox="1"/>
            <p:nvPr/>
          </p:nvSpPr>
          <p:spPr>
            <a:xfrm>
              <a:off x="1284790" y="5787341"/>
              <a:ext cx="10243595" cy="923330"/>
            </a:xfrm>
            <a:prstGeom prst="rect">
              <a:avLst/>
            </a:prstGeom>
            <a:noFill/>
          </p:spPr>
          <p:txBody>
            <a:bodyPr wrap="square" rtlCol="0">
              <a:spAutoFit/>
            </a:bodyPr>
            <a:lstStyle/>
            <a:p>
              <a:pPr algn="ctr"/>
              <a:r>
                <a:rPr lang="en-US" sz="5400" b="1" dirty="0">
                  <a:solidFill>
                    <a:schemeClr val="bg1"/>
                  </a:solidFill>
                  <a:latin typeface="Segoe UI" panose="020B0502040204020203" pitchFamily="34" charset="0"/>
                  <a:cs typeface="Segoe UI" panose="020B0502040204020203" pitchFamily="34" charset="0"/>
                </a:rPr>
                <a:t>Partially a lie: Kernel threads!</a:t>
              </a:r>
            </a:p>
          </p:txBody>
        </p:sp>
      </p:grpSp>
    </p:spTree>
    <p:extLst>
      <p:ext uri="{BB962C8B-B14F-4D97-AF65-F5344CB8AC3E}">
        <p14:creationId xmlns:p14="http://schemas.microsoft.com/office/powerpoint/2010/main" val="176856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3926170"/>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65534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5D298-F58A-4C6C-8C9B-ADC58BFC990F}"/>
              </a:ext>
            </a:extLst>
          </p:cNvPr>
          <p:cNvSpPr/>
          <p:nvPr/>
        </p:nvSpPr>
        <p:spPr>
          <a:xfrm>
            <a:off x="1076445" y="0"/>
            <a:ext cx="10891777" cy="6863417"/>
          </a:xfrm>
          <a:prstGeom prst="rect">
            <a:avLst/>
          </a:prstGeom>
        </p:spPr>
        <p:txBody>
          <a:bodyPr wrap="square">
            <a:spAutoFit/>
          </a:bodyPr>
          <a:lstStyle/>
          <a:p>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a:latin typeface="Consolas" panose="020B0609020204030204" pitchFamily="49" charset="0"/>
              </a:rPr>
              <a:t>proc::</a:t>
            </a:r>
            <a:r>
              <a:rPr lang="en-US" sz="2200" dirty="0" err="1">
                <a:latin typeface="Consolas" panose="020B0609020204030204" pitchFamily="49" charset="0"/>
              </a:rPr>
              <a:t>syscall</a:t>
            </a:r>
            <a:r>
              <a:rPr lang="en-US" sz="2200" dirty="0">
                <a:latin typeface="Consolas" panose="020B0609020204030204" pitchFamily="49" charset="0"/>
              </a:rPr>
              <a:t>(</a:t>
            </a:r>
            <a:r>
              <a:rPr lang="en-US" sz="2200" dirty="0" err="1">
                <a:latin typeface="Consolas" panose="020B0609020204030204" pitchFamily="49" charset="0"/>
              </a:rPr>
              <a:t>regstate</a:t>
            </a:r>
            <a:r>
              <a:rPr lang="en-US" sz="2200" dirty="0">
                <a:latin typeface="Consolas" panose="020B0609020204030204" pitchFamily="49" charset="0"/>
              </a:rPr>
              <a:t>* regs)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switch</a:t>
            </a:r>
            <a:r>
              <a:rPr lang="en-US" sz="2200" dirty="0">
                <a:latin typeface="Consolas" panose="020B0609020204030204" pitchFamily="49" charset="0"/>
              </a:rPr>
              <a:t> (regs-&gt;</a:t>
            </a:r>
            <a:r>
              <a:rPr lang="en-US" sz="2200" dirty="0" err="1">
                <a:latin typeface="Consolas" panose="020B0609020204030204" pitchFamily="49" charset="0"/>
              </a:rPr>
              <a:t>reg_rax</a:t>
            </a:r>
            <a:r>
              <a:rPr lang="en-US" sz="2200" dirty="0">
                <a:latin typeface="Consolas" panose="020B0609020204030204" pitchFamily="49" charset="0"/>
              </a:rPr>
              <a:t>) {</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case</a:t>
            </a:r>
            <a:r>
              <a:rPr lang="en-US" sz="2200" dirty="0">
                <a:latin typeface="Consolas" panose="020B0609020204030204" pitchFamily="49" charset="0"/>
              </a:rPr>
              <a:t> SYSCALL_GETPID:</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id_;</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case</a:t>
            </a:r>
            <a:r>
              <a:rPr lang="en-US" sz="2200" dirty="0">
                <a:latin typeface="Consolas" panose="020B0609020204030204" pitchFamily="49" charset="0"/>
              </a:rPr>
              <a:t> SYSCALL_PAGE_ALLOC: {</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err="1">
                <a:latin typeface="Consolas" panose="020B0609020204030204" pitchFamily="49" charset="0"/>
              </a:rPr>
              <a:t>addr</a:t>
            </a:r>
            <a:r>
              <a:rPr lang="en-US" sz="2200" dirty="0">
                <a:latin typeface="Consolas" panose="020B0609020204030204" pitchFamily="49" charset="0"/>
              </a:rPr>
              <a:t> = regs-&gt;</a:t>
            </a:r>
            <a:r>
              <a:rPr lang="en-US" sz="2200" dirty="0" err="1">
                <a:latin typeface="Consolas" panose="020B0609020204030204" pitchFamily="49" charset="0"/>
              </a:rPr>
              <a:t>reg_rdi</a:t>
            </a:r>
            <a:r>
              <a:rPr lang="en-US" sz="2200" dirty="0">
                <a:latin typeface="Consolas" panose="020B0609020204030204" pitchFamily="49" charset="0"/>
              </a:rPr>
              <a:t>;</a:t>
            </a:r>
          </a:p>
          <a:p>
            <a:r>
              <a:rPr lang="en-US" sz="2200" dirty="0">
                <a:latin typeface="Consolas" panose="020B0609020204030204" pitchFamily="49" charset="0"/>
              </a:rPr>
              <a:t>        if (</a:t>
            </a:r>
            <a:r>
              <a:rPr lang="en-US" sz="2200" dirty="0" err="1">
                <a:latin typeface="Consolas" panose="020B0609020204030204" pitchFamily="49" charset="0"/>
              </a:rPr>
              <a:t>addr</a:t>
            </a:r>
            <a:r>
              <a:rPr lang="en-US" sz="2200" dirty="0">
                <a:latin typeface="Consolas" panose="020B0609020204030204" pitchFamily="49" charset="0"/>
              </a:rPr>
              <a:t> &gt;= VA_LOWEND || </a:t>
            </a:r>
            <a:r>
              <a:rPr lang="en-US" sz="2200" dirty="0" err="1">
                <a:latin typeface="Consolas" panose="020B0609020204030204" pitchFamily="49" charset="0"/>
              </a:rPr>
              <a:t>addr</a:t>
            </a:r>
            <a:r>
              <a:rPr lang="en-US" sz="2200" dirty="0">
                <a:latin typeface="Consolas" panose="020B0609020204030204" pitchFamily="49" charset="0"/>
              </a:rPr>
              <a:t> &amp; </a:t>
            </a:r>
            <a:r>
              <a:rPr lang="en-US" sz="2200" dirty="0">
                <a:solidFill>
                  <a:srgbClr val="00B050"/>
                </a:solidFill>
                <a:latin typeface="Consolas" panose="020B0609020204030204" pitchFamily="49" charset="0"/>
              </a:rPr>
              <a:t>0xFFF</a:t>
            </a:r>
            <a:r>
              <a:rPr lang="en-US" sz="2200" dirty="0">
                <a:latin typeface="Consolas" panose="020B0609020204030204" pitchFamily="49" charset="0"/>
              </a:rPr>
              <a:t>) {</a:t>
            </a:r>
          </a:p>
          <a:p>
            <a:r>
              <a:rPr lang="en-US" sz="2200" dirty="0">
                <a:latin typeface="Consolas" panose="020B0609020204030204" pitchFamily="49" charset="0"/>
              </a:rPr>
              <a:t>            return </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void* </a:t>
            </a:r>
            <a:r>
              <a:rPr lang="en-US" sz="2200" dirty="0" err="1">
                <a:latin typeface="Consolas" panose="020B0609020204030204" pitchFamily="49" charset="0"/>
              </a:rPr>
              <a:t>pg</a:t>
            </a:r>
            <a:r>
              <a:rPr lang="en-US" sz="2200" dirty="0">
                <a:latin typeface="Consolas" panose="020B0609020204030204" pitchFamily="49" charset="0"/>
              </a:rPr>
              <a:t> = </a:t>
            </a:r>
            <a:r>
              <a:rPr lang="en-US" sz="2200" dirty="0" err="1">
                <a:latin typeface="Consolas" panose="020B0609020204030204" pitchFamily="49" charset="0"/>
              </a:rPr>
              <a:t>kalloc</a:t>
            </a:r>
            <a:r>
              <a:rPr lang="en-US" sz="2200" dirty="0">
                <a:latin typeface="Consolas" panose="020B0609020204030204" pitchFamily="49" charset="0"/>
              </a:rPr>
              <a:t>(PAGESIZE);</a:t>
            </a:r>
          </a:p>
          <a:p>
            <a:r>
              <a:rPr lang="en-US" sz="2200" dirty="0">
                <a:latin typeface="Consolas" panose="020B0609020204030204" pitchFamily="49" charset="0"/>
              </a:rPr>
              <a:t>        if (!</a:t>
            </a:r>
            <a:r>
              <a:rPr lang="en-US" sz="2200" dirty="0" err="1">
                <a:latin typeface="Consolas" panose="020B0609020204030204" pitchFamily="49" charset="0"/>
              </a:rPr>
              <a:t>pg</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err="1">
                <a:latin typeface="Consolas" panose="020B0609020204030204" pitchFamily="49" charset="0"/>
              </a:rPr>
              <a:t>vmiter</a:t>
            </a:r>
            <a:r>
              <a:rPr lang="en-US" sz="2200" dirty="0">
                <a:latin typeface="Consolas" panose="020B0609020204030204" pitchFamily="49" charset="0"/>
              </a:rPr>
              <a:t>(</a:t>
            </a:r>
            <a:r>
              <a:rPr lang="en-US" sz="2200" dirty="0">
                <a:solidFill>
                  <a:srgbClr val="0070C0"/>
                </a:solidFill>
                <a:latin typeface="Consolas" panose="020B0609020204030204" pitchFamily="49" charset="0"/>
              </a:rPr>
              <a:t>this</a:t>
            </a:r>
            <a:r>
              <a:rPr lang="en-US" sz="2200" dirty="0">
                <a:latin typeface="Consolas" panose="020B0609020204030204" pitchFamily="49" charset="0"/>
              </a:rPr>
              <a:t>, </a:t>
            </a:r>
            <a:r>
              <a:rPr lang="en-US" sz="2200" dirty="0" err="1">
                <a:latin typeface="Consolas" panose="020B0609020204030204" pitchFamily="49" charset="0"/>
              </a:rPr>
              <a:t>addr</a:t>
            </a:r>
            <a:r>
              <a:rPr lang="en-US" sz="2200" dirty="0">
                <a:latin typeface="Consolas" panose="020B0609020204030204" pitchFamily="49" charset="0"/>
              </a:rPr>
              <a:t>).</a:t>
            </a:r>
            <a:r>
              <a:rPr lang="en-US" sz="2200" dirty="0" err="1">
                <a:latin typeface="Consolas" panose="020B0609020204030204" pitchFamily="49" charset="0"/>
              </a:rPr>
              <a:t>try_map</a:t>
            </a:r>
            <a:r>
              <a:rPr lang="en-US" sz="2200" dirty="0">
                <a:latin typeface="Consolas" panose="020B0609020204030204" pitchFamily="49" charset="0"/>
              </a:rPr>
              <a:t>(ka2pa(</a:t>
            </a:r>
            <a:r>
              <a:rPr lang="en-US" sz="2200" dirty="0" err="1">
                <a:latin typeface="Consolas" panose="020B0609020204030204" pitchFamily="49" charset="0"/>
              </a:rPr>
              <a:t>pg</a:t>
            </a:r>
            <a:r>
              <a:rPr lang="en-US" sz="2200" dirty="0">
                <a:latin typeface="Consolas" panose="020B0609020204030204" pitchFamily="49" charset="0"/>
              </a:rPr>
              <a:t>), PTE_PWU) &lt;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r>
              <a:rPr lang="en-US" sz="2200" dirty="0">
                <a:latin typeface="Consolas" panose="020B0609020204030204" pitchFamily="49" charset="0"/>
              </a:rPr>
              <a:t>    }</a:t>
            </a:r>
          </a:p>
          <a:p>
            <a:endParaRPr lang="en-US" sz="2200" dirty="0">
              <a:latin typeface="Consolas" panose="020B0609020204030204" pitchFamily="49" charset="0"/>
            </a:endParaRPr>
          </a:p>
          <a:p>
            <a:r>
              <a:rPr lang="en-US" sz="2200" dirty="0">
                <a:latin typeface="Consolas" panose="020B0609020204030204" pitchFamily="49" charset="0"/>
              </a:rPr>
              <a:t>    //...Other </a:t>
            </a:r>
            <a:r>
              <a:rPr lang="en-US" sz="2200" dirty="0" err="1">
                <a:latin typeface="Consolas" panose="020B0609020204030204" pitchFamily="49" charset="0"/>
              </a:rPr>
              <a:t>syscalls</a:t>
            </a:r>
            <a:r>
              <a:rPr lang="en-US" sz="2200" dirty="0">
                <a:latin typeface="Consolas" panose="020B0609020204030204" pitchFamily="49" charset="0"/>
              </a:rPr>
              <a:t>...</a:t>
            </a:r>
          </a:p>
        </p:txBody>
      </p:sp>
    </p:spTree>
    <p:extLst>
      <p:ext uri="{BB962C8B-B14F-4D97-AF65-F5344CB8AC3E}">
        <p14:creationId xmlns:p14="http://schemas.microsoft.com/office/powerpoint/2010/main" val="169611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4597504"/>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8199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71CB27-554F-4B24-BBCD-9D34C714C00E}"/>
              </a:ext>
            </a:extLst>
          </p:cNvPr>
          <p:cNvSpPr/>
          <p:nvPr/>
        </p:nvSpPr>
        <p:spPr>
          <a:xfrm>
            <a:off x="300941" y="-57171"/>
            <a:ext cx="12168850" cy="7017306"/>
          </a:xfrm>
          <a:prstGeom prst="rect">
            <a:avLst/>
          </a:prstGeom>
        </p:spPr>
        <p:txBody>
          <a:bodyPr wrap="square">
            <a:spAutoFit/>
          </a:bodyPr>
          <a:lstStyle/>
          <a:p>
            <a:r>
              <a:rPr lang="en-US" sz="2500" dirty="0">
                <a:latin typeface="Consolas" panose="020B0609020204030204" pitchFamily="49" charset="0"/>
              </a:rPr>
              <a:t>//When proc::</a:t>
            </a:r>
            <a:r>
              <a:rPr lang="en-US" sz="2500" dirty="0" err="1">
                <a:latin typeface="Consolas" panose="020B0609020204030204" pitchFamily="49" charset="0"/>
              </a:rPr>
              <a:t>syscall</a:t>
            </a:r>
            <a:r>
              <a:rPr lang="en-US" sz="2500" dirty="0">
                <a:latin typeface="Consolas" panose="020B0609020204030204" pitchFamily="49" charset="0"/>
              </a:rPr>
              <a:t>() returns, %</a:t>
            </a:r>
            <a:r>
              <a:rPr lang="en-US" sz="2500" dirty="0" err="1">
                <a:latin typeface="Consolas" panose="020B0609020204030204" pitchFamily="49" charset="0"/>
              </a:rPr>
              <a:t>rax</a:t>
            </a:r>
            <a:r>
              <a:rPr lang="en-US" sz="2500" dirty="0">
                <a:latin typeface="Consolas" panose="020B0609020204030204" pitchFamily="49" charset="0"/>
              </a:rPr>
              <a:t> holds the return value.</a:t>
            </a:r>
          </a:p>
          <a:p>
            <a:r>
              <a:rPr lang="en-US" sz="2500" dirty="0">
                <a:latin typeface="Consolas" panose="020B0609020204030204" pitchFamily="49" charset="0"/>
              </a:rPr>
              <a:t>//Note that, from the perspective of the user-level code </a:t>
            </a:r>
          </a:p>
          <a:p>
            <a:r>
              <a:rPr lang="en-US" sz="2500" dirty="0">
                <a:latin typeface="Consolas" panose="020B0609020204030204" pitchFamily="49" charset="0"/>
              </a:rPr>
              <a:t>//that invoked the </a:t>
            </a:r>
            <a:r>
              <a:rPr lang="en-US" sz="2500" dirty="0" err="1">
                <a:latin typeface="Consolas" panose="020B0609020204030204" pitchFamily="49" charset="0"/>
              </a:rPr>
              <a:t>syscall</a:t>
            </a:r>
            <a:r>
              <a:rPr lang="en-US" sz="2500" dirty="0">
                <a:latin typeface="Consolas" panose="020B0609020204030204" pitchFamily="49" charset="0"/>
              </a:rPr>
              <a:t> instruction, k-</a:t>
            </a:r>
            <a:r>
              <a:rPr lang="en-US" sz="2500" dirty="0" err="1">
                <a:latin typeface="Consolas" panose="020B0609020204030204" pitchFamily="49" charset="0"/>
              </a:rPr>
              <a:t>exception.S</a:t>
            </a:r>
            <a:r>
              <a:rPr lang="en-US" sz="2500" dirty="0">
                <a:latin typeface="Consolas" panose="020B0609020204030204" pitchFamily="49" charset="0"/>
              </a:rPr>
              <a:t> did </a:t>
            </a:r>
          </a:p>
          <a:p>
            <a:r>
              <a:rPr lang="en-US" sz="2500" dirty="0">
                <a:latin typeface="Consolas" panose="020B0609020204030204" pitchFamily="49" charset="0"/>
              </a:rPr>
              <a:t>//not modify the </a:t>
            </a:r>
            <a:r>
              <a:rPr lang="en-US" sz="2500" dirty="0" err="1">
                <a:latin typeface="Consolas" panose="020B0609020204030204" pitchFamily="49" charset="0"/>
              </a:rPr>
              <a:t>callee</a:t>
            </a:r>
            <a:r>
              <a:rPr lang="en-US" sz="2500" dirty="0">
                <a:latin typeface="Consolas" panose="020B0609020204030204" pitchFamily="49" charset="0"/>
              </a:rPr>
              <a:t>-saved registers (</a:t>
            </a:r>
            <a:r>
              <a:rPr lang="pt-BR" sz="2500" dirty="0">
                <a:latin typeface="Consolas" panose="020B0609020204030204" pitchFamily="49" charset="0"/>
              </a:rPr>
              <a:t>%rbp, %rbx, %r12, </a:t>
            </a:r>
          </a:p>
          <a:p>
            <a:r>
              <a:rPr lang="pt-BR" sz="2500" dirty="0">
                <a:latin typeface="Consolas" panose="020B0609020204030204" pitchFamily="49" charset="0"/>
              </a:rPr>
              <a:t>//%r13, %r14, %r15), which is why the next instruction is </a:t>
            </a:r>
          </a:p>
          <a:p>
            <a:r>
              <a:rPr lang="pt-BR" sz="2500" dirty="0">
                <a:latin typeface="Consolas" panose="020B0609020204030204" pitchFamily="49" charset="0"/>
              </a:rPr>
              <a:t>//fine . . .</a:t>
            </a:r>
            <a:endParaRPr lang="en-US" sz="2500" dirty="0">
              <a:latin typeface="Consolas" panose="020B0609020204030204" pitchFamily="49" charset="0"/>
            </a:endParaRPr>
          </a:p>
          <a:p>
            <a:r>
              <a:rPr lang="en-US" sz="2500" dirty="0" err="1">
                <a:solidFill>
                  <a:srgbClr val="0070C0"/>
                </a:solidFill>
                <a:latin typeface="Consolas" panose="020B0609020204030204" pitchFamily="49" charset="0"/>
              </a:rPr>
              <a:t>addq</a:t>
            </a:r>
            <a:r>
              <a:rPr lang="en-US" sz="2500" dirty="0">
                <a:latin typeface="Consolas" panose="020B0609020204030204" pitchFamily="49" charset="0"/>
              </a:rPr>
              <a:t> </a:t>
            </a:r>
            <a:r>
              <a:rPr lang="en-US" sz="2500" dirty="0">
                <a:solidFill>
                  <a:srgbClr val="00B050"/>
                </a:solidFill>
                <a:latin typeface="Consolas" panose="020B0609020204030204" pitchFamily="49" charset="0"/>
              </a:rPr>
              <a:t>$</a:t>
            </a:r>
            <a:r>
              <a:rPr lang="en-US" sz="2500" dirty="0">
                <a:latin typeface="Consolas" panose="020B0609020204030204" pitchFamily="49" charset="0"/>
              </a:rPr>
              <a:t>(</a:t>
            </a:r>
            <a:r>
              <a:rPr lang="en-US" sz="2500" dirty="0">
                <a:solidFill>
                  <a:srgbClr val="00B050"/>
                </a:solidFill>
                <a:latin typeface="Consolas" panose="020B0609020204030204" pitchFamily="49" charset="0"/>
              </a:rPr>
              <a:t>8</a:t>
            </a:r>
            <a:r>
              <a:rPr lang="en-US" sz="2500" dirty="0">
                <a:latin typeface="Consolas" panose="020B0609020204030204" pitchFamily="49" charset="0"/>
              </a:rPr>
              <a:t> * </a:t>
            </a:r>
            <a:r>
              <a:rPr lang="en-US" sz="2500" dirty="0">
                <a:solidFill>
                  <a:srgbClr val="00B050"/>
                </a:solidFill>
                <a:latin typeface="Consolas" panose="020B0609020204030204" pitchFamily="49" charset="0"/>
              </a:rPr>
              <a:t>15</a:t>
            </a:r>
            <a:r>
              <a:rPr lang="en-US" sz="2500" dirty="0">
                <a:latin typeface="Consolas" panose="020B0609020204030204" pitchFamily="49" charset="0"/>
              </a:rPr>
              <a:t>), %</a:t>
            </a:r>
            <a:r>
              <a:rPr lang="en-US" sz="2500" dirty="0" err="1">
                <a:latin typeface="Consolas" panose="020B0609020204030204" pitchFamily="49" charset="0"/>
              </a:rPr>
              <a:t>rsp</a:t>
            </a:r>
            <a:r>
              <a:rPr lang="en-US" sz="2500" dirty="0">
                <a:latin typeface="Consolas" panose="020B0609020204030204" pitchFamily="49" charset="0"/>
              </a:rPr>
              <a:t> //Just (TOS-&gt;)%fs, %</a:t>
            </a:r>
            <a:r>
              <a:rPr lang="en-US" sz="2500" dirty="0" err="1">
                <a:latin typeface="Consolas" panose="020B0609020204030204" pitchFamily="49" charset="0"/>
              </a:rPr>
              <a:t>gs</a:t>
            </a:r>
            <a:r>
              <a:rPr lang="en-US" sz="2500" dirty="0">
                <a:latin typeface="Consolas" panose="020B0609020204030204" pitchFamily="49" charset="0"/>
              </a:rPr>
              <a:t>, %rip, %cs, </a:t>
            </a:r>
          </a:p>
          <a:p>
            <a:r>
              <a:rPr lang="en-US" sz="2500" dirty="0">
                <a:latin typeface="Consolas" panose="020B0609020204030204" pitchFamily="49" charset="0"/>
              </a:rPr>
              <a:t>                     //%</a:t>
            </a:r>
            <a:r>
              <a:rPr lang="en-US" sz="2500" dirty="0" err="1">
                <a:latin typeface="Consolas" panose="020B0609020204030204" pitchFamily="49" charset="0"/>
              </a:rPr>
              <a:t>rflags</a:t>
            </a:r>
            <a:r>
              <a:rPr lang="en-US" sz="2500" dirty="0">
                <a:latin typeface="Consolas" panose="020B0609020204030204" pitchFamily="49" charset="0"/>
              </a:rPr>
              <a:t>, %</a:t>
            </a:r>
            <a:r>
              <a:rPr lang="en-US" sz="2500" dirty="0" err="1">
                <a:latin typeface="Consolas" panose="020B0609020204030204" pitchFamily="49" charset="0"/>
              </a:rPr>
              <a:t>rsp</a:t>
            </a:r>
            <a:r>
              <a:rPr lang="en-US" sz="2500" dirty="0">
                <a:latin typeface="Consolas" panose="020B0609020204030204" pitchFamily="49" charset="0"/>
              </a:rPr>
              <a:t>, and %ss remain on</a:t>
            </a:r>
          </a:p>
          <a:p>
            <a:r>
              <a:rPr lang="en-US" sz="2500" dirty="0">
                <a:latin typeface="Consolas" panose="020B0609020204030204" pitchFamily="49" charset="0"/>
              </a:rPr>
              <a:t>                     //the stack.</a:t>
            </a:r>
          </a:p>
          <a:p>
            <a:r>
              <a:rPr lang="en-US" sz="2500" dirty="0">
                <a:solidFill>
                  <a:srgbClr val="0070C0"/>
                </a:solidFill>
                <a:latin typeface="Consolas" panose="020B0609020204030204" pitchFamily="49" charset="0"/>
              </a:rPr>
              <a:t>pop %fs         </a:t>
            </a:r>
            <a:r>
              <a:rPr lang="en-US" sz="2500" dirty="0">
                <a:latin typeface="Consolas" panose="020B0609020204030204" pitchFamily="49" charset="0"/>
              </a:rPr>
              <a:t>//Restore user-mode %fs</a:t>
            </a:r>
          </a:p>
          <a:p>
            <a:r>
              <a:rPr lang="en-US" sz="2500" dirty="0">
                <a:solidFill>
                  <a:srgbClr val="0070C0"/>
                </a:solidFill>
                <a:latin typeface="Consolas" panose="020B0609020204030204" pitchFamily="49" charset="0"/>
              </a:rPr>
              <a:t>cli</a:t>
            </a:r>
            <a:r>
              <a:rPr lang="en-US" sz="2500" dirty="0">
                <a:latin typeface="Consolas" panose="020B0609020204030204" pitchFamily="49" charset="0"/>
              </a:rPr>
              <a:t>             //Prevent interrupts after </a:t>
            </a:r>
            <a:r>
              <a:rPr lang="en-US" sz="2500" dirty="0" err="1">
                <a:latin typeface="Consolas" panose="020B0609020204030204" pitchFamily="49" charset="0"/>
              </a:rPr>
              <a:t>swapgs</a:t>
            </a:r>
            <a:r>
              <a:rPr lang="en-US" sz="2500" dirty="0">
                <a:latin typeface="Consolas" panose="020B0609020204030204" pitchFamily="49" charset="0"/>
              </a:rPr>
              <a:t>!</a:t>
            </a:r>
          </a:p>
          <a:p>
            <a:r>
              <a:rPr lang="en-US" sz="2500" dirty="0" err="1">
                <a:solidFill>
                  <a:srgbClr val="0070C0"/>
                </a:solidFill>
                <a:latin typeface="Consolas" panose="020B0609020204030204" pitchFamily="49" charset="0"/>
              </a:rPr>
              <a:t>swapgs</a:t>
            </a:r>
            <a:r>
              <a:rPr lang="en-US" sz="2500" dirty="0">
                <a:latin typeface="Consolas" panose="020B0609020204030204" pitchFamily="49" charset="0"/>
              </a:rPr>
              <a:t>          //%</a:t>
            </a:r>
            <a:r>
              <a:rPr lang="en-US" sz="2500" dirty="0" err="1">
                <a:latin typeface="Consolas" panose="020B0609020204030204" pitchFamily="49" charset="0"/>
              </a:rPr>
              <a:t>gs</a:t>
            </a:r>
            <a:r>
              <a:rPr lang="en-US" sz="2500" dirty="0">
                <a:latin typeface="Consolas" panose="020B0609020204030204" pitchFamily="49" charset="0"/>
              </a:rPr>
              <a:t> base now contains the user-mode </a:t>
            </a:r>
          </a:p>
          <a:p>
            <a:r>
              <a:rPr lang="en-US" sz="2500" dirty="0">
                <a:latin typeface="Consolas" panose="020B0609020204030204" pitchFamily="49" charset="0"/>
              </a:rPr>
              <a:t>                //value; IA32_KERNEL_GS_BASE now points to</a:t>
            </a:r>
          </a:p>
          <a:p>
            <a:r>
              <a:rPr lang="en-US" sz="2500" dirty="0">
                <a:latin typeface="Consolas" panose="020B0609020204030204" pitchFamily="49" charset="0"/>
              </a:rPr>
              <a:t>                //the </a:t>
            </a:r>
            <a:r>
              <a:rPr lang="en-US" sz="2500" dirty="0" err="1">
                <a:latin typeface="Consolas" panose="020B0609020204030204" pitchFamily="49" charset="0"/>
              </a:rPr>
              <a:t>cpustate</a:t>
            </a:r>
            <a:r>
              <a:rPr lang="en-US" sz="2500" dirty="0">
                <a:latin typeface="Consolas" panose="020B0609020204030204" pitchFamily="49" charset="0"/>
              </a:rPr>
              <a:t>.</a:t>
            </a:r>
          </a:p>
          <a:p>
            <a:r>
              <a:rPr lang="en-US" sz="2500" dirty="0">
                <a:solidFill>
                  <a:srgbClr val="0070C0"/>
                </a:solidFill>
                <a:latin typeface="Consolas" panose="020B0609020204030204" pitchFamily="49" charset="0"/>
              </a:rPr>
              <a:t>pop %</a:t>
            </a:r>
            <a:r>
              <a:rPr lang="en-US" sz="2500" dirty="0" err="1">
                <a:solidFill>
                  <a:srgbClr val="0070C0"/>
                </a:solidFill>
                <a:latin typeface="Consolas" panose="020B0609020204030204" pitchFamily="49" charset="0"/>
              </a:rPr>
              <a:t>gs</a:t>
            </a:r>
            <a:r>
              <a:rPr lang="en-US" sz="2500" dirty="0">
                <a:latin typeface="Consolas" panose="020B0609020204030204" pitchFamily="49" charset="0"/>
              </a:rPr>
              <a:t>         //Restore user-mode %</a:t>
            </a:r>
            <a:r>
              <a:rPr lang="en-US" sz="2500" dirty="0" err="1">
                <a:latin typeface="Consolas" panose="020B0609020204030204" pitchFamily="49" charset="0"/>
              </a:rPr>
              <a:t>gs</a:t>
            </a:r>
            <a:endParaRPr lang="en-US" sz="2500" dirty="0">
              <a:latin typeface="Consolas" panose="020B0609020204030204" pitchFamily="49" charset="0"/>
            </a:endParaRPr>
          </a:p>
          <a:p>
            <a:r>
              <a:rPr lang="en-US" sz="2500" dirty="0" err="1">
                <a:solidFill>
                  <a:srgbClr val="0070C0"/>
                </a:solidFill>
                <a:latin typeface="Consolas" panose="020B0609020204030204" pitchFamily="49" charset="0"/>
              </a:rPr>
              <a:t>iretq</a:t>
            </a:r>
            <a:r>
              <a:rPr lang="en-US" sz="2500" dirty="0">
                <a:latin typeface="Consolas" panose="020B0609020204030204" pitchFamily="49" charset="0"/>
              </a:rPr>
              <a:t>           //Pops %rip, %cs, %</a:t>
            </a:r>
            <a:r>
              <a:rPr lang="en-US" sz="2500" dirty="0" err="1">
                <a:latin typeface="Consolas" panose="020B0609020204030204" pitchFamily="49" charset="0"/>
              </a:rPr>
              <a:t>rflags</a:t>
            </a:r>
            <a:r>
              <a:rPr lang="en-US" sz="2500" dirty="0">
                <a:latin typeface="Consolas" panose="020B0609020204030204" pitchFamily="49" charset="0"/>
              </a:rPr>
              <a:t>, %</a:t>
            </a:r>
            <a:r>
              <a:rPr lang="en-US" sz="2500" dirty="0" err="1">
                <a:latin typeface="Consolas" panose="020B0609020204030204" pitchFamily="49" charset="0"/>
              </a:rPr>
              <a:t>rsp</a:t>
            </a:r>
            <a:r>
              <a:rPr lang="en-US" sz="2500" dirty="0">
                <a:latin typeface="Consolas" panose="020B0609020204030204" pitchFamily="49" charset="0"/>
              </a:rPr>
              <a:t>, and %ss off</a:t>
            </a:r>
          </a:p>
          <a:p>
            <a:r>
              <a:rPr lang="en-US" sz="2500" dirty="0">
                <a:latin typeface="Consolas" panose="020B0609020204030204" pitchFamily="49" charset="0"/>
              </a:rPr>
              <a:t>                //the stack into the associated registers;</a:t>
            </a:r>
          </a:p>
          <a:p>
            <a:r>
              <a:rPr lang="en-US" sz="2500" dirty="0">
                <a:latin typeface="Consolas" panose="020B0609020204030204" pitchFamily="49" charset="0"/>
              </a:rPr>
              <a:t>                //sets privilege bit to “user”; enables interrupts.</a:t>
            </a:r>
          </a:p>
        </p:txBody>
      </p:sp>
    </p:spTree>
    <p:extLst>
      <p:ext uri="{BB962C8B-B14F-4D97-AF65-F5344CB8AC3E}">
        <p14:creationId xmlns:p14="http://schemas.microsoft.com/office/powerpoint/2010/main" val="23713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C9B868-CD4A-415A-8383-899FB2552AE1}"/>
              </a:ext>
            </a:extLst>
          </p:cNvPr>
          <p:cNvSpPr/>
          <p:nvPr/>
        </p:nvSpPr>
        <p:spPr>
          <a:xfrm>
            <a:off x="0" y="1865878"/>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12323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56A2-FD27-47DB-AF0A-7A9FD19E9F05}"/>
              </a:ext>
            </a:extLst>
          </p:cNvPr>
          <p:cNvSpPr>
            <a:spLocks noGrp="1"/>
          </p:cNvSpPr>
          <p:nvPr>
            <p:ph type="title"/>
          </p:nvPr>
        </p:nvSpPr>
        <p:spPr>
          <a:xfrm>
            <a:off x="0" y="-86291"/>
            <a:ext cx="7141580" cy="908093"/>
          </a:xfrm>
        </p:spPr>
        <p:txBody>
          <a:bodyPr/>
          <a:lstStyle/>
          <a:p>
            <a:r>
              <a:rPr lang="en-US" dirty="0"/>
              <a:t>x86: Descriptor Tables</a:t>
            </a:r>
          </a:p>
        </p:txBody>
      </p:sp>
      <p:sp>
        <p:nvSpPr>
          <p:cNvPr id="3" name="Content Placeholder 2">
            <a:extLst>
              <a:ext uri="{FF2B5EF4-FFF2-40B4-BE49-F238E27FC236}">
                <a16:creationId xmlns:a16="http://schemas.microsoft.com/office/drawing/2014/main" id="{45D460C1-5C7A-42CF-8932-1D2B09101D8F}"/>
              </a:ext>
            </a:extLst>
          </p:cNvPr>
          <p:cNvSpPr>
            <a:spLocks noGrp="1"/>
          </p:cNvSpPr>
          <p:nvPr>
            <p:ph idx="1"/>
          </p:nvPr>
        </p:nvSpPr>
        <p:spPr>
          <a:xfrm>
            <a:off x="34722" y="661703"/>
            <a:ext cx="8981956" cy="6515465"/>
          </a:xfrm>
        </p:spPr>
        <p:txBody>
          <a:bodyPr>
            <a:normAutofit/>
          </a:bodyPr>
          <a:lstStyle/>
          <a:p>
            <a:pPr>
              <a:lnSpc>
                <a:spcPct val="80000"/>
              </a:lnSpc>
            </a:pPr>
            <a:r>
              <a:rPr lang="en-US" sz="3200" dirty="0"/>
              <a:t>An OS assigns to </a:t>
            </a:r>
            <a:r>
              <a:rPr lang="en-US" sz="3200" dirty="0">
                <a:latin typeface="Consolas" panose="020B0609020204030204" pitchFamily="49" charset="0"/>
              </a:rPr>
              <a:t>%cr3</a:t>
            </a:r>
            <a:r>
              <a:rPr lang="en-US" sz="3200" dirty="0"/>
              <a:t> to configure how a core should map virtual memory to physical memory</a:t>
            </a:r>
          </a:p>
          <a:p>
            <a:pPr>
              <a:lnSpc>
                <a:spcPct val="80000"/>
              </a:lnSpc>
            </a:pPr>
            <a:r>
              <a:rPr lang="en-US" sz="3200" dirty="0"/>
              <a:t>An OS sets up descriptor tables to configure other processor behavior (e.g., interrupt handling)</a:t>
            </a:r>
          </a:p>
          <a:p>
            <a:pPr lvl="1">
              <a:lnSpc>
                <a:spcPct val="80000"/>
              </a:lnSpc>
            </a:pPr>
            <a:r>
              <a:rPr lang="en-US" sz="2800" dirty="0"/>
              <a:t>Each table is located somewhere in kernel memory (and thus is only configurable by privileged code)</a:t>
            </a:r>
          </a:p>
          <a:p>
            <a:pPr lvl="1">
              <a:lnSpc>
                <a:spcPct val="80000"/>
              </a:lnSpc>
            </a:pPr>
            <a:r>
              <a:rPr lang="en-US" sz="2800" dirty="0"/>
              <a:t>Each table contains multiple entries called descriptors</a:t>
            </a:r>
          </a:p>
          <a:p>
            <a:pPr>
              <a:lnSpc>
                <a:spcPct val="80000"/>
              </a:lnSpc>
            </a:pPr>
            <a:r>
              <a:rPr lang="en-US" sz="3200" dirty="0"/>
              <a:t>For example, each core of a multicore     processor has:</a:t>
            </a:r>
          </a:p>
          <a:p>
            <a:pPr lvl="1">
              <a:lnSpc>
                <a:spcPct val="80000"/>
              </a:lnSpc>
            </a:pPr>
            <a:r>
              <a:rPr lang="en-US" sz="2800" dirty="0"/>
              <a:t>A Global Descriptor Table Register (</a:t>
            </a:r>
            <a:r>
              <a:rPr lang="en-US" sz="2800" dirty="0">
                <a:latin typeface="Consolas" panose="020B0609020204030204" pitchFamily="49" charset="0"/>
              </a:rPr>
              <a:t>%</a:t>
            </a:r>
            <a:r>
              <a:rPr lang="en-US" sz="2800" dirty="0" err="1">
                <a:latin typeface="Consolas" panose="020B0609020204030204" pitchFamily="49" charset="0"/>
              </a:rPr>
              <a:t>gdtr</a:t>
            </a:r>
            <a:r>
              <a:rPr lang="en-US" sz="2800" dirty="0"/>
              <a:t>)</a:t>
            </a:r>
          </a:p>
          <a:p>
            <a:pPr lvl="1">
              <a:lnSpc>
                <a:spcPct val="80000"/>
              </a:lnSpc>
            </a:pPr>
            <a:r>
              <a:rPr lang="en-US" sz="2800" dirty="0"/>
              <a:t>A Global Descriptor Table (GDT) that is:</a:t>
            </a:r>
          </a:p>
          <a:p>
            <a:pPr lvl="2">
              <a:lnSpc>
                <a:spcPct val="80000"/>
              </a:lnSpc>
            </a:pPr>
            <a:r>
              <a:rPr lang="en-US" sz="2400" dirty="0"/>
              <a:t>Located in kernel memory</a:t>
            </a:r>
          </a:p>
          <a:p>
            <a:pPr lvl="2">
              <a:lnSpc>
                <a:spcPct val="80000"/>
              </a:lnSpc>
            </a:pPr>
            <a:r>
              <a:rPr lang="en-US" sz="2400" dirty="0"/>
              <a:t>Pointed to by </a:t>
            </a:r>
            <a:r>
              <a:rPr lang="en-US" sz="2400" dirty="0">
                <a:latin typeface="Consolas" panose="020B0609020204030204" pitchFamily="49" charset="0"/>
              </a:rPr>
              <a:t>%</a:t>
            </a:r>
            <a:r>
              <a:rPr lang="en-US" sz="2400" dirty="0" err="1">
                <a:latin typeface="Consolas" panose="020B0609020204030204" pitchFamily="49" charset="0"/>
              </a:rPr>
              <a:t>gdtr</a:t>
            </a:r>
            <a:r>
              <a:rPr lang="en-US" sz="2400" dirty="0"/>
              <a:t> (a                                             register that is only                                                               accessible by privileged                                                  code)</a:t>
            </a:r>
            <a:endParaRPr lang="en-US" sz="2400" dirty="0">
              <a:latin typeface="Consolas" panose="020B0609020204030204" pitchFamily="49" charset="0"/>
            </a:endParaRPr>
          </a:p>
        </p:txBody>
      </p:sp>
      <p:grpSp>
        <p:nvGrpSpPr>
          <p:cNvPr id="22" name="Group 21">
            <a:extLst>
              <a:ext uri="{FF2B5EF4-FFF2-40B4-BE49-F238E27FC236}">
                <a16:creationId xmlns:a16="http://schemas.microsoft.com/office/drawing/2014/main" id="{DB5E3D47-1DB9-4D1B-A50B-7FCF5812A396}"/>
              </a:ext>
            </a:extLst>
          </p:cNvPr>
          <p:cNvGrpSpPr/>
          <p:nvPr/>
        </p:nvGrpSpPr>
        <p:grpSpPr>
          <a:xfrm>
            <a:off x="4448538" y="5583700"/>
            <a:ext cx="7743462" cy="1175396"/>
            <a:chOff x="4448538" y="5583700"/>
            <a:chExt cx="7743462" cy="1175396"/>
          </a:xfrm>
        </p:grpSpPr>
        <p:sp>
          <p:nvSpPr>
            <p:cNvPr id="4" name="Rectangle 3">
              <a:extLst>
                <a:ext uri="{FF2B5EF4-FFF2-40B4-BE49-F238E27FC236}">
                  <a16:creationId xmlns:a16="http://schemas.microsoft.com/office/drawing/2014/main" id="{AA40D410-C2E7-436D-8304-2BE66E1B31CC}"/>
                </a:ext>
              </a:extLst>
            </p:cNvPr>
            <p:cNvSpPr/>
            <p:nvPr/>
          </p:nvSpPr>
          <p:spPr>
            <a:xfrm>
              <a:off x="4726331" y="5583700"/>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5" name="TextBox 4">
              <a:extLst>
                <a:ext uri="{FF2B5EF4-FFF2-40B4-BE49-F238E27FC236}">
                  <a16:creationId xmlns:a16="http://schemas.microsoft.com/office/drawing/2014/main" id="{0C8303F9-4308-4104-918F-D23B7B064492}"/>
                </a:ext>
              </a:extLst>
            </p:cNvPr>
            <p:cNvSpPr txBox="1"/>
            <p:nvPr/>
          </p:nvSpPr>
          <p:spPr>
            <a:xfrm>
              <a:off x="4448538" y="6153802"/>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Register (%</a:t>
              </a:r>
              <a:r>
                <a:rPr lang="en-US" sz="2000" b="1" dirty="0" err="1">
                  <a:latin typeface="Segoe UI" panose="020B0502040204020203" pitchFamily="34" charset="0"/>
                  <a:cs typeface="Segoe UI" panose="020B0502040204020203" pitchFamily="34" charset="0"/>
                </a:rPr>
                <a:t>gdtr</a:t>
              </a:r>
              <a:r>
                <a:rPr lang="en-US" sz="2000" b="1" dirty="0">
                  <a:latin typeface="Segoe UI" panose="020B0502040204020203" pitchFamily="34" charset="0"/>
                  <a:cs typeface="Segoe UI" panose="020B0502040204020203" pitchFamily="34" charset="0"/>
                </a:rPr>
                <a:t>)</a:t>
              </a:r>
            </a:p>
          </p:txBody>
        </p:sp>
        <p:sp>
          <p:nvSpPr>
            <p:cNvPr id="6" name="TextBox 5">
              <a:extLst>
                <a:ext uri="{FF2B5EF4-FFF2-40B4-BE49-F238E27FC236}">
                  <a16:creationId xmlns:a16="http://schemas.microsoft.com/office/drawing/2014/main" id="{C381F8D6-2A8D-40D4-B421-91CC2D20F06C}"/>
                </a:ext>
              </a:extLst>
            </p:cNvPr>
            <p:cNvSpPr txBox="1"/>
            <p:nvPr/>
          </p:nvSpPr>
          <p:spPr>
            <a:xfrm>
              <a:off x="8102829" y="6153802"/>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cxnSp>
          <p:nvCxnSpPr>
            <p:cNvPr id="8" name="Connector: Elbow 7">
              <a:extLst>
                <a:ext uri="{FF2B5EF4-FFF2-40B4-BE49-F238E27FC236}">
                  <a16:creationId xmlns:a16="http://schemas.microsoft.com/office/drawing/2014/main" id="{307DE6D6-7658-4220-ABB4-6A6E34645524}"/>
                </a:ext>
              </a:extLst>
            </p:cNvPr>
            <p:cNvCxnSpPr>
              <a:cxnSpLocks/>
              <a:stCxn id="4" idx="3"/>
            </p:cNvCxnSpPr>
            <p:nvPr/>
          </p:nvCxnSpPr>
          <p:spPr>
            <a:xfrm>
              <a:off x="7481106" y="5855705"/>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DD8D51B-6C3A-49C7-92C2-D1EF9F957ADD}"/>
              </a:ext>
            </a:extLst>
          </p:cNvPr>
          <p:cNvGrpSpPr/>
          <p:nvPr/>
        </p:nvGrpSpPr>
        <p:grpSpPr>
          <a:xfrm>
            <a:off x="7443043" y="2871430"/>
            <a:ext cx="3909754" cy="3256280"/>
            <a:chOff x="7443043" y="2871430"/>
            <a:chExt cx="3909754" cy="3256280"/>
          </a:xfrm>
        </p:grpSpPr>
        <p:grpSp>
          <p:nvGrpSpPr>
            <p:cNvPr id="17" name="Group 16">
              <a:extLst>
                <a:ext uri="{FF2B5EF4-FFF2-40B4-BE49-F238E27FC236}">
                  <a16:creationId xmlns:a16="http://schemas.microsoft.com/office/drawing/2014/main" id="{DE305479-EE87-4982-9FA4-6206DA80295D}"/>
                </a:ext>
              </a:extLst>
            </p:cNvPr>
            <p:cNvGrpSpPr/>
            <p:nvPr/>
          </p:nvGrpSpPr>
          <p:grpSpPr>
            <a:xfrm>
              <a:off x="8869402" y="2871430"/>
              <a:ext cx="2357376" cy="3256280"/>
              <a:chOff x="8869402" y="2871430"/>
              <a:chExt cx="2357376" cy="3256280"/>
            </a:xfrm>
          </p:grpSpPr>
          <p:sp>
            <p:nvSpPr>
              <p:cNvPr id="7" name="Rectangle 6">
                <a:extLst>
                  <a:ext uri="{FF2B5EF4-FFF2-40B4-BE49-F238E27FC236}">
                    <a16:creationId xmlns:a16="http://schemas.microsoft.com/office/drawing/2014/main" id="{911F1AC7-7775-43F9-8F2C-DEE7082BD12D}"/>
                  </a:ext>
                </a:extLst>
              </p:cNvPr>
              <p:cNvSpPr/>
              <p:nvPr/>
            </p:nvSpPr>
            <p:spPr>
              <a:xfrm>
                <a:off x="8869403" y="5717894"/>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AAFC7F06-B9F0-440C-B07E-7E3FDB36255A}"/>
                  </a:ext>
                </a:extLst>
              </p:cNvPr>
              <p:cNvSpPr/>
              <p:nvPr/>
            </p:nvSpPr>
            <p:spPr>
              <a:xfrm>
                <a:off x="8869402" y="530988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E90F5CA-D44C-48C8-8EC4-3E1DAADB7EE8}"/>
                  </a:ext>
                </a:extLst>
              </p:cNvPr>
              <p:cNvSpPr/>
              <p:nvPr/>
            </p:nvSpPr>
            <p:spPr>
              <a:xfrm>
                <a:off x="8869402" y="489916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A52D2362-4EA9-4AFB-BF12-4C5D4F3C4776}"/>
                  </a:ext>
                </a:extLst>
              </p:cNvPr>
              <p:cNvSpPr/>
              <p:nvPr/>
            </p:nvSpPr>
            <p:spPr>
              <a:xfrm>
                <a:off x="8869402" y="450002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A388539-1575-4FB3-980C-D4C37677A2A0}"/>
                  </a:ext>
                </a:extLst>
              </p:cNvPr>
              <p:cNvSpPr/>
              <p:nvPr/>
            </p:nvSpPr>
            <p:spPr>
              <a:xfrm>
                <a:off x="8869403" y="408930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C87AB730-639E-4006-9CFE-73F6AE6765A8}"/>
                  </a:ext>
                </a:extLst>
              </p:cNvPr>
              <p:cNvSpPr/>
              <p:nvPr/>
            </p:nvSpPr>
            <p:spPr>
              <a:xfrm>
                <a:off x="8869402" y="368129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en-US"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C3CED022-11D0-4765-B0D2-EBD75BB50C06}"/>
                  </a:ext>
                </a:extLst>
              </p:cNvPr>
              <p:cNvSpPr/>
              <p:nvPr/>
            </p:nvSpPr>
            <p:spPr>
              <a:xfrm>
                <a:off x="8869402" y="327057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65C3EB40-5BE6-4A3B-B4A3-B31A6926FB7E}"/>
                  </a:ext>
                </a:extLst>
              </p:cNvPr>
              <p:cNvSpPr/>
              <p:nvPr/>
            </p:nvSpPr>
            <p:spPr>
              <a:xfrm>
                <a:off x="8869402" y="2871430"/>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8" name="Left Bracket 17">
              <a:extLst>
                <a:ext uri="{FF2B5EF4-FFF2-40B4-BE49-F238E27FC236}">
                  <a16:creationId xmlns:a16="http://schemas.microsoft.com/office/drawing/2014/main" id="{04ACD3CF-0E9B-4CA1-A28E-1F6210EF598D}"/>
                </a:ext>
              </a:extLst>
            </p:cNvPr>
            <p:cNvSpPr/>
            <p:nvPr/>
          </p:nvSpPr>
          <p:spPr>
            <a:xfrm>
              <a:off x="8669484" y="3680391"/>
              <a:ext cx="153506" cy="40891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822C697-CFE5-47D8-808E-41785285B8EE}"/>
                </a:ext>
              </a:extLst>
            </p:cNvPr>
            <p:cNvSpPr txBox="1"/>
            <p:nvPr/>
          </p:nvSpPr>
          <p:spPr>
            <a:xfrm>
              <a:off x="7443043" y="3680391"/>
              <a:ext cx="1312923"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Descriptor</a:t>
              </a:r>
            </a:p>
          </p:txBody>
        </p:sp>
        <p:sp>
          <p:nvSpPr>
            <p:cNvPr id="20" name="Rectangle 19">
              <a:extLst>
                <a:ext uri="{FF2B5EF4-FFF2-40B4-BE49-F238E27FC236}">
                  <a16:creationId xmlns:a16="http://schemas.microsoft.com/office/drawing/2014/main" id="{98A0D241-0481-4E0A-9494-3EEA66C0E2CC}"/>
                </a:ext>
              </a:extLst>
            </p:cNvPr>
            <p:cNvSpPr/>
            <p:nvPr/>
          </p:nvSpPr>
          <p:spPr>
            <a:xfrm>
              <a:off x="8744391" y="3777023"/>
              <a:ext cx="2608406" cy="298480"/>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grpSp>
    </p:spTree>
    <p:extLst>
      <p:ext uri="{BB962C8B-B14F-4D97-AF65-F5344CB8AC3E}">
        <p14:creationId xmlns:p14="http://schemas.microsoft.com/office/powerpoint/2010/main" val="86808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56A2-FD27-47DB-AF0A-7A9FD19E9F05}"/>
              </a:ext>
            </a:extLst>
          </p:cNvPr>
          <p:cNvSpPr>
            <a:spLocks noGrp="1"/>
          </p:cNvSpPr>
          <p:nvPr>
            <p:ph type="title"/>
          </p:nvPr>
        </p:nvSpPr>
        <p:spPr>
          <a:xfrm>
            <a:off x="0" y="-86291"/>
            <a:ext cx="7141580" cy="908093"/>
          </a:xfrm>
        </p:spPr>
        <p:txBody>
          <a:bodyPr/>
          <a:lstStyle/>
          <a:p>
            <a:r>
              <a:rPr lang="en-US" dirty="0"/>
              <a:t>x86: Descriptor Tables</a:t>
            </a:r>
          </a:p>
        </p:txBody>
      </p:sp>
      <p:sp>
        <p:nvSpPr>
          <p:cNvPr id="3" name="Content Placeholder 2">
            <a:extLst>
              <a:ext uri="{FF2B5EF4-FFF2-40B4-BE49-F238E27FC236}">
                <a16:creationId xmlns:a16="http://schemas.microsoft.com/office/drawing/2014/main" id="{45D460C1-5C7A-42CF-8932-1D2B09101D8F}"/>
              </a:ext>
            </a:extLst>
          </p:cNvPr>
          <p:cNvSpPr>
            <a:spLocks noGrp="1"/>
          </p:cNvSpPr>
          <p:nvPr>
            <p:ph idx="1"/>
          </p:nvPr>
        </p:nvSpPr>
        <p:spPr>
          <a:xfrm>
            <a:off x="-7743" y="697560"/>
            <a:ext cx="7193037" cy="6264615"/>
          </a:xfrm>
        </p:spPr>
        <p:txBody>
          <a:bodyPr>
            <a:normAutofit fontScale="85000" lnSpcReduction="10000"/>
          </a:bodyPr>
          <a:lstStyle/>
          <a:p>
            <a:r>
              <a:rPr lang="en-US" sz="3200" dirty="0"/>
              <a:t>The x86 specification associates each descriptor table with a </a:t>
            </a:r>
            <a:r>
              <a:rPr lang="en-US" sz="3200" b="1" dirty="0"/>
              <a:t>segment register</a:t>
            </a:r>
            <a:r>
              <a:rPr lang="en-US" sz="3200" dirty="0"/>
              <a:t>     (e.g., </a:t>
            </a:r>
            <a:r>
              <a:rPr lang="en-US" sz="3200" dirty="0">
                <a:latin typeface="Consolas" panose="020B0609020204030204" pitchFamily="49" charset="0"/>
              </a:rPr>
              <a:t>%fs</a:t>
            </a:r>
            <a:r>
              <a:rPr lang="en-US" sz="3200" dirty="0"/>
              <a:t> is associated with the GDT)</a:t>
            </a:r>
          </a:p>
          <a:p>
            <a:r>
              <a:rPr lang="en-US" sz="3200" dirty="0"/>
              <a:t>A segment register consists of:</a:t>
            </a:r>
          </a:p>
          <a:p>
            <a:pPr lvl="1"/>
            <a:r>
              <a:rPr lang="en-US" sz="2800" dirty="0"/>
              <a:t>A </a:t>
            </a:r>
            <a:r>
              <a:rPr lang="en-US" sz="2800" b="1" dirty="0"/>
              <a:t>visible</a:t>
            </a:r>
            <a:r>
              <a:rPr lang="en-US" sz="2800" dirty="0"/>
              <a:t> part called the segment selector</a:t>
            </a:r>
          </a:p>
          <a:p>
            <a:pPr lvl="1"/>
            <a:r>
              <a:rPr lang="en-US" sz="2800" dirty="0"/>
              <a:t>A </a:t>
            </a:r>
            <a:r>
              <a:rPr lang="en-US" sz="2800" b="1" dirty="0"/>
              <a:t>hidden</a:t>
            </a:r>
            <a:r>
              <a:rPr lang="en-US" sz="2800" dirty="0"/>
              <a:t> part which contains the data from a particular descriptor</a:t>
            </a:r>
          </a:p>
          <a:p>
            <a:r>
              <a:rPr lang="en-US" sz="3200" dirty="0"/>
              <a:t>When software assigns to the visible part of a segment register (e.g., via </a:t>
            </a:r>
            <a:r>
              <a:rPr lang="en-US" sz="3200" dirty="0">
                <a:latin typeface="Consolas" panose="020B0609020204030204" pitchFamily="49" charset="0"/>
              </a:rPr>
              <a:t>mov 0x42, %fs</a:t>
            </a:r>
            <a:r>
              <a:rPr lang="en-US" sz="3200" dirty="0"/>
              <a:t>):</a:t>
            </a:r>
          </a:p>
          <a:p>
            <a:pPr lvl="1"/>
            <a:r>
              <a:rPr lang="en-US" sz="2800" dirty="0"/>
              <a:t>Hardware automatically loads the hidden part of the segment via a fetch from a descriptor table</a:t>
            </a:r>
          </a:p>
          <a:p>
            <a:pPr lvl="1"/>
            <a:r>
              <a:rPr lang="en-US" sz="2800" dirty="0"/>
              <a:t>Afterwards, the hardware consults the hidden part as appropriate, avoiding the need to repeatedly fetch the metadata                       from the in-memory table</a:t>
            </a:r>
          </a:p>
          <a:p>
            <a:pPr lvl="1"/>
            <a:r>
              <a:rPr lang="en-US" sz="2800" dirty="0"/>
              <a:t>So, a segment register is like                                   a tiny cache for a descriptor                             table</a:t>
            </a:r>
          </a:p>
          <a:p>
            <a:endParaRPr lang="en-US" sz="3200" dirty="0"/>
          </a:p>
          <a:p>
            <a:endParaRPr lang="en-US" dirty="0">
              <a:latin typeface="Consolas" panose="020B0609020204030204" pitchFamily="49" charset="0"/>
            </a:endParaRPr>
          </a:p>
        </p:txBody>
      </p:sp>
      <p:sp>
        <p:nvSpPr>
          <p:cNvPr id="4" name="Rectangle 3">
            <a:extLst>
              <a:ext uri="{FF2B5EF4-FFF2-40B4-BE49-F238E27FC236}">
                <a16:creationId xmlns:a16="http://schemas.microsoft.com/office/drawing/2014/main" id="{AA40D410-C2E7-436D-8304-2BE66E1B31CC}"/>
              </a:ext>
            </a:extLst>
          </p:cNvPr>
          <p:cNvSpPr/>
          <p:nvPr/>
        </p:nvSpPr>
        <p:spPr>
          <a:xfrm>
            <a:off x="4726331" y="5583700"/>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5" name="TextBox 4">
            <a:extLst>
              <a:ext uri="{FF2B5EF4-FFF2-40B4-BE49-F238E27FC236}">
                <a16:creationId xmlns:a16="http://schemas.microsoft.com/office/drawing/2014/main" id="{0C8303F9-4308-4104-918F-D23B7B064492}"/>
              </a:ext>
            </a:extLst>
          </p:cNvPr>
          <p:cNvSpPr txBox="1"/>
          <p:nvPr/>
        </p:nvSpPr>
        <p:spPr>
          <a:xfrm>
            <a:off x="4448538" y="6153802"/>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Register (%</a:t>
            </a:r>
            <a:r>
              <a:rPr lang="en-US" sz="2000" b="1" dirty="0" err="1">
                <a:latin typeface="Segoe UI" panose="020B0502040204020203" pitchFamily="34" charset="0"/>
                <a:cs typeface="Segoe UI" panose="020B0502040204020203" pitchFamily="34" charset="0"/>
              </a:rPr>
              <a:t>gdtr</a:t>
            </a:r>
            <a:r>
              <a:rPr lang="en-US" sz="2000" b="1" dirty="0">
                <a:latin typeface="Segoe UI" panose="020B0502040204020203" pitchFamily="34" charset="0"/>
                <a:cs typeface="Segoe UI" panose="020B0502040204020203" pitchFamily="34" charset="0"/>
              </a:rPr>
              <a:t>)</a:t>
            </a:r>
          </a:p>
        </p:txBody>
      </p:sp>
      <p:sp>
        <p:nvSpPr>
          <p:cNvPr id="6" name="TextBox 5">
            <a:extLst>
              <a:ext uri="{FF2B5EF4-FFF2-40B4-BE49-F238E27FC236}">
                <a16:creationId xmlns:a16="http://schemas.microsoft.com/office/drawing/2014/main" id="{C381F8D6-2A8D-40D4-B421-91CC2D20F06C}"/>
              </a:ext>
            </a:extLst>
          </p:cNvPr>
          <p:cNvSpPr txBox="1"/>
          <p:nvPr/>
        </p:nvSpPr>
        <p:spPr>
          <a:xfrm>
            <a:off x="8102829" y="6153802"/>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cxnSp>
        <p:nvCxnSpPr>
          <p:cNvPr id="8" name="Connector: Elbow 7">
            <a:extLst>
              <a:ext uri="{FF2B5EF4-FFF2-40B4-BE49-F238E27FC236}">
                <a16:creationId xmlns:a16="http://schemas.microsoft.com/office/drawing/2014/main" id="{307DE6D6-7658-4220-ABB4-6A6E34645524}"/>
              </a:ext>
            </a:extLst>
          </p:cNvPr>
          <p:cNvCxnSpPr>
            <a:cxnSpLocks/>
            <a:stCxn id="4" idx="3"/>
          </p:cNvCxnSpPr>
          <p:nvPr/>
        </p:nvCxnSpPr>
        <p:spPr>
          <a:xfrm>
            <a:off x="7481106" y="5855705"/>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E305479-EE87-4982-9FA4-6206DA80295D}"/>
              </a:ext>
            </a:extLst>
          </p:cNvPr>
          <p:cNvGrpSpPr/>
          <p:nvPr/>
        </p:nvGrpSpPr>
        <p:grpSpPr>
          <a:xfrm>
            <a:off x="8869402" y="2871430"/>
            <a:ext cx="2357376" cy="3256280"/>
            <a:chOff x="8869402" y="2871430"/>
            <a:chExt cx="2357376" cy="3256280"/>
          </a:xfrm>
        </p:grpSpPr>
        <p:sp>
          <p:nvSpPr>
            <p:cNvPr id="7" name="Rectangle 6">
              <a:extLst>
                <a:ext uri="{FF2B5EF4-FFF2-40B4-BE49-F238E27FC236}">
                  <a16:creationId xmlns:a16="http://schemas.microsoft.com/office/drawing/2014/main" id="{911F1AC7-7775-43F9-8F2C-DEE7082BD12D}"/>
                </a:ext>
              </a:extLst>
            </p:cNvPr>
            <p:cNvSpPr/>
            <p:nvPr/>
          </p:nvSpPr>
          <p:spPr>
            <a:xfrm>
              <a:off x="8869403" y="5717894"/>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AAFC7F06-B9F0-440C-B07E-7E3FDB36255A}"/>
                </a:ext>
              </a:extLst>
            </p:cNvPr>
            <p:cNvSpPr/>
            <p:nvPr/>
          </p:nvSpPr>
          <p:spPr>
            <a:xfrm>
              <a:off x="8869402" y="530988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E90F5CA-D44C-48C8-8EC4-3E1DAADB7EE8}"/>
                </a:ext>
              </a:extLst>
            </p:cNvPr>
            <p:cNvSpPr/>
            <p:nvPr/>
          </p:nvSpPr>
          <p:spPr>
            <a:xfrm>
              <a:off x="8869402" y="489916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A52D2362-4EA9-4AFB-BF12-4C5D4F3C4776}"/>
                </a:ext>
              </a:extLst>
            </p:cNvPr>
            <p:cNvSpPr/>
            <p:nvPr/>
          </p:nvSpPr>
          <p:spPr>
            <a:xfrm>
              <a:off x="8869402" y="450002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A388539-1575-4FB3-980C-D4C37677A2A0}"/>
                </a:ext>
              </a:extLst>
            </p:cNvPr>
            <p:cNvSpPr/>
            <p:nvPr/>
          </p:nvSpPr>
          <p:spPr>
            <a:xfrm>
              <a:off x="8869403" y="408930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C87AB730-639E-4006-9CFE-73F6AE6765A8}"/>
                </a:ext>
              </a:extLst>
            </p:cNvPr>
            <p:cNvSpPr/>
            <p:nvPr/>
          </p:nvSpPr>
          <p:spPr>
            <a:xfrm>
              <a:off x="8869402" y="368129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C3CED022-11D0-4765-B0D2-EBD75BB50C06}"/>
                </a:ext>
              </a:extLst>
            </p:cNvPr>
            <p:cNvSpPr/>
            <p:nvPr/>
          </p:nvSpPr>
          <p:spPr>
            <a:xfrm>
              <a:off x="8869402" y="327057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65C3EB40-5BE6-4A3B-B4A3-B31A6926FB7E}"/>
                </a:ext>
              </a:extLst>
            </p:cNvPr>
            <p:cNvSpPr/>
            <p:nvPr/>
          </p:nvSpPr>
          <p:spPr>
            <a:xfrm>
              <a:off x="8869402" y="2871430"/>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8" name="Left Bracket 17">
            <a:extLst>
              <a:ext uri="{FF2B5EF4-FFF2-40B4-BE49-F238E27FC236}">
                <a16:creationId xmlns:a16="http://schemas.microsoft.com/office/drawing/2014/main" id="{04ACD3CF-0E9B-4CA1-A28E-1F6210EF598D}"/>
              </a:ext>
            </a:extLst>
          </p:cNvPr>
          <p:cNvSpPr/>
          <p:nvPr/>
        </p:nvSpPr>
        <p:spPr>
          <a:xfrm>
            <a:off x="8669484" y="3680391"/>
            <a:ext cx="153506" cy="40891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822C697-CFE5-47D8-808E-41785285B8EE}"/>
              </a:ext>
            </a:extLst>
          </p:cNvPr>
          <p:cNvSpPr txBox="1"/>
          <p:nvPr/>
        </p:nvSpPr>
        <p:spPr>
          <a:xfrm>
            <a:off x="7443043" y="3680391"/>
            <a:ext cx="1312923"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Descriptor</a:t>
            </a:r>
          </a:p>
        </p:txBody>
      </p:sp>
      <p:sp>
        <p:nvSpPr>
          <p:cNvPr id="20" name="Rectangle 19">
            <a:extLst>
              <a:ext uri="{FF2B5EF4-FFF2-40B4-BE49-F238E27FC236}">
                <a16:creationId xmlns:a16="http://schemas.microsoft.com/office/drawing/2014/main" id="{F5C9185E-6BF1-4360-A2AA-24295DF5FFE2}"/>
              </a:ext>
            </a:extLst>
          </p:cNvPr>
          <p:cNvSpPr/>
          <p:nvPr/>
        </p:nvSpPr>
        <p:spPr>
          <a:xfrm>
            <a:off x="8744391" y="3777023"/>
            <a:ext cx="2608406" cy="298480"/>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grpSp>
        <p:nvGrpSpPr>
          <p:cNvPr id="46" name="Group 45">
            <a:extLst>
              <a:ext uri="{FF2B5EF4-FFF2-40B4-BE49-F238E27FC236}">
                <a16:creationId xmlns:a16="http://schemas.microsoft.com/office/drawing/2014/main" id="{6AE6B475-14EB-4794-B8EC-5280592CF76C}"/>
              </a:ext>
            </a:extLst>
          </p:cNvPr>
          <p:cNvGrpSpPr/>
          <p:nvPr/>
        </p:nvGrpSpPr>
        <p:grpSpPr>
          <a:xfrm>
            <a:off x="7577376" y="1341292"/>
            <a:ext cx="2301319" cy="2523768"/>
            <a:chOff x="7577376" y="1341292"/>
            <a:chExt cx="2301319" cy="2523768"/>
          </a:xfrm>
        </p:grpSpPr>
        <p:cxnSp>
          <p:nvCxnSpPr>
            <p:cNvPr id="28" name="Connector: Elbow 27">
              <a:extLst>
                <a:ext uri="{FF2B5EF4-FFF2-40B4-BE49-F238E27FC236}">
                  <a16:creationId xmlns:a16="http://schemas.microsoft.com/office/drawing/2014/main" id="{E5F390DB-914F-4361-B71D-F379192516F4}"/>
                </a:ext>
              </a:extLst>
            </p:cNvPr>
            <p:cNvCxnSpPr>
              <a:cxnSpLocks/>
            </p:cNvCxnSpPr>
            <p:nvPr/>
          </p:nvCxnSpPr>
          <p:spPr>
            <a:xfrm rot="5400000">
              <a:off x="6680157" y="2238511"/>
              <a:ext cx="2523768" cy="729329"/>
            </a:xfrm>
            <a:prstGeom prst="bentConnector4">
              <a:avLst>
                <a:gd name="adj1" fmla="val 46341"/>
                <a:gd name="adj2" fmla="val 13428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38485F-24D0-4AD8-A09A-96265EDAA095}"/>
                </a:ext>
              </a:extLst>
            </p:cNvPr>
            <p:cNvCxnSpPr/>
            <p:nvPr/>
          </p:nvCxnSpPr>
          <p:spPr>
            <a:xfrm>
              <a:off x="8125806" y="1747652"/>
              <a:ext cx="358815" cy="30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FABDE2F-8D78-47C7-BAF3-4A0282850792}"/>
                </a:ext>
              </a:extLst>
            </p:cNvPr>
            <p:cNvSpPr txBox="1"/>
            <p:nvPr/>
          </p:nvSpPr>
          <p:spPr>
            <a:xfrm>
              <a:off x="8205479" y="1655419"/>
              <a:ext cx="1673216"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Used as index</a:t>
              </a:r>
            </a:p>
          </p:txBody>
        </p:sp>
      </p:grpSp>
      <p:grpSp>
        <p:nvGrpSpPr>
          <p:cNvPr id="47" name="Group 46">
            <a:extLst>
              <a:ext uri="{FF2B5EF4-FFF2-40B4-BE49-F238E27FC236}">
                <a16:creationId xmlns:a16="http://schemas.microsoft.com/office/drawing/2014/main" id="{9C57826B-3F03-4E0C-A21F-AEC5B8D61CC6}"/>
              </a:ext>
            </a:extLst>
          </p:cNvPr>
          <p:cNvGrpSpPr/>
          <p:nvPr/>
        </p:nvGrpSpPr>
        <p:grpSpPr>
          <a:xfrm>
            <a:off x="10134532" y="1342573"/>
            <a:ext cx="2224653" cy="2543630"/>
            <a:chOff x="10134532" y="1342573"/>
            <a:chExt cx="2224653" cy="2543630"/>
          </a:xfrm>
        </p:grpSpPr>
        <p:cxnSp>
          <p:nvCxnSpPr>
            <p:cNvPr id="34" name="Connector: Elbow 33">
              <a:extLst>
                <a:ext uri="{FF2B5EF4-FFF2-40B4-BE49-F238E27FC236}">
                  <a16:creationId xmlns:a16="http://schemas.microsoft.com/office/drawing/2014/main" id="{342D9D3C-5B5B-46C7-8B6D-5F760D1FB03B}"/>
                </a:ext>
              </a:extLst>
            </p:cNvPr>
            <p:cNvCxnSpPr>
              <a:cxnSpLocks/>
              <a:stCxn id="14" idx="3"/>
              <a:endCxn id="25" idx="2"/>
            </p:cNvCxnSpPr>
            <p:nvPr/>
          </p:nvCxnSpPr>
          <p:spPr>
            <a:xfrm flipH="1" flipV="1">
              <a:off x="10312802" y="1342573"/>
              <a:ext cx="913975" cy="2543630"/>
            </a:xfrm>
            <a:prstGeom prst="bentConnector4">
              <a:avLst>
                <a:gd name="adj1" fmla="val -25012"/>
                <a:gd name="adj2" fmla="val 54028"/>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554A9C1-C307-4EC5-9EBD-F24C122B66A1}"/>
                </a:ext>
              </a:extLst>
            </p:cNvPr>
            <p:cNvSpPr txBox="1"/>
            <p:nvPr/>
          </p:nvSpPr>
          <p:spPr>
            <a:xfrm>
              <a:off x="10134532" y="1780883"/>
              <a:ext cx="2224653" cy="746358"/>
            </a:xfrm>
            <a:prstGeom prst="rect">
              <a:avLst/>
            </a:prstGeom>
            <a:noFill/>
          </p:spPr>
          <p:txBody>
            <a:bodyPr wrap="square" rtlCol="0">
              <a:spAutoFit/>
            </a:bodyPr>
            <a:lstStyle/>
            <a:p>
              <a:pPr algn="ctr">
                <a:lnSpc>
                  <a:spcPts val="1700"/>
                </a:lnSpc>
              </a:pPr>
              <a:r>
                <a:rPr lang="en-US" dirty="0">
                  <a:latin typeface="Segoe UI" panose="020B0502040204020203" pitchFamily="34" charset="0"/>
                  <a:cs typeface="Segoe UI" panose="020B0502040204020203" pitchFamily="34" charset="0"/>
                </a:rPr>
                <a:t>Load triggered by write to segment register’s selector</a:t>
              </a:r>
            </a:p>
          </p:txBody>
        </p:sp>
      </p:grpSp>
      <p:grpSp>
        <p:nvGrpSpPr>
          <p:cNvPr id="21" name="Group 20">
            <a:extLst>
              <a:ext uri="{FF2B5EF4-FFF2-40B4-BE49-F238E27FC236}">
                <a16:creationId xmlns:a16="http://schemas.microsoft.com/office/drawing/2014/main" id="{F08136D3-48B4-6CB9-ABD7-794894F87FBA}"/>
              </a:ext>
            </a:extLst>
          </p:cNvPr>
          <p:cNvGrpSpPr/>
          <p:nvPr/>
        </p:nvGrpSpPr>
        <p:grpSpPr>
          <a:xfrm>
            <a:off x="6927737" y="59638"/>
            <a:ext cx="4824343" cy="1282935"/>
            <a:chOff x="6669317" y="59638"/>
            <a:chExt cx="4824343" cy="1282935"/>
          </a:xfrm>
        </p:grpSpPr>
        <p:grpSp>
          <p:nvGrpSpPr>
            <p:cNvPr id="45" name="Group 44">
              <a:extLst>
                <a:ext uri="{FF2B5EF4-FFF2-40B4-BE49-F238E27FC236}">
                  <a16:creationId xmlns:a16="http://schemas.microsoft.com/office/drawing/2014/main" id="{D601D70A-86DF-497E-B70C-81E7D822B4A2}"/>
                </a:ext>
              </a:extLst>
            </p:cNvPr>
            <p:cNvGrpSpPr/>
            <p:nvPr/>
          </p:nvGrpSpPr>
          <p:grpSpPr>
            <a:xfrm>
              <a:off x="7418757" y="59638"/>
              <a:ext cx="4074903" cy="1282935"/>
              <a:chOff x="7418757" y="59638"/>
              <a:chExt cx="4074903" cy="1282935"/>
            </a:xfrm>
          </p:grpSpPr>
          <p:sp>
            <p:nvSpPr>
              <p:cNvPr id="25" name="Rectangle 24">
                <a:extLst>
                  <a:ext uri="{FF2B5EF4-FFF2-40B4-BE49-F238E27FC236}">
                    <a16:creationId xmlns:a16="http://schemas.microsoft.com/office/drawing/2014/main" id="{B78CFCDE-DCFD-4341-807A-E1FFEA352359}"/>
                  </a:ext>
                </a:extLst>
              </p:cNvPr>
              <p:cNvSpPr/>
              <p:nvPr/>
            </p:nvSpPr>
            <p:spPr>
              <a:xfrm>
                <a:off x="8755966" y="798563"/>
                <a:ext cx="2596831"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05E6D422-9DB1-4FAB-9DAC-BF98FC53C1FA}"/>
                  </a:ext>
                </a:extLst>
              </p:cNvPr>
              <p:cNvGrpSpPr/>
              <p:nvPr/>
            </p:nvGrpSpPr>
            <p:grpSpPr>
              <a:xfrm>
                <a:off x="7418757" y="59638"/>
                <a:ext cx="4074903" cy="1281651"/>
                <a:chOff x="7418757" y="59638"/>
                <a:chExt cx="4074903" cy="1281651"/>
              </a:xfrm>
            </p:grpSpPr>
            <p:sp>
              <p:nvSpPr>
                <p:cNvPr id="22" name="TextBox 21">
                  <a:extLst>
                    <a:ext uri="{FF2B5EF4-FFF2-40B4-BE49-F238E27FC236}">
                      <a16:creationId xmlns:a16="http://schemas.microsoft.com/office/drawing/2014/main" id="{A907B70B-B989-48FB-B2CF-E14072A304E3}"/>
                    </a:ext>
                  </a:extLst>
                </p:cNvPr>
                <p:cNvSpPr txBox="1"/>
                <p:nvPr/>
              </p:nvSpPr>
              <p:spPr>
                <a:xfrm>
                  <a:off x="7674016" y="59638"/>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Segment register</a:t>
                  </a:r>
                </a:p>
              </p:txBody>
            </p:sp>
            <p:sp>
              <p:nvSpPr>
                <p:cNvPr id="23" name="Rectangle 22">
                  <a:extLst>
                    <a:ext uri="{FF2B5EF4-FFF2-40B4-BE49-F238E27FC236}">
                      <a16:creationId xmlns:a16="http://schemas.microsoft.com/office/drawing/2014/main" id="{208A1F8F-284C-436D-BD46-0D6E9A983CCA}"/>
                    </a:ext>
                  </a:extLst>
                </p:cNvPr>
                <p:cNvSpPr/>
                <p:nvPr/>
              </p:nvSpPr>
              <p:spPr>
                <a:xfrm>
                  <a:off x="7453434" y="797279"/>
                  <a:ext cx="1312923"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sp>
              <p:nvSpPr>
                <p:cNvPr id="24" name="Rectangle 23">
                  <a:extLst>
                    <a:ext uri="{FF2B5EF4-FFF2-40B4-BE49-F238E27FC236}">
                      <a16:creationId xmlns:a16="http://schemas.microsoft.com/office/drawing/2014/main" id="{FD1CA895-60DC-4B35-BA6A-DA0397080FBC}"/>
                    </a:ext>
                  </a:extLst>
                </p:cNvPr>
                <p:cNvSpPr/>
                <p:nvPr/>
              </p:nvSpPr>
              <p:spPr>
                <a:xfrm>
                  <a:off x="8783667" y="955784"/>
                  <a:ext cx="2541080" cy="297517"/>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sp>
              <p:nvSpPr>
                <p:cNvPr id="26" name="TextBox 25">
                  <a:extLst>
                    <a:ext uri="{FF2B5EF4-FFF2-40B4-BE49-F238E27FC236}">
                      <a16:creationId xmlns:a16="http://schemas.microsoft.com/office/drawing/2014/main" id="{181C1A40-457B-429F-BA8B-9DE9B580DCDD}"/>
                    </a:ext>
                  </a:extLst>
                </p:cNvPr>
                <p:cNvSpPr txBox="1"/>
                <p:nvPr/>
              </p:nvSpPr>
              <p:spPr>
                <a:xfrm>
                  <a:off x="7418757" y="477678"/>
                  <a:ext cx="132563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Visible</a:t>
                  </a:r>
                </a:p>
              </p:txBody>
            </p:sp>
            <p:sp>
              <p:nvSpPr>
                <p:cNvPr id="27" name="TextBox 26">
                  <a:extLst>
                    <a:ext uri="{FF2B5EF4-FFF2-40B4-BE49-F238E27FC236}">
                      <a16:creationId xmlns:a16="http://schemas.microsoft.com/office/drawing/2014/main" id="{753511B4-C470-4492-AD5E-4E5BB3DFC7B5}"/>
                    </a:ext>
                  </a:extLst>
                </p:cNvPr>
                <p:cNvSpPr txBox="1"/>
                <p:nvPr/>
              </p:nvSpPr>
              <p:spPr>
                <a:xfrm>
                  <a:off x="8656346" y="471447"/>
                  <a:ext cx="283731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Hidden descriptor</a:t>
                  </a:r>
                </a:p>
              </p:txBody>
            </p:sp>
          </p:grpSp>
        </p:grpSp>
        <p:sp>
          <p:nvSpPr>
            <p:cNvPr id="9" name="TextBox 8">
              <a:extLst>
                <a:ext uri="{FF2B5EF4-FFF2-40B4-BE49-F238E27FC236}">
                  <a16:creationId xmlns:a16="http://schemas.microsoft.com/office/drawing/2014/main" id="{AFA35896-F79C-F1C1-3D2C-8DB478E9983E}"/>
                </a:ext>
              </a:extLst>
            </p:cNvPr>
            <p:cNvSpPr txBox="1"/>
            <p:nvPr/>
          </p:nvSpPr>
          <p:spPr>
            <a:xfrm>
              <a:off x="6669317" y="937969"/>
              <a:ext cx="831716" cy="365998"/>
            </a:xfrm>
            <a:prstGeom prst="rect">
              <a:avLst/>
            </a:prstGeom>
            <a:noFill/>
          </p:spPr>
          <p:txBody>
            <a:bodyPr wrap="square" rtlCol="0">
              <a:spAutoFit/>
            </a:bodyPr>
            <a:lstStyle/>
            <a:p>
              <a:pPr algn="ctr">
                <a:lnSpc>
                  <a:spcPts val="2000"/>
                </a:lnSpc>
              </a:pPr>
              <a:r>
                <a:rPr lang="en-US" sz="2800" b="1" dirty="0">
                  <a:latin typeface="Segoe UI" panose="020B0502040204020203" pitchFamily="34" charset="0"/>
                  <a:cs typeface="Segoe UI" panose="020B0502040204020203" pitchFamily="34" charset="0"/>
                </a:rPr>
                <a:t>%fs</a:t>
              </a:r>
            </a:p>
          </p:txBody>
        </p:sp>
      </p:grpSp>
    </p:spTree>
    <p:extLst>
      <p:ext uri="{BB962C8B-B14F-4D97-AF65-F5344CB8AC3E}">
        <p14:creationId xmlns:p14="http://schemas.microsoft.com/office/powerpoint/2010/main" val="252599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E81DB4-5004-4CCE-80F2-3DFDD27B4024}"/>
              </a:ext>
            </a:extLst>
          </p:cNvPr>
          <p:cNvSpPr/>
          <p:nvPr/>
        </p:nvSpPr>
        <p:spPr>
          <a:xfrm>
            <a:off x="7801337" y="5440101"/>
            <a:ext cx="4653022" cy="1551008"/>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C985CBD-152C-4474-B835-4A87C1CE728B}"/>
              </a:ext>
            </a:extLst>
          </p:cNvPr>
          <p:cNvSpPr>
            <a:spLocks noGrp="1"/>
          </p:cNvSpPr>
          <p:nvPr>
            <p:ph type="title"/>
          </p:nvPr>
        </p:nvSpPr>
        <p:spPr>
          <a:xfrm>
            <a:off x="0" y="263240"/>
            <a:ext cx="12191999" cy="780770"/>
          </a:xfrm>
        </p:spPr>
        <p:txBody>
          <a:bodyPr>
            <a:normAutofit/>
          </a:bodyPr>
          <a:lstStyle/>
          <a:p>
            <a:r>
              <a:rPr lang="en-US" dirty="0"/>
              <a:t>x86-64: The %fs and %</a:t>
            </a:r>
            <a:r>
              <a:rPr lang="en-US" dirty="0" err="1"/>
              <a:t>gs</a:t>
            </a:r>
            <a:r>
              <a:rPr lang="en-US" dirty="0"/>
              <a:t> Segment Registers</a:t>
            </a:r>
          </a:p>
        </p:txBody>
      </p:sp>
      <p:sp>
        <p:nvSpPr>
          <p:cNvPr id="5" name="Content Placeholder 4">
            <a:extLst>
              <a:ext uri="{FF2B5EF4-FFF2-40B4-BE49-F238E27FC236}">
                <a16:creationId xmlns:a16="http://schemas.microsoft.com/office/drawing/2014/main" id="{4802AB90-4BEE-4907-B493-CED11AF89787}"/>
              </a:ext>
            </a:extLst>
          </p:cNvPr>
          <p:cNvSpPr>
            <a:spLocks noGrp="1"/>
          </p:cNvSpPr>
          <p:nvPr>
            <p:ph idx="1"/>
          </p:nvPr>
        </p:nvSpPr>
        <p:spPr>
          <a:xfrm>
            <a:off x="626962" y="1107899"/>
            <a:ext cx="11213939" cy="6184500"/>
          </a:xfrm>
        </p:spPr>
        <p:txBody>
          <a:bodyPr>
            <a:normAutofit/>
          </a:bodyPr>
          <a:lstStyle/>
          <a:p>
            <a:r>
              <a:rPr lang="en-US" sz="3200" dirty="0"/>
              <a:t>Accessible by user code and privileged code</a:t>
            </a:r>
          </a:p>
          <a:p>
            <a:r>
              <a:rPr lang="en-US" sz="3200" dirty="0"/>
              <a:t>Associated with the GDT descriptor table</a:t>
            </a:r>
          </a:p>
          <a:p>
            <a:r>
              <a:rPr lang="en-US" sz="3200" dirty="0"/>
              <a:t>Visible part: Contains a segment selector that can be directly read or written via normal register instructions like </a:t>
            </a:r>
            <a:r>
              <a:rPr lang="en-US" sz="3200" dirty="0">
                <a:latin typeface="Consolas" panose="020B0609020204030204" pitchFamily="49" charset="0"/>
              </a:rPr>
              <a:t>mov</a:t>
            </a:r>
            <a:r>
              <a:rPr lang="en-US" sz="3200" dirty="0"/>
              <a:t> and </a:t>
            </a:r>
            <a:r>
              <a:rPr lang="en-US" sz="3200" dirty="0">
                <a:latin typeface="Consolas" panose="020B0609020204030204" pitchFamily="49" charset="0"/>
              </a:rPr>
              <a:t>push</a:t>
            </a:r>
            <a:r>
              <a:rPr lang="en-US" sz="3200" dirty="0"/>
              <a:t>, e.g., </a:t>
            </a:r>
            <a:r>
              <a:rPr lang="en-US" sz="3200" dirty="0">
                <a:latin typeface="Consolas" panose="020B0609020204030204" pitchFamily="49" charset="0"/>
              </a:rPr>
              <a:t>push %</a:t>
            </a:r>
            <a:r>
              <a:rPr lang="en-US" sz="3200" dirty="0" err="1">
                <a:latin typeface="Consolas" panose="020B0609020204030204" pitchFamily="49" charset="0"/>
              </a:rPr>
              <a:t>gs</a:t>
            </a:r>
            <a:endParaRPr lang="en-US" sz="3200" dirty="0">
              <a:latin typeface="Consolas" panose="020B0609020204030204" pitchFamily="49" charset="0"/>
            </a:endParaRPr>
          </a:p>
          <a:p>
            <a:r>
              <a:rPr lang="en-US" sz="3200" dirty="0"/>
              <a:t>Hidden part: Contains the base address that’s used in </a:t>
            </a:r>
            <a:r>
              <a:rPr lang="en-US" sz="3200" dirty="0" err="1"/>
              <a:t>base+offset</a:t>
            </a:r>
            <a:r>
              <a:rPr lang="en-US" sz="3200" dirty="0"/>
              <a:t> address calculations like </a:t>
            </a:r>
            <a:r>
              <a:rPr lang="en-US" sz="3200" dirty="0">
                <a:latin typeface="Consolas" panose="020B0609020204030204" pitchFamily="49" charset="0"/>
              </a:rPr>
              <a:t>mov %fs:(8), %</a:t>
            </a:r>
            <a:r>
              <a:rPr lang="en-US" sz="3200" dirty="0" err="1">
                <a:latin typeface="Consolas" panose="020B0609020204030204" pitchFamily="49" charset="0"/>
              </a:rPr>
              <a:t>rax</a:t>
            </a:r>
            <a:endParaRPr lang="en-US" sz="3200" dirty="0">
              <a:latin typeface="Consolas" panose="020B0609020204030204" pitchFamily="49" charset="0"/>
            </a:endParaRPr>
          </a:p>
          <a:p>
            <a:pPr lvl="1"/>
            <a:r>
              <a:rPr lang="en-US" sz="2800" dirty="0"/>
              <a:t>For example, suppose that the hidden part of </a:t>
            </a:r>
            <a:r>
              <a:rPr lang="en-US" sz="2800" dirty="0">
                <a:latin typeface="Consolas" panose="020B0609020204030204" pitchFamily="49" charset="0"/>
              </a:rPr>
              <a:t>%fs</a:t>
            </a:r>
            <a:r>
              <a:rPr lang="en-US" sz="2800" dirty="0"/>
              <a:t> contained the value </a:t>
            </a:r>
            <a:r>
              <a:rPr lang="en-US" sz="2800" dirty="0">
                <a:latin typeface="Consolas" panose="020B0609020204030204" pitchFamily="49" charset="0"/>
              </a:rPr>
              <a:t>16</a:t>
            </a:r>
          </a:p>
          <a:p>
            <a:pPr lvl="1"/>
            <a:r>
              <a:rPr lang="en-US" sz="2800" dirty="0">
                <a:latin typeface="Consolas" panose="020B0609020204030204" pitchFamily="49" charset="0"/>
              </a:rPr>
              <a:t>mov %fs:(8),</a:t>
            </a:r>
            <a:r>
              <a:rPr lang="en-US" sz="1050" dirty="0">
                <a:latin typeface="Consolas" panose="020B0609020204030204" pitchFamily="49" charset="0"/>
              </a:rPr>
              <a:t> </a:t>
            </a:r>
            <a:r>
              <a:rPr lang="en-US" sz="2800" dirty="0">
                <a:latin typeface="Consolas" panose="020B0609020204030204" pitchFamily="49" charset="0"/>
              </a:rPr>
              <a:t>%</a:t>
            </a:r>
            <a:r>
              <a:rPr lang="en-US" sz="2800" dirty="0" err="1">
                <a:latin typeface="Consolas" panose="020B0609020204030204" pitchFamily="49" charset="0"/>
              </a:rPr>
              <a:t>rax</a:t>
            </a:r>
            <a:r>
              <a:rPr lang="en-US" sz="2800" dirty="0"/>
              <a:t> loads the memory                                     value at virtual address </a:t>
            </a:r>
            <a:r>
              <a:rPr lang="en-US" sz="2800" dirty="0">
                <a:latin typeface="Consolas" panose="020B0609020204030204" pitchFamily="49" charset="0"/>
              </a:rPr>
              <a:t>16+8</a:t>
            </a:r>
          </a:p>
        </p:txBody>
      </p:sp>
      <p:grpSp>
        <p:nvGrpSpPr>
          <p:cNvPr id="17" name="Group 16">
            <a:extLst>
              <a:ext uri="{FF2B5EF4-FFF2-40B4-BE49-F238E27FC236}">
                <a16:creationId xmlns:a16="http://schemas.microsoft.com/office/drawing/2014/main" id="{1CE6CE46-7374-457D-BDA1-911BD8597139}"/>
              </a:ext>
            </a:extLst>
          </p:cNvPr>
          <p:cNvGrpSpPr/>
          <p:nvPr/>
        </p:nvGrpSpPr>
        <p:grpSpPr>
          <a:xfrm>
            <a:off x="8047821" y="5535915"/>
            <a:ext cx="4074903" cy="1210743"/>
            <a:chOff x="7418757" y="131830"/>
            <a:chExt cx="4074903" cy="1210743"/>
          </a:xfrm>
        </p:grpSpPr>
        <p:sp>
          <p:nvSpPr>
            <p:cNvPr id="18" name="Rectangle 17">
              <a:extLst>
                <a:ext uri="{FF2B5EF4-FFF2-40B4-BE49-F238E27FC236}">
                  <a16:creationId xmlns:a16="http://schemas.microsoft.com/office/drawing/2014/main" id="{1073989E-6F9C-4073-A30A-814ABF1E4FD8}"/>
                </a:ext>
              </a:extLst>
            </p:cNvPr>
            <p:cNvSpPr/>
            <p:nvPr/>
          </p:nvSpPr>
          <p:spPr>
            <a:xfrm>
              <a:off x="8755966" y="798563"/>
              <a:ext cx="2596831"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49EAB159-05DD-4721-9061-78C69D3143C0}"/>
                </a:ext>
              </a:extLst>
            </p:cNvPr>
            <p:cNvGrpSpPr/>
            <p:nvPr/>
          </p:nvGrpSpPr>
          <p:grpSpPr>
            <a:xfrm>
              <a:off x="7418757" y="131830"/>
              <a:ext cx="4074903" cy="1209459"/>
              <a:chOff x="7418757" y="131830"/>
              <a:chExt cx="4074903" cy="1209459"/>
            </a:xfrm>
          </p:grpSpPr>
          <p:sp>
            <p:nvSpPr>
              <p:cNvPr id="20" name="TextBox 19">
                <a:extLst>
                  <a:ext uri="{FF2B5EF4-FFF2-40B4-BE49-F238E27FC236}">
                    <a16:creationId xmlns:a16="http://schemas.microsoft.com/office/drawing/2014/main" id="{85EE66B8-973F-4A71-901B-E8E9952F9FF5}"/>
                  </a:ext>
                </a:extLst>
              </p:cNvPr>
              <p:cNvSpPr txBox="1"/>
              <p:nvPr/>
            </p:nvSpPr>
            <p:spPr>
              <a:xfrm>
                <a:off x="7674016" y="131830"/>
                <a:ext cx="3368233" cy="361894"/>
              </a:xfrm>
              <a:prstGeom prst="rect">
                <a:avLst/>
              </a:prstGeom>
              <a:noFill/>
            </p:spPr>
            <p:txBody>
              <a:bodyPr wrap="square" rtlCol="0">
                <a:spAutoFit/>
              </a:bodyPr>
              <a:lstStyle/>
              <a:p>
                <a:pPr algn="ctr">
                  <a:lnSpc>
                    <a:spcPts val="2000"/>
                  </a:lnSpc>
                </a:pPr>
                <a:r>
                  <a:rPr lang="en-US" sz="2400" b="1" dirty="0">
                    <a:latin typeface="Consolas" panose="020B0609020204030204" pitchFamily="49" charset="0"/>
                    <a:cs typeface="Segoe UI" panose="020B0502040204020203" pitchFamily="34" charset="0"/>
                  </a:rPr>
                  <a:t>%fs</a:t>
                </a:r>
                <a:r>
                  <a:rPr lang="en-US" sz="2400" b="1" dirty="0">
                    <a:latin typeface="Segoe UI" panose="020B0502040204020203" pitchFamily="34" charset="0"/>
                    <a:cs typeface="Segoe UI" panose="020B0502040204020203" pitchFamily="34" charset="0"/>
                  </a:rPr>
                  <a:t> or </a:t>
                </a:r>
                <a:r>
                  <a:rPr lang="en-US" sz="2400" b="1" dirty="0">
                    <a:latin typeface="Consolas" panose="020B0609020204030204" pitchFamily="49" charset="0"/>
                    <a:cs typeface="Segoe UI" panose="020B0502040204020203" pitchFamily="34" charset="0"/>
                  </a:rPr>
                  <a:t>%</a:t>
                </a:r>
                <a:r>
                  <a:rPr lang="en-US" sz="2400" b="1" dirty="0" err="1">
                    <a:latin typeface="Consolas" panose="020B0609020204030204" pitchFamily="49" charset="0"/>
                    <a:cs typeface="Segoe UI" panose="020B0502040204020203" pitchFamily="34" charset="0"/>
                  </a:rPr>
                  <a:t>gs</a:t>
                </a:r>
                <a:r>
                  <a:rPr lang="en-US" sz="2400" b="1" dirty="0">
                    <a:latin typeface="Segoe UI" panose="020B0502040204020203" pitchFamily="34" charset="0"/>
                    <a:cs typeface="Segoe UI" panose="020B0502040204020203" pitchFamily="34" charset="0"/>
                  </a:rPr>
                  <a:t> register</a:t>
                </a:r>
              </a:p>
            </p:txBody>
          </p:sp>
          <p:sp>
            <p:nvSpPr>
              <p:cNvPr id="21" name="Rectangle 20">
                <a:extLst>
                  <a:ext uri="{FF2B5EF4-FFF2-40B4-BE49-F238E27FC236}">
                    <a16:creationId xmlns:a16="http://schemas.microsoft.com/office/drawing/2014/main" id="{F834093A-AAB3-4E44-AFEB-4F88CBEE7877}"/>
                  </a:ext>
                </a:extLst>
              </p:cNvPr>
              <p:cNvSpPr/>
              <p:nvPr/>
            </p:nvSpPr>
            <p:spPr>
              <a:xfrm>
                <a:off x="7453434" y="797279"/>
                <a:ext cx="1312923"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schemeClr val="tx1"/>
                    </a:solidFill>
                    <a:latin typeface="Segoe UI" panose="020B0502040204020203" pitchFamily="34" charset="0"/>
                    <a:cs typeface="Segoe UI" panose="020B0502040204020203" pitchFamily="34" charset="0"/>
                  </a:rPr>
                  <a:t>GDT Selector</a:t>
                </a:r>
              </a:p>
            </p:txBody>
          </p:sp>
          <p:sp>
            <p:nvSpPr>
              <p:cNvPr id="22" name="Rectangle 21">
                <a:extLst>
                  <a:ext uri="{FF2B5EF4-FFF2-40B4-BE49-F238E27FC236}">
                    <a16:creationId xmlns:a16="http://schemas.microsoft.com/office/drawing/2014/main" id="{E2150481-FF22-4439-AC1E-1BBE365472C8}"/>
                  </a:ext>
                </a:extLst>
              </p:cNvPr>
              <p:cNvSpPr/>
              <p:nvPr/>
            </p:nvSpPr>
            <p:spPr>
              <a:xfrm>
                <a:off x="9086250" y="955784"/>
                <a:ext cx="1935915" cy="315920"/>
              </a:xfrm>
              <a:prstGeom prst="rect">
                <a:avLst/>
              </a:prstGeom>
            </p:spPr>
            <p:txBody>
              <a:bodyPr wrap="none">
                <a:spAutoFit/>
              </a:bodyPr>
              <a:lstStyle/>
              <a:p>
                <a:pPr algn="ctr">
                  <a:lnSpc>
                    <a:spcPts val="1600"/>
                  </a:lnSpc>
                </a:pPr>
                <a:r>
                  <a:rPr lang="en-US" sz="2400" dirty="0">
                    <a:latin typeface="Segoe UI" panose="020B0502040204020203" pitchFamily="34" charset="0"/>
                    <a:cs typeface="Segoe UI" panose="020B0502040204020203" pitchFamily="34" charset="0"/>
                  </a:rPr>
                  <a:t>Base address</a:t>
                </a:r>
              </a:p>
            </p:txBody>
          </p:sp>
          <p:sp>
            <p:nvSpPr>
              <p:cNvPr id="23" name="TextBox 22">
                <a:extLst>
                  <a:ext uri="{FF2B5EF4-FFF2-40B4-BE49-F238E27FC236}">
                    <a16:creationId xmlns:a16="http://schemas.microsoft.com/office/drawing/2014/main" id="{2A44BF2E-3463-4F7C-9D9D-1DAD0FC4BED0}"/>
                  </a:ext>
                </a:extLst>
              </p:cNvPr>
              <p:cNvSpPr txBox="1"/>
              <p:nvPr/>
            </p:nvSpPr>
            <p:spPr>
              <a:xfrm>
                <a:off x="7418757" y="477678"/>
                <a:ext cx="132563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Visible</a:t>
                </a:r>
              </a:p>
            </p:txBody>
          </p:sp>
          <p:sp>
            <p:nvSpPr>
              <p:cNvPr id="24" name="TextBox 23">
                <a:extLst>
                  <a:ext uri="{FF2B5EF4-FFF2-40B4-BE49-F238E27FC236}">
                    <a16:creationId xmlns:a16="http://schemas.microsoft.com/office/drawing/2014/main" id="{330245C6-E5FA-4431-869F-5A1A17FB09AB}"/>
                  </a:ext>
                </a:extLst>
              </p:cNvPr>
              <p:cNvSpPr txBox="1"/>
              <p:nvPr/>
            </p:nvSpPr>
            <p:spPr>
              <a:xfrm>
                <a:off x="8656346" y="471447"/>
                <a:ext cx="283731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Hidden descriptor</a:t>
                </a:r>
              </a:p>
            </p:txBody>
          </p:sp>
        </p:grpSp>
      </p:grpSp>
    </p:spTree>
    <p:extLst>
      <p:ext uri="{BB962C8B-B14F-4D97-AF65-F5344CB8AC3E}">
        <p14:creationId xmlns:p14="http://schemas.microsoft.com/office/powerpoint/2010/main" val="312789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5DDD-56E4-44FD-906A-2C2656AD5752}"/>
              </a:ext>
            </a:extLst>
          </p:cNvPr>
          <p:cNvSpPr>
            <a:spLocks noGrp="1"/>
          </p:cNvSpPr>
          <p:nvPr>
            <p:ph type="title"/>
          </p:nvPr>
        </p:nvSpPr>
        <p:spPr>
          <a:xfrm>
            <a:off x="-77381" y="121644"/>
            <a:ext cx="6534868" cy="1694551"/>
          </a:xfrm>
        </p:spPr>
        <p:txBody>
          <a:bodyPr>
            <a:noAutofit/>
          </a:bodyPr>
          <a:lstStyle/>
          <a:p>
            <a:r>
              <a:rPr lang="en-US" sz="3200" dirty="0"/>
              <a:t>Only privileged code can assign to a descriptor table pointer register like </a:t>
            </a:r>
            <a:r>
              <a:rPr lang="en-US" sz="3200" dirty="0">
                <a:latin typeface="Consolas" panose="020B0609020204030204" pitchFamily="49" charset="0"/>
              </a:rPr>
              <a:t>%</a:t>
            </a:r>
            <a:r>
              <a:rPr lang="en-US" sz="3200" dirty="0" err="1">
                <a:latin typeface="Consolas" panose="020B0609020204030204" pitchFamily="49" charset="0"/>
              </a:rPr>
              <a:t>gdt</a:t>
            </a:r>
            <a:r>
              <a:rPr lang="en-US" sz="3200" dirty="0" err="1"/>
              <a:t>r</a:t>
            </a:r>
            <a:r>
              <a:rPr lang="en-US" sz="3200" dirty="0"/>
              <a:t> . . .</a:t>
            </a:r>
          </a:p>
        </p:txBody>
      </p:sp>
      <p:sp>
        <p:nvSpPr>
          <p:cNvPr id="6" name="Rectangle 5">
            <a:extLst>
              <a:ext uri="{FF2B5EF4-FFF2-40B4-BE49-F238E27FC236}">
                <a16:creationId xmlns:a16="http://schemas.microsoft.com/office/drawing/2014/main" id="{17561A9C-BCD6-47E5-AC6E-E5906D0FAACA}"/>
              </a:ext>
            </a:extLst>
          </p:cNvPr>
          <p:cNvSpPr/>
          <p:nvPr/>
        </p:nvSpPr>
        <p:spPr>
          <a:xfrm>
            <a:off x="4726331" y="5583700"/>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0DEA0819-B135-458A-8569-7B4A5D15B5BB}"/>
              </a:ext>
            </a:extLst>
          </p:cNvPr>
          <p:cNvSpPr txBox="1"/>
          <p:nvPr/>
        </p:nvSpPr>
        <p:spPr>
          <a:xfrm>
            <a:off x="4448538" y="6153802"/>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Register (%</a:t>
            </a:r>
            <a:r>
              <a:rPr lang="en-US" sz="2000" b="1" dirty="0" err="1">
                <a:latin typeface="Segoe UI" panose="020B0502040204020203" pitchFamily="34" charset="0"/>
                <a:cs typeface="Segoe UI" panose="020B0502040204020203" pitchFamily="34" charset="0"/>
              </a:rPr>
              <a:t>gdtr</a:t>
            </a:r>
            <a:r>
              <a:rPr lang="en-US" sz="2000" b="1" dirty="0">
                <a:latin typeface="Segoe UI" panose="020B0502040204020203" pitchFamily="34" charset="0"/>
                <a:cs typeface="Segoe UI" panose="020B0502040204020203" pitchFamily="34" charset="0"/>
              </a:rPr>
              <a:t>)</a:t>
            </a:r>
          </a:p>
        </p:txBody>
      </p:sp>
      <p:sp>
        <p:nvSpPr>
          <p:cNvPr id="8" name="TextBox 7">
            <a:extLst>
              <a:ext uri="{FF2B5EF4-FFF2-40B4-BE49-F238E27FC236}">
                <a16:creationId xmlns:a16="http://schemas.microsoft.com/office/drawing/2014/main" id="{8B2E7C5C-6B69-4191-821A-24921EBEF3E8}"/>
              </a:ext>
            </a:extLst>
          </p:cNvPr>
          <p:cNvSpPr txBox="1"/>
          <p:nvPr/>
        </p:nvSpPr>
        <p:spPr>
          <a:xfrm>
            <a:off x="8102829" y="6153802"/>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cxnSp>
        <p:nvCxnSpPr>
          <p:cNvPr id="9" name="Connector: Elbow 8">
            <a:extLst>
              <a:ext uri="{FF2B5EF4-FFF2-40B4-BE49-F238E27FC236}">
                <a16:creationId xmlns:a16="http://schemas.microsoft.com/office/drawing/2014/main" id="{C9E12C0B-20E0-419B-B28C-1EEBD601ABB2}"/>
              </a:ext>
            </a:extLst>
          </p:cNvPr>
          <p:cNvCxnSpPr>
            <a:cxnSpLocks/>
            <a:stCxn id="6" idx="3"/>
          </p:cNvCxnSpPr>
          <p:nvPr/>
        </p:nvCxnSpPr>
        <p:spPr>
          <a:xfrm>
            <a:off x="7481106" y="5855705"/>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32EE432-8903-4747-B918-E62F3E6D8B39}"/>
              </a:ext>
            </a:extLst>
          </p:cNvPr>
          <p:cNvGrpSpPr/>
          <p:nvPr/>
        </p:nvGrpSpPr>
        <p:grpSpPr>
          <a:xfrm>
            <a:off x="8869402" y="2871430"/>
            <a:ext cx="2357376" cy="3256280"/>
            <a:chOff x="8869402" y="2871430"/>
            <a:chExt cx="2357376" cy="3256280"/>
          </a:xfrm>
        </p:grpSpPr>
        <p:sp>
          <p:nvSpPr>
            <p:cNvPr id="11" name="Rectangle 10">
              <a:extLst>
                <a:ext uri="{FF2B5EF4-FFF2-40B4-BE49-F238E27FC236}">
                  <a16:creationId xmlns:a16="http://schemas.microsoft.com/office/drawing/2014/main" id="{F8A14186-174D-4209-B82C-EBE574E69416}"/>
                </a:ext>
              </a:extLst>
            </p:cNvPr>
            <p:cNvSpPr/>
            <p:nvPr/>
          </p:nvSpPr>
          <p:spPr>
            <a:xfrm>
              <a:off x="8869403" y="5717894"/>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933EFB96-EDFB-41FB-8BBB-AC32EF15C877}"/>
                </a:ext>
              </a:extLst>
            </p:cNvPr>
            <p:cNvSpPr/>
            <p:nvPr/>
          </p:nvSpPr>
          <p:spPr>
            <a:xfrm>
              <a:off x="8869402" y="530988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9736135A-A0BA-4AC9-8299-8CC93D41FE09}"/>
                </a:ext>
              </a:extLst>
            </p:cNvPr>
            <p:cNvSpPr/>
            <p:nvPr/>
          </p:nvSpPr>
          <p:spPr>
            <a:xfrm>
              <a:off x="8869402" y="489916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6BC54B15-BCFC-4315-9FEC-2059C919F6C4}"/>
                </a:ext>
              </a:extLst>
            </p:cNvPr>
            <p:cNvSpPr/>
            <p:nvPr/>
          </p:nvSpPr>
          <p:spPr>
            <a:xfrm>
              <a:off x="8869402" y="450002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ABC3F8D3-2B41-4CE2-B418-BE575515AD6C}"/>
                </a:ext>
              </a:extLst>
            </p:cNvPr>
            <p:cNvSpPr/>
            <p:nvPr/>
          </p:nvSpPr>
          <p:spPr>
            <a:xfrm>
              <a:off x="8869403" y="408930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9576B0E3-E32D-4963-879D-967CD293A93A}"/>
                </a:ext>
              </a:extLst>
            </p:cNvPr>
            <p:cNvSpPr/>
            <p:nvPr/>
          </p:nvSpPr>
          <p:spPr>
            <a:xfrm>
              <a:off x="8869402" y="368129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8F536ADB-141F-4B34-B91D-6C497962018E}"/>
                </a:ext>
              </a:extLst>
            </p:cNvPr>
            <p:cNvSpPr/>
            <p:nvPr/>
          </p:nvSpPr>
          <p:spPr>
            <a:xfrm>
              <a:off x="8869402" y="327057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25590339-0258-4002-924E-441D178E63D6}"/>
                </a:ext>
              </a:extLst>
            </p:cNvPr>
            <p:cNvSpPr/>
            <p:nvPr/>
          </p:nvSpPr>
          <p:spPr>
            <a:xfrm>
              <a:off x="8869402" y="2871430"/>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9" name="Left Bracket 18">
            <a:extLst>
              <a:ext uri="{FF2B5EF4-FFF2-40B4-BE49-F238E27FC236}">
                <a16:creationId xmlns:a16="http://schemas.microsoft.com/office/drawing/2014/main" id="{49F2B376-E9AC-4740-B783-08925231D5DE}"/>
              </a:ext>
            </a:extLst>
          </p:cNvPr>
          <p:cNvSpPr/>
          <p:nvPr/>
        </p:nvSpPr>
        <p:spPr>
          <a:xfrm>
            <a:off x="8669484" y="3680391"/>
            <a:ext cx="153506" cy="40891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DFDA7B4-6550-4928-BE52-E0F1820B7844}"/>
              </a:ext>
            </a:extLst>
          </p:cNvPr>
          <p:cNvSpPr txBox="1"/>
          <p:nvPr/>
        </p:nvSpPr>
        <p:spPr>
          <a:xfrm>
            <a:off x="7443043" y="3680391"/>
            <a:ext cx="1312923"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Descriptor</a:t>
            </a:r>
          </a:p>
        </p:txBody>
      </p:sp>
      <p:sp>
        <p:nvSpPr>
          <p:cNvPr id="21" name="Rectangle 20">
            <a:extLst>
              <a:ext uri="{FF2B5EF4-FFF2-40B4-BE49-F238E27FC236}">
                <a16:creationId xmlns:a16="http://schemas.microsoft.com/office/drawing/2014/main" id="{4014FDBC-D848-403E-A6BB-711DDA043608}"/>
              </a:ext>
            </a:extLst>
          </p:cNvPr>
          <p:cNvSpPr/>
          <p:nvPr/>
        </p:nvSpPr>
        <p:spPr>
          <a:xfrm>
            <a:off x="8744391" y="3777023"/>
            <a:ext cx="2608406" cy="298480"/>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grpSp>
        <p:nvGrpSpPr>
          <p:cNvPr id="22" name="Group 21">
            <a:extLst>
              <a:ext uri="{FF2B5EF4-FFF2-40B4-BE49-F238E27FC236}">
                <a16:creationId xmlns:a16="http://schemas.microsoft.com/office/drawing/2014/main" id="{48EC3388-DEE2-4D1A-BBCC-2E1BC3261A1F}"/>
              </a:ext>
            </a:extLst>
          </p:cNvPr>
          <p:cNvGrpSpPr/>
          <p:nvPr/>
        </p:nvGrpSpPr>
        <p:grpSpPr>
          <a:xfrm>
            <a:off x="7418757" y="59638"/>
            <a:ext cx="4074903" cy="1282935"/>
            <a:chOff x="7418757" y="59638"/>
            <a:chExt cx="4074903" cy="1282935"/>
          </a:xfrm>
        </p:grpSpPr>
        <p:sp>
          <p:nvSpPr>
            <p:cNvPr id="23" name="Rectangle 22">
              <a:extLst>
                <a:ext uri="{FF2B5EF4-FFF2-40B4-BE49-F238E27FC236}">
                  <a16:creationId xmlns:a16="http://schemas.microsoft.com/office/drawing/2014/main" id="{8BE4EFFB-0B38-446A-94C5-8CE283C66215}"/>
                </a:ext>
              </a:extLst>
            </p:cNvPr>
            <p:cNvSpPr/>
            <p:nvPr/>
          </p:nvSpPr>
          <p:spPr>
            <a:xfrm>
              <a:off x="8755966" y="798563"/>
              <a:ext cx="2596831"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24" name="Group 23">
              <a:extLst>
                <a:ext uri="{FF2B5EF4-FFF2-40B4-BE49-F238E27FC236}">
                  <a16:creationId xmlns:a16="http://schemas.microsoft.com/office/drawing/2014/main" id="{7468C5A3-E59A-4D7A-BB3E-418A26A335CA}"/>
                </a:ext>
              </a:extLst>
            </p:cNvPr>
            <p:cNvGrpSpPr/>
            <p:nvPr/>
          </p:nvGrpSpPr>
          <p:grpSpPr>
            <a:xfrm>
              <a:off x="7418757" y="59638"/>
              <a:ext cx="4074903" cy="1281651"/>
              <a:chOff x="7418757" y="59638"/>
              <a:chExt cx="4074903" cy="1281651"/>
            </a:xfrm>
          </p:grpSpPr>
          <p:sp>
            <p:nvSpPr>
              <p:cNvPr id="25" name="TextBox 24">
                <a:extLst>
                  <a:ext uri="{FF2B5EF4-FFF2-40B4-BE49-F238E27FC236}">
                    <a16:creationId xmlns:a16="http://schemas.microsoft.com/office/drawing/2014/main" id="{D11A6A85-062E-497D-BCB5-188D08BCED8F}"/>
                  </a:ext>
                </a:extLst>
              </p:cNvPr>
              <p:cNvSpPr txBox="1"/>
              <p:nvPr/>
            </p:nvSpPr>
            <p:spPr>
              <a:xfrm>
                <a:off x="7674016" y="59638"/>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Segment register</a:t>
                </a:r>
              </a:p>
            </p:txBody>
          </p:sp>
          <p:sp>
            <p:nvSpPr>
              <p:cNvPr id="26" name="Rectangle 25">
                <a:extLst>
                  <a:ext uri="{FF2B5EF4-FFF2-40B4-BE49-F238E27FC236}">
                    <a16:creationId xmlns:a16="http://schemas.microsoft.com/office/drawing/2014/main" id="{83B2D6F3-A430-4EF4-8E6F-19388F50192F}"/>
                  </a:ext>
                </a:extLst>
              </p:cNvPr>
              <p:cNvSpPr/>
              <p:nvPr/>
            </p:nvSpPr>
            <p:spPr>
              <a:xfrm>
                <a:off x="7453434" y="797279"/>
                <a:ext cx="1312923"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sp>
            <p:nvSpPr>
              <p:cNvPr id="27" name="Rectangle 26">
                <a:extLst>
                  <a:ext uri="{FF2B5EF4-FFF2-40B4-BE49-F238E27FC236}">
                    <a16:creationId xmlns:a16="http://schemas.microsoft.com/office/drawing/2014/main" id="{212E0C4A-5599-4C16-9B57-95A2F5937D44}"/>
                  </a:ext>
                </a:extLst>
              </p:cNvPr>
              <p:cNvSpPr/>
              <p:nvPr/>
            </p:nvSpPr>
            <p:spPr>
              <a:xfrm>
                <a:off x="8783667" y="955784"/>
                <a:ext cx="2541080" cy="297517"/>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sp>
            <p:nvSpPr>
              <p:cNvPr id="28" name="TextBox 27">
                <a:extLst>
                  <a:ext uri="{FF2B5EF4-FFF2-40B4-BE49-F238E27FC236}">
                    <a16:creationId xmlns:a16="http://schemas.microsoft.com/office/drawing/2014/main" id="{461B435E-3278-4E62-9D3D-902CFCA496A0}"/>
                  </a:ext>
                </a:extLst>
              </p:cNvPr>
              <p:cNvSpPr txBox="1"/>
              <p:nvPr/>
            </p:nvSpPr>
            <p:spPr>
              <a:xfrm>
                <a:off x="7418757" y="477678"/>
                <a:ext cx="132563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Visible</a:t>
                </a:r>
              </a:p>
            </p:txBody>
          </p:sp>
          <p:sp>
            <p:nvSpPr>
              <p:cNvPr id="29" name="TextBox 28">
                <a:extLst>
                  <a:ext uri="{FF2B5EF4-FFF2-40B4-BE49-F238E27FC236}">
                    <a16:creationId xmlns:a16="http://schemas.microsoft.com/office/drawing/2014/main" id="{25532EFF-0396-404D-B019-16CB44152A23}"/>
                  </a:ext>
                </a:extLst>
              </p:cNvPr>
              <p:cNvSpPr txBox="1"/>
              <p:nvPr/>
            </p:nvSpPr>
            <p:spPr>
              <a:xfrm>
                <a:off x="8656346" y="471447"/>
                <a:ext cx="283731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Hidden descriptor</a:t>
                </a:r>
              </a:p>
            </p:txBody>
          </p:sp>
        </p:grpSp>
      </p:grpSp>
      <p:grpSp>
        <p:nvGrpSpPr>
          <p:cNvPr id="30" name="Group 29">
            <a:extLst>
              <a:ext uri="{FF2B5EF4-FFF2-40B4-BE49-F238E27FC236}">
                <a16:creationId xmlns:a16="http://schemas.microsoft.com/office/drawing/2014/main" id="{5ED029D0-9FD6-4AB4-9A62-422137B8DD1A}"/>
              </a:ext>
            </a:extLst>
          </p:cNvPr>
          <p:cNvGrpSpPr/>
          <p:nvPr/>
        </p:nvGrpSpPr>
        <p:grpSpPr>
          <a:xfrm>
            <a:off x="7552216" y="1341291"/>
            <a:ext cx="2182093" cy="2523768"/>
            <a:chOff x="7552216" y="1341291"/>
            <a:chExt cx="2182093" cy="2523768"/>
          </a:xfrm>
        </p:grpSpPr>
        <p:cxnSp>
          <p:nvCxnSpPr>
            <p:cNvPr id="31" name="Connector: Elbow 30">
              <a:extLst>
                <a:ext uri="{FF2B5EF4-FFF2-40B4-BE49-F238E27FC236}">
                  <a16:creationId xmlns:a16="http://schemas.microsoft.com/office/drawing/2014/main" id="{4DF1DF33-85A9-4D45-8A84-C2C8E6CFC5BA}"/>
                </a:ext>
              </a:extLst>
            </p:cNvPr>
            <p:cNvCxnSpPr>
              <a:cxnSpLocks/>
            </p:cNvCxnSpPr>
            <p:nvPr/>
          </p:nvCxnSpPr>
          <p:spPr>
            <a:xfrm rot="5400000">
              <a:off x="6560885" y="2332622"/>
              <a:ext cx="2523768" cy="541106"/>
            </a:xfrm>
            <a:prstGeom prst="bentConnector4">
              <a:avLst>
                <a:gd name="adj1" fmla="val 46341"/>
                <a:gd name="adj2" fmla="val 13428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16D3EA-7F27-4B33-93EF-A8BFAF188C7E}"/>
                </a:ext>
              </a:extLst>
            </p:cNvPr>
            <p:cNvCxnSpPr/>
            <p:nvPr/>
          </p:nvCxnSpPr>
          <p:spPr>
            <a:xfrm>
              <a:off x="7917084" y="1817225"/>
              <a:ext cx="358815" cy="30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67AF3DF-A0A4-4551-A508-DD4E025A437F}"/>
                </a:ext>
              </a:extLst>
            </p:cNvPr>
            <p:cNvSpPr txBox="1"/>
            <p:nvPr/>
          </p:nvSpPr>
          <p:spPr>
            <a:xfrm>
              <a:off x="8061093" y="1725159"/>
              <a:ext cx="1673216"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Used as index</a:t>
              </a:r>
            </a:p>
          </p:txBody>
        </p:sp>
      </p:grpSp>
      <p:grpSp>
        <p:nvGrpSpPr>
          <p:cNvPr id="34" name="Group 33">
            <a:extLst>
              <a:ext uri="{FF2B5EF4-FFF2-40B4-BE49-F238E27FC236}">
                <a16:creationId xmlns:a16="http://schemas.microsoft.com/office/drawing/2014/main" id="{58EB5626-1EA2-44F6-86B3-413877223C40}"/>
              </a:ext>
            </a:extLst>
          </p:cNvPr>
          <p:cNvGrpSpPr/>
          <p:nvPr/>
        </p:nvGrpSpPr>
        <p:grpSpPr>
          <a:xfrm>
            <a:off x="9932622" y="1342573"/>
            <a:ext cx="2224653" cy="2543630"/>
            <a:chOff x="9932622" y="1342573"/>
            <a:chExt cx="2224653" cy="2543630"/>
          </a:xfrm>
        </p:grpSpPr>
        <p:cxnSp>
          <p:nvCxnSpPr>
            <p:cNvPr id="35" name="Connector: Elbow 34">
              <a:extLst>
                <a:ext uri="{FF2B5EF4-FFF2-40B4-BE49-F238E27FC236}">
                  <a16:creationId xmlns:a16="http://schemas.microsoft.com/office/drawing/2014/main" id="{345269FE-08DF-4F1C-A5D1-F4D6827F1F88}"/>
                </a:ext>
              </a:extLst>
            </p:cNvPr>
            <p:cNvCxnSpPr>
              <a:cxnSpLocks/>
              <a:stCxn id="16" idx="3"/>
              <a:endCxn id="23" idx="2"/>
            </p:cNvCxnSpPr>
            <p:nvPr/>
          </p:nvCxnSpPr>
          <p:spPr>
            <a:xfrm flipH="1" flipV="1">
              <a:off x="10054382" y="1342573"/>
              <a:ext cx="1172395" cy="2543630"/>
            </a:xfrm>
            <a:prstGeom prst="bentConnector4">
              <a:avLst>
                <a:gd name="adj1" fmla="val -19499"/>
                <a:gd name="adj2" fmla="val 54028"/>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BD29E2-73FC-4880-B25F-B595D1277C92}"/>
                </a:ext>
              </a:extLst>
            </p:cNvPr>
            <p:cNvSpPr txBox="1"/>
            <p:nvPr/>
          </p:nvSpPr>
          <p:spPr>
            <a:xfrm>
              <a:off x="9932622" y="1741169"/>
              <a:ext cx="2224653" cy="746358"/>
            </a:xfrm>
            <a:prstGeom prst="rect">
              <a:avLst/>
            </a:prstGeom>
            <a:noFill/>
          </p:spPr>
          <p:txBody>
            <a:bodyPr wrap="square" rtlCol="0">
              <a:spAutoFit/>
            </a:bodyPr>
            <a:lstStyle/>
            <a:p>
              <a:pPr algn="ctr">
                <a:lnSpc>
                  <a:spcPts val="1700"/>
                </a:lnSpc>
              </a:pPr>
              <a:r>
                <a:rPr lang="en-US" dirty="0">
                  <a:latin typeface="Segoe UI" panose="020B0502040204020203" pitchFamily="34" charset="0"/>
                  <a:cs typeface="Segoe UI" panose="020B0502040204020203" pitchFamily="34" charset="0"/>
                </a:rPr>
                <a:t>Load triggered by write to segment register’s selector</a:t>
              </a:r>
            </a:p>
          </p:txBody>
        </p:sp>
      </p:grpSp>
      <p:sp>
        <p:nvSpPr>
          <p:cNvPr id="39" name="Title 1">
            <a:extLst>
              <a:ext uri="{FF2B5EF4-FFF2-40B4-BE49-F238E27FC236}">
                <a16:creationId xmlns:a16="http://schemas.microsoft.com/office/drawing/2014/main" id="{E32E2D3F-9776-45ED-B901-D9CC27F606B4}"/>
              </a:ext>
            </a:extLst>
          </p:cNvPr>
          <p:cNvSpPr txBox="1">
            <a:spLocks/>
          </p:cNvSpPr>
          <p:nvPr/>
        </p:nvSpPr>
        <p:spPr>
          <a:xfrm>
            <a:off x="433192" y="3497724"/>
            <a:ext cx="5608669" cy="16945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t>. . . so how can user code do anything interesting with </a:t>
            </a:r>
            <a:r>
              <a:rPr lang="en-US" sz="3200" dirty="0">
                <a:latin typeface="Consolas" panose="020B0609020204030204" pitchFamily="49" charset="0"/>
              </a:rPr>
              <a:t>%fs</a:t>
            </a:r>
            <a:r>
              <a:rPr lang="en-US" sz="3200" dirty="0"/>
              <a:t> and </a:t>
            </a:r>
            <a:r>
              <a:rPr lang="en-US" sz="3200" dirty="0">
                <a:latin typeface="Consolas" panose="020B0609020204030204" pitchFamily="49" charset="0"/>
              </a:rPr>
              <a:t>%</a:t>
            </a:r>
            <a:r>
              <a:rPr lang="en-US" sz="3200" dirty="0" err="1">
                <a:latin typeface="Consolas" panose="020B0609020204030204" pitchFamily="49" charset="0"/>
              </a:rPr>
              <a:t>gs</a:t>
            </a:r>
            <a:r>
              <a:rPr lang="en-US" sz="3200" dirty="0"/>
              <a:t>?</a:t>
            </a:r>
          </a:p>
        </p:txBody>
      </p:sp>
      <p:sp>
        <p:nvSpPr>
          <p:cNvPr id="37" name="Title 1">
            <a:extLst>
              <a:ext uri="{FF2B5EF4-FFF2-40B4-BE49-F238E27FC236}">
                <a16:creationId xmlns:a16="http://schemas.microsoft.com/office/drawing/2014/main" id="{554DD2A7-E7B4-4FDD-B763-66C1490B5BCD}"/>
              </a:ext>
            </a:extLst>
          </p:cNvPr>
          <p:cNvSpPr txBox="1">
            <a:spLocks/>
          </p:cNvSpPr>
          <p:nvPr/>
        </p:nvSpPr>
        <p:spPr>
          <a:xfrm>
            <a:off x="-5906" y="1823381"/>
            <a:ext cx="6534868" cy="16945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t>. . . and descriptor tables like the GDT live in kernel memory . . .</a:t>
            </a:r>
          </a:p>
        </p:txBody>
      </p:sp>
    </p:spTree>
    <p:extLst>
      <p:ext uri="{BB962C8B-B14F-4D97-AF65-F5344CB8AC3E}">
        <p14:creationId xmlns:p14="http://schemas.microsoft.com/office/powerpoint/2010/main" val="18792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02AB90-4BEE-4907-B493-CED11AF89787}"/>
              </a:ext>
            </a:extLst>
          </p:cNvPr>
          <p:cNvSpPr>
            <a:spLocks noGrp="1"/>
          </p:cNvSpPr>
          <p:nvPr>
            <p:ph idx="1"/>
          </p:nvPr>
        </p:nvSpPr>
        <p:spPr>
          <a:xfrm>
            <a:off x="279720" y="960699"/>
            <a:ext cx="11565038" cy="5897301"/>
          </a:xfrm>
        </p:spPr>
        <p:txBody>
          <a:bodyPr>
            <a:normAutofit fontScale="92500"/>
          </a:bodyPr>
          <a:lstStyle/>
          <a:p>
            <a:r>
              <a:rPr lang="en-US" sz="3200" dirty="0"/>
              <a:t>Kernel-level code can read and write segment bases by:</a:t>
            </a:r>
          </a:p>
          <a:p>
            <a:pPr lvl="1"/>
            <a:r>
              <a:rPr lang="en-US" sz="2800" dirty="0"/>
              <a:t>Setting up the appropriate descriptor in a descriptor table and then assigning to the visible </a:t>
            </a:r>
            <a:r>
              <a:rPr lang="en-US" sz="2800" dirty="0">
                <a:latin typeface="Consolas" panose="020B0609020204030204" pitchFamily="49" charset="0"/>
              </a:rPr>
              <a:t>%fs</a:t>
            </a:r>
            <a:r>
              <a:rPr lang="en-US" sz="2800" dirty="0"/>
              <a:t> or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selector (e.g., </a:t>
            </a:r>
            <a:r>
              <a:rPr lang="en-US" sz="2800" dirty="0">
                <a:latin typeface="Consolas" panose="020B0609020204030204" pitchFamily="49" charset="0"/>
              </a:rPr>
              <a:t>mov $0x4, %</a:t>
            </a:r>
            <a:r>
              <a:rPr lang="en-US" sz="2800" dirty="0" err="1">
                <a:latin typeface="Consolas" panose="020B0609020204030204" pitchFamily="49" charset="0"/>
              </a:rPr>
              <a:t>gs</a:t>
            </a:r>
            <a:r>
              <a:rPr lang="en-US" sz="2800" dirty="0"/>
              <a:t>)</a:t>
            </a:r>
            <a:endParaRPr lang="en-US" sz="2800" dirty="0">
              <a:latin typeface="Consolas" panose="020B0609020204030204" pitchFamily="49" charset="0"/>
            </a:endParaRPr>
          </a:p>
          <a:p>
            <a:pPr lvl="1"/>
            <a:r>
              <a:rPr lang="en-US" sz="2800" dirty="0"/>
              <a:t>Directly reading or writing the model-specific registers </a:t>
            </a:r>
            <a:r>
              <a:rPr lang="en-US" sz="2800" dirty="0">
                <a:latin typeface="Consolas" panose="020B0609020204030204" pitchFamily="49" charset="0"/>
              </a:rPr>
              <a:t>%MSR_IA32_GS_BASE</a:t>
            </a:r>
            <a:r>
              <a:rPr lang="en-US" sz="2800" dirty="0"/>
              <a:t> and </a:t>
            </a:r>
            <a:r>
              <a:rPr lang="en-US" sz="2800" dirty="0">
                <a:latin typeface="Consolas" panose="020B0609020204030204" pitchFamily="49" charset="0"/>
              </a:rPr>
              <a:t>%MSR_IA32_FS_BASE</a:t>
            </a:r>
          </a:p>
          <a:p>
            <a:pPr lvl="1"/>
            <a:r>
              <a:rPr lang="en-US" sz="2800" dirty="0"/>
              <a:t>[For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only] calling </a:t>
            </a:r>
            <a:r>
              <a:rPr lang="en-US" sz="2800" dirty="0" err="1">
                <a:latin typeface="Consolas" panose="020B0609020204030204" pitchFamily="49" charset="0"/>
              </a:rPr>
              <a:t>swapgs</a:t>
            </a:r>
            <a:r>
              <a:rPr lang="en-US" sz="2800" dirty="0"/>
              <a:t> (to be discussed soon!)</a:t>
            </a:r>
          </a:p>
          <a:p>
            <a:r>
              <a:rPr lang="en-US" sz="3200" dirty="0"/>
              <a:t>User-level code can update the hidden bases by:</a:t>
            </a:r>
          </a:p>
          <a:p>
            <a:pPr lvl="1"/>
            <a:r>
              <a:rPr lang="en-US" sz="2800" dirty="0"/>
              <a:t>Asking the OS to update the hidden part (e.g., on Linux, invoking the </a:t>
            </a:r>
            <a:r>
              <a:rPr lang="en-US" sz="2800" dirty="0" err="1"/>
              <a:t>syscall</a:t>
            </a:r>
            <a:r>
              <a:rPr lang="en-US" sz="2800" dirty="0"/>
              <a:t> </a:t>
            </a:r>
            <a:r>
              <a:rPr lang="en-US" sz="2800" dirty="0" err="1">
                <a:latin typeface="Consolas" panose="020B0609020204030204" pitchFamily="49" charset="0"/>
              </a:rPr>
              <a:t>arch_prctl</a:t>
            </a:r>
            <a:r>
              <a:rPr lang="en-US" sz="2800" dirty="0">
                <a:latin typeface="Consolas" panose="020B0609020204030204" pitchFamily="49" charset="0"/>
              </a:rPr>
              <a:t>(ARCH_SET_FS, </a:t>
            </a:r>
            <a:r>
              <a:rPr lang="en-US" sz="2800" dirty="0" err="1">
                <a:latin typeface="Consolas" panose="020B0609020204030204" pitchFamily="49" charset="0"/>
              </a:rPr>
              <a:t>addr</a:t>
            </a:r>
            <a:r>
              <a:rPr lang="en-US" sz="2800" dirty="0">
                <a:latin typeface="Consolas" panose="020B0609020204030204" pitchFamily="49" charset="0"/>
              </a:rPr>
              <a:t>)</a:t>
            </a:r>
            <a:r>
              <a:rPr lang="en-US" sz="2800" dirty="0"/>
              <a:t>)</a:t>
            </a:r>
          </a:p>
          <a:p>
            <a:pPr lvl="1"/>
            <a:r>
              <a:rPr lang="en-US" sz="2800" dirty="0"/>
              <a:t>Using the </a:t>
            </a:r>
            <a:r>
              <a:rPr lang="en-US" sz="2800" dirty="0" err="1">
                <a:latin typeface="Consolas" panose="020B0609020204030204" pitchFamily="49" charset="0"/>
              </a:rPr>
              <a:t>wrfsbase</a:t>
            </a:r>
            <a:r>
              <a:rPr lang="en-US" sz="2800" dirty="0"/>
              <a:t> or </a:t>
            </a:r>
            <a:r>
              <a:rPr lang="en-US" sz="2800" dirty="0" err="1">
                <a:latin typeface="Consolas" panose="020B0609020204030204" pitchFamily="49" charset="0"/>
              </a:rPr>
              <a:t>wrgsbase</a:t>
            </a:r>
            <a:r>
              <a:rPr lang="en-US" sz="2800" dirty="0"/>
              <a:t> instructions to write a value in a general-purpose register to </a:t>
            </a:r>
            <a:r>
              <a:rPr lang="en-US" sz="2800" dirty="0">
                <a:latin typeface="Consolas" panose="020B0609020204030204" pitchFamily="49" charset="0"/>
              </a:rPr>
              <a:t>%fs</a:t>
            </a:r>
            <a:r>
              <a:rPr lang="en-US" sz="2800" dirty="0"/>
              <a:t> base or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base; however, the kernel must explicitly configure the processor to allow user code to invoke these instructions</a:t>
            </a:r>
            <a:endParaRPr lang="en-US" sz="2800" dirty="0">
              <a:latin typeface="Consolas" panose="020B0609020204030204" pitchFamily="49" charset="0"/>
            </a:endParaRPr>
          </a:p>
          <a:p>
            <a:r>
              <a:rPr lang="en-US" sz="3200" dirty="0"/>
              <a:t>The visible and hidden parts of </a:t>
            </a:r>
            <a:r>
              <a:rPr lang="en-US" sz="3200" dirty="0">
                <a:latin typeface="Consolas" panose="020B0609020204030204" pitchFamily="49" charset="0"/>
              </a:rPr>
              <a:t>%fs</a:t>
            </a:r>
            <a:r>
              <a:rPr lang="en-US" sz="3200" dirty="0"/>
              <a:t> and </a:t>
            </a:r>
            <a:r>
              <a:rPr lang="en-US" sz="3200" dirty="0">
                <a:latin typeface="Consolas" panose="020B0609020204030204" pitchFamily="49" charset="0"/>
              </a:rPr>
              <a:t>%</a:t>
            </a:r>
            <a:r>
              <a:rPr lang="en-US" sz="3200" dirty="0" err="1">
                <a:latin typeface="Consolas" panose="020B0609020204030204" pitchFamily="49" charset="0"/>
              </a:rPr>
              <a:t>gs</a:t>
            </a:r>
            <a:r>
              <a:rPr lang="en-US" sz="3200" dirty="0"/>
              <a:t> must be properly saved and restored during context switches!</a:t>
            </a:r>
          </a:p>
        </p:txBody>
      </p:sp>
      <p:sp>
        <p:nvSpPr>
          <p:cNvPr id="6" name="Title 1">
            <a:extLst>
              <a:ext uri="{FF2B5EF4-FFF2-40B4-BE49-F238E27FC236}">
                <a16:creationId xmlns:a16="http://schemas.microsoft.com/office/drawing/2014/main" id="{14757A6F-4DF8-41A4-8543-594A2E3823FE}"/>
              </a:ext>
            </a:extLst>
          </p:cNvPr>
          <p:cNvSpPr txBox="1">
            <a:spLocks/>
          </p:cNvSpPr>
          <p:nvPr/>
        </p:nvSpPr>
        <p:spPr>
          <a:xfrm>
            <a:off x="0" y="273626"/>
            <a:ext cx="12192000" cy="78077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x86-64: Updating the %fs and %</a:t>
            </a:r>
            <a:r>
              <a:rPr lang="en-US" dirty="0" err="1"/>
              <a:t>gs</a:t>
            </a:r>
            <a:r>
              <a:rPr lang="en-US" dirty="0"/>
              <a:t> Bases</a:t>
            </a:r>
          </a:p>
        </p:txBody>
      </p:sp>
      <p:sp>
        <p:nvSpPr>
          <p:cNvPr id="8" name="TextBox 7">
            <a:extLst>
              <a:ext uri="{FF2B5EF4-FFF2-40B4-BE49-F238E27FC236}">
                <a16:creationId xmlns:a16="http://schemas.microsoft.com/office/drawing/2014/main" id="{6D5BB48B-C727-4CA4-863E-FC893B2E1648}"/>
              </a:ext>
            </a:extLst>
          </p:cNvPr>
          <p:cNvSpPr txBox="1"/>
          <p:nvPr/>
        </p:nvSpPr>
        <p:spPr>
          <a:xfrm>
            <a:off x="2239199" y="2936978"/>
            <a:ext cx="7471961" cy="3970318"/>
          </a:xfrm>
          <a:prstGeom prst="rect">
            <a:avLst/>
          </a:prstGeom>
          <a:noFill/>
        </p:spPr>
        <p:txBody>
          <a:bodyPr wrap="square">
            <a:spAutoFit/>
          </a:bodyPr>
          <a:lstStyle/>
          <a:p>
            <a:r>
              <a:rPr lang="en-US" dirty="0">
                <a:latin typeface="Consolas" panose="020B0609020204030204" pitchFamily="49" charset="0"/>
              </a:rPr>
              <a:t>//Chickadee’s k-init.cc::</a:t>
            </a:r>
            <a:r>
              <a:rPr lang="en-US" dirty="0" err="1">
                <a:latin typeface="Consolas" panose="020B0609020204030204" pitchFamily="49" charset="0"/>
              </a:rPr>
              <a:t>cpustate</a:t>
            </a:r>
            <a:r>
              <a:rPr lang="en-US" dirty="0">
                <a:latin typeface="Consolas" panose="020B0609020204030204" pitchFamily="49" charset="0"/>
              </a:rPr>
              <a:t>::</a:t>
            </a:r>
            <a:r>
              <a:rPr lang="en-US" dirty="0" err="1">
                <a:latin typeface="Consolas" panose="020B0609020204030204" pitchFamily="49" charset="0"/>
              </a:rPr>
              <a:t>init_cpu_hardware</a:t>
            </a:r>
            <a:r>
              <a:rPr lang="en-US" dirty="0">
                <a:latin typeface="Consolas" panose="020B0609020204030204" pitchFamily="49" charset="0"/>
              </a:rPr>
              <a:t>()</a:t>
            </a:r>
          </a:p>
          <a:p>
            <a:r>
              <a:rPr lang="en-US" dirty="0">
                <a:latin typeface="Consolas" panose="020B0609020204030204" pitchFamily="49" charset="0"/>
              </a:rPr>
              <a:t>//Load descriptor table pointers like %</a:t>
            </a:r>
            <a:r>
              <a:rPr lang="en-US" dirty="0" err="1">
                <a:latin typeface="Consolas" panose="020B0609020204030204" pitchFamily="49" charset="0"/>
              </a:rPr>
              <a:t>gdtr</a:t>
            </a:r>
            <a:endParaRPr lang="en-US" dirty="0">
              <a:latin typeface="Consolas" panose="020B0609020204030204" pitchFamily="49" charset="0"/>
            </a:endParaRPr>
          </a:p>
          <a:p>
            <a:r>
              <a:rPr lang="en-US" dirty="0" err="1">
                <a:latin typeface="Consolas" panose="020B0609020204030204" pitchFamily="49" charset="0"/>
              </a:rPr>
              <a:t>asm</a:t>
            </a:r>
            <a:r>
              <a:rPr lang="en-US" dirty="0">
                <a:latin typeface="Consolas" panose="020B0609020204030204" pitchFamily="49" charset="0"/>
              </a:rPr>
              <a:t> volatile("</a:t>
            </a:r>
            <a:r>
              <a:rPr lang="en-US" dirty="0" err="1">
                <a:latin typeface="Consolas" panose="020B0609020204030204" pitchFamily="49" charset="0"/>
              </a:rPr>
              <a:t>lgdt</a:t>
            </a:r>
            <a:r>
              <a:rPr lang="en-US" dirty="0">
                <a:latin typeface="Consolas" panose="020B0609020204030204" pitchFamily="49" charset="0"/>
              </a:rPr>
              <a:t> %0; </a:t>
            </a:r>
            <a:r>
              <a:rPr lang="en-US" dirty="0" err="1">
                <a:latin typeface="Consolas" panose="020B0609020204030204" pitchFamily="49" charset="0"/>
              </a:rPr>
              <a:t>ltr</a:t>
            </a:r>
            <a:r>
              <a:rPr lang="en-US" dirty="0">
                <a:latin typeface="Consolas" panose="020B0609020204030204" pitchFamily="49" charset="0"/>
              </a:rPr>
              <a:t> %1; </a:t>
            </a:r>
            <a:r>
              <a:rPr lang="en-US" dirty="0" err="1">
                <a:latin typeface="Consolas" panose="020B0609020204030204" pitchFamily="49" charset="0"/>
              </a:rPr>
              <a:t>lidt</a:t>
            </a:r>
            <a:r>
              <a:rPr lang="en-US" dirty="0">
                <a:latin typeface="Consolas" panose="020B0609020204030204" pitchFamily="49" charset="0"/>
              </a:rPr>
              <a:t> %2"</a:t>
            </a:r>
          </a:p>
          <a:p>
            <a:r>
              <a:rPr lang="en-US" dirty="0">
                <a:latin typeface="Consolas" panose="020B0609020204030204" pitchFamily="49" charset="0"/>
              </a:rPr>
              <a:t>             :</a:t>
            </a:r>
          </a:p>
          <a:p>
            <a:r>
              <a:rPr lang="en-US" dirty="0">
                <a:latin typeface="Consolas" panose="020B0609020204030204" pitchFamily="49" charset="0"/>
              </a:rPr>
              <a:t>             : "m" (</a:t>
            </a:r>
            <a:r>
              <a:rPr lang="en-US" dirty="0" err="1">
                <a:latin typeface="Consolas" panose="020B0609020204030204" pitchFamily="49" charset="0"/>
              </a:rPr>
              <a:t>gdt.limit</a:t>
            </a:r>
            <a:r>
              <a:rPr lang="en-US" dirty="0">
                <a:latin typeface="Consolas" panose="020B0609020204030204" pitchFamily="49" charset="0"/>
              </a:rPr>
              <a:t>),</a:t>
            </a:r>
          </a:p>
          <a:p>
            <a:r>
              <a:rPr lang="en-US" dirty="0">
                <a:latin typeface="Consolas" panose="020B0609020204030204" pitchFamily="49" charset="0"/>
              </a:rPr>
              <a:t>               "r" ((uint16_t) SEGSEL_TASKSTATE),</a:t>
            </a:r>
          </a:p>
          <a:p>
            <a:r>
              <a:rPr lang="en-US" dirty="0">
                <a:latin typeface="Consolas" panose="020B0609020204030204" pitchFamily="49" charset="0"/>
              </a:rPr>
              <a:t>               "m" (</a:t>
            </a:r>
            <a:r>
              <a:rPr lang="en-US" dirty="0" err="1">
                <a:latin typeface="Consolas" panose="020B0609020204030204" pitchFamily="49" charset="0"/>
              </a:rPr>
              <a:t>idt.limit</a:t>
            </a:r>
            <a:r>
              <a:rPr lang="en-US" dirty="0">
                <a:latin typeface="Consolas" panose="020B0609020204030204" pitchFamily="49" charset="0"/>
              </a:rPr>
              <a:t>)</a:t>
            </a:r>
          </a:p>
          <a:p>
            <a:r>
              <a:rPr lang="en-US" dirty="0">
                <a:latin typeface="Consolas" panose="020B0609020204030204" pitchFamily="49" charset="0"/>
              </a:rPr>
              <a:t>             : "memory", "cc");</a:t>
            </a:r>
          </a:p>
          <a:p>
            <a:endParaRPr lang="en-US" dirty="0">
              <a:latin typeface="Consolas" panose="020B0609020204030204" pitchFamily="49" charset="0"/>
            </a:endParaRPr>
          </a:p>
          <a:p>
            <a:r>
              <a:rPr lang="en-US" dirty="0">
                <a:latin typeface="Consolas" panose="020B0609020204030204" pitchFamily="49" charset="0"/>
              </a:rPr>
              <a:t>//Initialize segments, including `%</a:t>
            </a:r>
            <a:r>
              <a:rPr lang="en-US" dirty="0" err="1">
                <a:latin typeface="Consolas" panose="020B0609020204030204" pitchFamily="49" charset="0"/>
              </a:rPr>
              <a:t>gs</a:t>
            </a:r>
            <a:r>
              <a:rPr lang="en-US" dirty="0">
                <a:latin typeface="Consolas" panose="020B0609020204030204" pitchFamily="49" charset="0"/>
              </a:rPr>
              <a:t>`, which</a:t>
            </a:r>
          </a:p>
          <a:p>
            <a:r>
              <a:rPr lang="en-US" dirty="0">
                <a:latin typeface="Consolas" panose="020B0609020204030204" pitchFamily="49" charset="0"/>
              </a:rPr>
              <a:t>//points at this </a:t>
            </a:r>
            <a:r>
              <a:rPr lang="en-US" dirty="0" err="1">
                <a:latin typeface="Consolas" panose="020B0609020204030204" pitchFamily="49" charset="0"/>
              </a:rPr>
              <a:t>cpustate</a:t>
            </a:r>
            <a:endParaRPr lang="en-US" dirty="0">
              <a:latin typeface="Consolas" panose="020B0609020204030204" pitchFamily="49" charset="0"/>
            </a:endParaRPr>
          </a:p>
          <a:p>
            <a:r>
              <a:rPr lang="en-US" dirty="0" err="1">
                <a:latin typeface="Consolas" panose="020B0609020204030204" pitchFamily="49" charset="0"/>
              </a:rPr>
              <a:t>asm</a:t>
            </a:r>
            <a:r>
              <a:rPr lang="en-US" dirty="0">
                <a:latin typeface="Consolas" panose="020B0609020204030204" pitchFamily="49" charset="0"/>
              </a:rPr>
              <a:t> volatile("</a:t>
            </a:r>
            <a:r>
              <a:rPr lang="en-US" dirty="0" err="1">
                <a:latin typeface="Consolas" panose="020B0609020204030204" pitchFamily="49" charset="0"/>
              </a:rPr>
              <a:t>movw</a:t>
            </a:r>
            <a:r>
              <a:rPr lang="en-US" dirty="0">
                <a:latin typeface="Consolas" panose="020B0609020204030204" pitchFamily="49" charset="0"/>
              </a:rPr>
              <a:t> %%ax, %%fs; </a:t>
            </a:r>
            <a:r>
              <a:rPr lang="en-US" dirty="0" err="1">
                <a:latin typeface="Consolas" panose="020B0609020204030204" pitchFamily="49" charset="0"/>
              </a:rPr>
              <a:t>movw</a:t>
            </a:r>
            <a:r>
              <a:rPr lang="en-US" dirty="0">
                <a:latin typeface="Consolas" panose="020B0609020204030204" pitchFamily="49" charset="0"/>
              </a:rPr>
              <a:t> %%ax, %%</a:t>
            </a:r>
            <a:r>
              <a:rPr lang="en-US" dirty="0" err="1">
                <a:latin typeface="Consolas" panose="020B0609020204030204" pitchFamily="49" charset="0"/>
              </a:rPr>
              <a:t>gs</a:t>
            </a:r>
            <a:r>
              <a:rPr lang="en-US" dirty="0">
                <a:latin typeface="Consolas" panose="020B0609020204030204" pitchFamily="49" charset="0"/>
              </a:rPr>
              <a:t>"</a:t>
            </a:r>
          </a:p>
          <a:p>
            <a:r>
              <a:rPr lang="en-US" dirty="0">
                <a:latin typeface="Consolas" panose="020B0609020204030204" pitchFamily="49" charset="0"/>
              </a:rPr>
              <a:t>             : : "a" ((uint16_t) SEGSEL_KERN_DATA));</a:t>
            </a:r>
          </a:p>
          <a:p>
            <a:r>
              <a:rPr lang="en-US" dirty="0" err="1">
                <a:latin typeface="Consolas" panose="020B0609020204030204" pitchFamily="49" charset="0"/>
              </a:rPr>
              <a:t>wrmsr</a:t>
            </a:r>
            <a:r>
              <a:rPr lang="en-US" dirty="0">
                <a:latin typeface="Consolas" panose="020B0609020204030204" pitchFamily="49" charset="0"/>
              </a:rPr>
              <a:t>(MSR_IA32_GS_BASE, </a:t>
            </a:r>
            <a:r>
              <a:rPr lang="en-US" dirty="0" err="1">
                <a:latin typeface="Consolas" panose="020B0609020204030204" pitchFamily="49" charset="0"/>
              </a:rPr>
              <a:t>reinterpret_cast</a:t>
            </a:r>
            <a:r>
              <a:rPr lang="en-US" dirty="0">
                <a:latin typeface="Consolas" panose="020B0609020204030204" pitchFamily="49" charset="0"/>
              </a:rPr>
              <a:t>&lt;uint64_t&gt;(this));</a:t>
            </a:r>
          </a:p>
        </p:txBody>
      </p:sp>
    </p:spTree>
    <p:extLst>
      <p:ext uri="{BB962C8B-B14F-4D97-AF65-F5344CB8AC3E}">
        <p14:creationId xmlns:p14="http://schemas.microsoft.com/office/powerpoint/2010/main" val="136890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1" end="1"/>
                                            </p:txEl>
                                          </p:spTgt>
                                        </p:tgtEl>
                                      </p:cBhvr>
                                    </p:animEffect>
                                    <p:set>
                                      <p:cBhvr>
                                        <p:cTn id="10" dur="1" fill="hold">
                                          <p:stCondLst>
                                            <p:cond delay="499"/>
                                          </p:stCondLst>
                                        </p:cTn>
                                        <p:tgtEl>
                                          <p:spTgt spid="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xEl>
                                              <p:pRg st="2" end="2"/>
                                            </p:txEl>
                                          </p:spTgt>
                                        </p:tgtEl>
                                      </p:cBhvr>
                                    </p:animEffect>
                                    <p:set>
                                      <p:cBhvr>
                                        <p:cTn id="13" dur="1" fill="hold">
                                          <p:stCondLst>
                                            <p:cond delay="499"/>
                                          </p:stCondLst>
                                        </p:cTn>
                                        <p:tgtEl>
                                          <p:spTgt spid="8">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xEl>
                                              <p:pRg st="3" end="3"/>
                                            </p:txEl>
                                          </p:spTgt>
                                        </p:tgtEl>
                                      </p:cBhvr>
                                    </p:animEffect>
                                    <p:set>
                                      <p:cBhvr>
                                        <p:cTn id="16" dur="1" fill="hold">
                                          <p:stCondLst>
                                            <p:cond delay="499"/>
                                          </p:stCondLst>
                                        </p:cTn>
                                        <p:tgtEl>
                                          <p:spTgt spid="8">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xEl>
                                              <p:pRg st="4" end="4"/>
                                            </p:txEl>
                                          </p:spTgt>
                                        </p:tgtEl>
                                      </p:cBhvr>
                                    </p:animEffect>
                                    <p:set>
                                      <p:cBhvr>
                                        <p:cTn id="19" dur="1" fill="hold">
                                          <p:stCondLst>
                                            <p:cond delay="499"/>
                                          </p:stCondLst>
                                        </p:cTn>
                                        <p:tgtEl>
                                          <p:spTgt spid="8">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xEl>
                                              <p:pRg st="5" end="5"/>
                                            </p:txEl>
                                          </p:spTgt>
                                        </p:tgtEl>
                                      </p:cBhvr>
                                    </p:animEffect>
                                    <p:set>
                                      <p:cBhvr>
                                        <p:cTn id="22" dur="1" fill="hold">
                                          <p:stCondLst>
                                            <p:cond delay="499"/>
                                          </p:stCondLst>
                                        </p:cTn>
                                        <p:tgtEl>
                                          <p:spTgt spid="8">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xEl>
                                              <p:pRg st="6" end="6"/>
                                            </p:txEl>
                                          </p:spTgt>
                                        </p:tgtEl>
                                      </p:cBhvr>
                                    </p:animEffect>
                                    <p:set>
                                      <p:cBhvr>
                                        <p:cTn id="25" dur="1" fill="hold">
                                          <p:stCondLst>
                                            <p:cond delay="499"/>
                                          </p:stCondLst>
                                        </p:cTn>
                                        <p:tgtEl>
                                          <p:spTgt spid="8">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xEl>
                                              <p:pRg st="7" end="7"/>
                                            </p:txEl>
                                          </p:spTgt>
                                        </p:tgtEl>
                                      </p:cBhvr>
                                    </p:animEffect>
                                    <p:set>
                                      <p:cBhvr>
                                        <p:cTn id="28" dur="1" fill="hold">
                                          <p:stCondLst>
                                            <p:cond delay="499"/>
                                          </p:stCondLst>
                                        </p:cTn>
                                        <p:tgtEl>
                                          <p:spTgt spid="8">
                                            <p:txEl>
                                              <p:pRg st="7" end="7"/>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xEl>
                                              <p:pRg st="9" end="9"/>
                                            </p:txEl>
                                          </p:spTgt>
                                        </p:tgtEl>
                                      </p:cBhvr>
                                    </p:animEffect>
                                    <p:set>
                                      <p:cBhvr>
                                        <p:cTn id="31" dur="1" fill="hold">
                                          <p:stCondLst>
                                            <p:cond delay="499"/>
                                          </p:stCondLst>
                                        </p:cTn>
                                        <p:tgtEl>
                                          <p:spTgt spid="8">
                                            <p:txEl>
                                              <p:pRg st="9" end="9"/>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xEl>
                                              <p:pRg st="10" end="10"/>
                                            </p:txEl>
                                          </p:spTgt>
                                        </p:tgtEl>
                                      </p:cBhvr>
                                    </p:animEffect>
                                    <p:set>
                                      <p:cBhvr>
                                        <p:cTn id="34" dur="1" fill="hold">
                                          <p:stCondLst>
                                            <p:cond delay="499"/>
                                          </p:stCondLst>
                                        </p:cTn>
                                        <p:tgtEl>
                                          <p:spTgt spid="8">
                                            <p:txEl>
                                              <p:pRg st="10" end="10"/>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
                                            <p:txEl>
                                              <p:pRg st="11" end="11"/>
                                            </p:txEl>
                                          </p:spTgt>
                                        </p:tgtEl>
                                      </p:cBhvr>
                                    </p:animEffect>
                                    <p:set>
                                      <p:cBhvr>
                                        <p:cTn id="37" dur="1" fill="hold">
                                          <p:stCondLst>
                                            <p:cond delay="499"/>
                                          </p:stCondLst>
                                        </p:cTn>
                                        <p:tgtEl>
                                          <p:spTgt spid="8">
                                            <p:txEl>
                                              <p:pRg st="11" end="1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xEl>
                                              <p:pRg st="12" end="12"/>
                                            </p:txEl>
                                          </p:spTgt>
                                        </p:tgtEl>
                                      </p:cBhvr>
                                    </p:animEffect>
                                    <p:set>
                                      <p:cBhvr>
                                        <p:cTn id="40" dur="1" fill="hold">
                                          <p:stCondLst>
                                            <p:cond delay="499"/>
                                          </p:stCondLst>
                                        </p:cTn>
                                        <p:tgtEl>
                                          <p:spTgt spid="8">
                                            <p:txEl>
                                              <p:pRg st="12" end="12"/>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xEl>
                                              <p:pRg st="13" end="13"/>
                                            </p:txEl>
                                          </p:spTgt>
                                        </p:tgtEl>
                                      </p:cBhvr>
                                    </p:animEffect>
                                    <p:set>
                                      <p:cBhvr>
                                        <p:cTn id="43" dur="1" fill="hold">
                                          <p:stCondLst>
                                            <p:cond delay="499"/>
                                          </p:stCondLst>
                                        </p:cTn>
                                        <p:tgtEl>
                                          <p:spTgt spid="8">
                                            <p:txEl>
                                              <p:pRg st="13" end="13"/>
                                            </p:txEl>
                                          </p:spTgt>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500"/>
                                        <p:tgtEl>
                                          <p:spTgt spid="5">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500"/>
                                        <p:tgtEl>
                                          <p:spTgt spid="5">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500"/>
                                        <p:tgtEl>
                                          <p:spTgt spid="5">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5043</TotalTime>
  <Words>6816</Words>
  <Application>Microsoft Office PowerPoint</Application>
  <PresentationFormat>Widescreen</PresentationFormat>
  <Paragraphs>629</Paragraphs>
  <Slides>33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Consolas</vt:lpstr>
      <vt:lpstr>Jokerman</vt:lpstr>
      <vt:lpstr>Roboto</vt:lpstr>
      <vt:lpstr>Segoe UI</vt:lpstr>
      <vt:lpstr>Segoe UI Light</vt:lpstr>
      <vt:lpstr>Office Theme</vt:lpstr>
      <vt:lpstr>Multitasking and Preemption CS 1610: Lecture 3 2/2/2026</vt:lpstr>
      <vt:lpstr>Multitasking: Multiple Computations on One CPU</vt:lpstr>
      <vt:lpstr>Vectoring Control To The Kernel</vt:lpstr>
      <vt:lpstr>Handling A System Call</vt:lpstr>
      <vt:lpstr>x86: Descriptor Tables</vt:lpstr>
      <vt:lpstr>x86: Descriptor Tables</vt:lpstr>
      <vt:lpstr>x86-64: The %fs and %gs Segment Registers</vt:lpstr>
      <vt:lpstr>Only privileged code can assign to a descriptor table pointer register like %gdtr . . .</vt:lpstr>
      <vt:lpstr>PowerPoint Presentation</vt:lpstr>
      <vt:lpstr>Example: Using %fs to Implement User-level Stack Canaries</vt:lpstr>
      <vt:lpstr>PowerPoint Presentation</vt:lpstr>
      <vt:lpstr>PowerPoint Presentation</vt:lpstr>
      <vt:lpstr>PowerPoint Presentation</vt:lpstr>
      <vt:lpstr>x86-64: Leveraging %gs For Kernel Fun</vt:lpstr>
      <vt:lpstr>BUT WHY DO I NEED A PER-CPU DATA STRUCTURE?</vt:lpstr>
      <vt:lpstr>PowerPoint Presentation</vt:lpstr>
      <vt:lpstr>PowerPoint Presentation</vt:lpstr>
      <vt:lpstr>Handling A System Call</vt:lpstr>
      <vt:lpstr>Part I: Invoking the Kernel’s System Call Handler</vt:lpstr>
      <vt:lpstr>PowerPoint Presentation</vt:lpstr>
      <vt:lpstr>Part I: Invoking the Kernel’s System Call Handler</vt:lpstr>
      <vt:lpstr>Handling A System Call</vt:lpstr>
      <vt:lpstr>After the syscall instruction finishes . . .</vt:lpstr>
      <vt:lpstr>PowerPoint Presentation</vt:lpstr>
      <vt:lpstr>After the syscall instruction finishes . . .</vt:lpstr>
      <vt:lpstr>Part II: Completing the Context Switch</vt:lpstr>
      <vt:lpstr>PowerPoint Presentation</vt:lpstr>
      <vt:lpstr>Part II: Completing the Context Switch</vt:lpstr>
      <vt:lpstr>PowerPoint Presentation</vt:lpstr>
      <vt:lpstr>Handling A System Call</vt:lpstr>
      <vt:lpstr>PowerPoint Presentation</vt:lpstr>
      <vt:lpstr>Handling A System Call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Mickens, James</cp:lastModifiedBy>
  <cp:revision>1199</cp:revision>
  <dcterms:created xsi:type="dcterms:W3CDTF">2019-12-16T17:08:25Z</dcterms:created>
  <dcterms:modified xsi:type="dcterms:W3CDTF">2026-02-03T06:05:07Z</dcterms:modified>
</cp:coreProperties>
</file>