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321" r:id="rId3"/>
    <p:sldId id="279" r:id="rId4"/>
    <p:sldId id="373" r:id="rId5"/>
    <p:sldId id="369" r:id="rId6"/>
    <p:sldId id="371" r:id="rId7"/>
    <p:sldId id="370" r:id="rId8"/>
    <p:sldId id="372" r:id="rId9"/>
    <p:sldId id="377" r:id="rId10"/>
    <p:sldId id="375" r:id="rId11"/>
    <p:sldId id="323" r:id="rId12"/>
    <p:sldId id="337" r:id="rId13"/>
    <p:sldId id="329" r:id="rId14"/>
    <p:sldId id="330" r:id="rId15"/>
    <p:sldId id="368" r:id="rId16"/>
    <p:sldId id="378" r:id="rId17"/>
    <p:sldId id="322" r:id="rId18"/>
    <p:sldId id="351" r:id="rId19"/>
    <p:sldId id="347" r:id="rId20"/>
    <p:sldId id="353" r:id="rId21"/>
    <p:sldId id="352" r:id="rId22"/>
    <p:sldId id="355" r:id="rId23"/>
    <p:sldId id="356" r:id="rId24"/>
    <p:sldId id="357" r:id="rId25"/>
    <p:sldId id="358" r:id="rId26"/>
    <p:sldId id="359" r:id="rId27"/>
    <p:sldId id="361" r:id="rId28"/>
    <p:sldId id="364" r:id="rId29"/>
    <p:sldId id="362" r:id="rId30"/>
    <p:sldId id="360" r:id="rId31"/>
    <p:sldId id="338" r:id="rId32"/>
    <p:sldId id="260" r:id="rId33"/>
    <p:sldId id="339" r:id="rId34"/>
    <p:sldId id="262" r:id="rId35"/>
    <p:sldId id="263" r:id="rId36"/>
    <p:sldId id="342" r:id="rId37"/>
    <p:sldId id="343" r:id="rId38"/>
    <p:sldId id="272" r:id="rId39"/>
    <p:sldId id="365"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A3A3"/>
    <a:srgbClr val="A3FFDA"/>
    <a:srgbClr val="B4F2FA"/>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027" autoAdjust="0"/>
  </p:normalViewPr>
  <p:slideViewPr>
    <p:cSldViewPr snapToGrid="0">
      <p:cViewPr varScale="1">
        <p:scale>
          <a:sx n="61" d="100"/>
          <a:sy n="61" d="100"/>
        </p:scale>
        <p:origin x="64" y="1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78668C-1383-4E91-907E-8D1B5C92DF52}" type="datetimeFigureOut">
              <a:rPr lang="en-US" smtClean="0"/>
              <a:t>2/6/2026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E435F9-9C11-46D4-B977-888AB3BA3DAE}" type="slidenum">
              <a:rPr lang="en-US" smtClean="0"/>
              <a:t>‹#›</a:t>
            </a:fld>
            <a:endParaRPr lang="en-US"/>
          </a:p>
        </p:txBody>
      </p:sp>
    </p:spTree>
    <p:extLst>
      <p:ext uri="{BB962C8B-B14F-4D97-AF65-F5344CB8AC3E}">
        <p14:creationId xmlns:p14="http://schemas.microsoft.com/office/powerpoint/2010/main" val="4003342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2</a:t>
            </a:fld>
            <a:endParaRPr lang="en-US"/>
          </a:p>
        </p:txBody>
      </p:sp>
    </p:spTree>
    <p:extLst>
      <p:ext uri="{BB962C8B-B14F-4D97-AF65-F5344CB8AC3E}">
        <p14:creationId xmlns:p14="http://schemas.microsoft.com/office/powerpoint/2010/main" val="22135473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n-lt"/>
              </a:rPr>
              <a:t>To create the interrupt stacks, we’re using the same trick that we used to create the kernel stacks! For the kernel stacks, we allocate extra space for each struct proc, and then placed a kernel stack at the top. To create the two interrupt stacks, we allocate extra space for a struct </a:t>
            </a:r>
            <a:r>
              <a:rPr lang="en-US" dirty="0" err="1">
                <a:latin typeface="+mn-lt"/>
              </a:rPr>
              <a:t>cpustate</a:t>
            </a:r>
            <a:r>
              <a:rPr lang="en-US" dirty="0">
                <a:latin typeface="+mn-lt"/>
              </a:rPr>
              <a:t>, and then put the two interrupt stacks at the top of the </a:t>
            </a:r>
            <a:r>
              <a:rPr lang="en-US" dirty="0" err="1">
                <a:latin typeface="+mn-lt"/>
              </a:rPr>
              <a:t>cpustate</a:t>
            </a:r>
            <a:r>
              <a:rPr lang="en-US" dirty="0">
                <a:latin typeface="+mn-lt"/>
              </a:rPr>
              <a:t>. Note that </a:t>
            </a:r>
            <a:r>
              <a:rPr lang="en-US" dirty="0" err="1">
                <a:latin typeface="+mn-lt"/>
              </a:rPr>
              <a:t>taskstate</a:t>
            </a:r>
            <a:r>
              <a:rPr lang="en-US" dirty="0">
                <a:latin typeface="+mn-lt"/>
              </a:rPr>
              <a:t>_.</a:t>
            </a:r>
            <a:r>
              <a:rPr lang="en-US" dirty="0" err="1">
                <a:latin typeface="+mn-lt"/>
              </a:rPr>
              <a:t>ts_rsp</a:t>
            </a:r>
            <a:r>
              <a:rPr lang="en-US" dirty="0">
                <a:latin typeface="+mn-lt"/>
              </a:rPr>
              <a:t>[0] is the stack that the CPU initially uses after switching to ring 0 code upon an exception; see k-</a:t>
            </a:r>
            <a:r>
              <a:rPr lang="en-US" dirty="0" err="1">
                <a:latin typeface="+mn-lt"/>
              </a:rPr>
              <a:t>exception.S</a:t>
            </a:r>
            <a:r>
              <a:rPr lang="en-US" dirty="0">
                <a:latin typeface="+mn-lt"/>
              </a:rPr>
              <a:t>::</a:t>
            </a:r>
            <a:r>
              <a:rPr lang="en-US" dirty="0" err="1">
                <a:latin typeface="+mn-lt"/>
              </a:rPr>
              <a:t>exception_entry</a:t>
            </a:r>
            <a:r>
              <a:rPr lang="en-US" dirty="0">
                <a:latin typeface="+mn-lt"/>
              </a:rPr>
              <a:t> to see how, at the beginning of the exception-handling path, Chickadee immediately makes %</a:t>
            </a:r>
            <a:r>
              <a:rPr lang="en-US" dirty="0" err="1">
                <a:latin typeface="+mn-lt"/>
              </a:rPr>
              <a:t>rsp</a:t>
            </a:r>
            <a:r>
              <a:rPr lang="en-US" dirty="0">
                <a:latin typeface="+mn-lt"/>
              </a:rPr>
              <a:t> point to the appropriate kernel stack for the interrupted task, copying the registers pushed by the hardware onto the CPU stack, making copies on the kernel stack.</a:t>
            </a:r>
          </a:p>
          <a:p>
            <a:endParaRPr lang="en-US" dirty="0">
              <a:latin typeface="+mn-lt"/>
            </a:endParaRPr>
          </a:p>
          <a:p>
            <a:r>
              <a:rPr lang="en-US" dirty="0">
                <a:latin typeface="+mn-lt"/>
              </a:rPr>
              <a:t>For more information about the debugging interrupt INT_DB, see https://en.wikipedia.org/wiki/X86_debug_register. As that page says, “On the x86 architecture, a debug register is a register used by a processor for program debugging. There are six debug registers, named DR0...DR7 [which] </a:t>
            </a:r>
            <a:r>
              <a:rPr lang="en-US" b="0" i="0" dirty="0">
                <a:solidFill>
                  <a:srgbClr val="202122"/>
                </a:solidFill>
                <a:effectLst/>
                <a:latin typeface="+mn-lt"/>
              </a:rPr>
              <a:t>allow programmers to selectively enable various debug conditions associated with a set of four debug addresses . . . The debug registers are privileged resources; the MOV instructions that access them can only be executed at </a:t>
            </a:r>
            <a:r>
              <a:rPr lang="en-US" b="0" i="0" u="none" strike="noStrike" dirty="0">
                <a:solidFill>
                  <a:srgbClr val="0645AD"/>
                </a:solidFill>
                <a:effectLst/>
                <a:latin typeface="+mn-lt"/>
              </a:rPr>
              <a:t>privilege level</a:t>
            </a:r>
            <a:r>
              <a:rPr lang="en-US" b="0" i="0" dirty="0">
                <a:solidFill>
                  <a:srgbClr val="202122"/>
                </a:solidFill>
                <a:effectLst/>
                <a:latin typeface="+mn-lt"/>
              </a:rPr>
              <a:t> zero . . . Each of these registers contains the linear [i.e., post-segmentation-translation, pre-paging-translation] address associated with one of four breakpoint conditions. Each breakpoint condition is further defined by bits in DR7 . . . [for example] Bits 16-17 (corresponding to DR0), 20-21 (DR1), 24-25 (DR2), 28-29 (DR3), define when breakpoints trigger. Each breakpoint has a two-bit entry that specifies whether they break on execution (00b), data write (01b), data read or write (11b).”</a:t>
            </a:r>
          </a:p>
          <a:p>
            <a:endParaRPr lang="en-US" b="0" i="0" dirty="0">
              <a:solidFill>
                <a:srgbClr val="202122"/>
              </a:solidFill>
              <a:effectLst/>
              <a:latin typeface="+mn-lt"/>
            </a:endParaRPr>
          </a:p>
          <a:p>
            <a:r>
              <a:rPr lang="en-US" b="0" i="0" dirty="0">
                <a:solidFill>
                  <a:srgbClr val="202122"/>
                </a:solidFill>
                <a:effectLst/>
                <a:latin typeface="+mn-lt"/>
              </a:rPr>
              <a:t>For more information about non-maskable interrupts, see https://wiki.osdev.org/Non_Maskable_Interrupt. As that page states, “</a:t>
            </a:r>
            <a:r>
              <a:rPr lang="en-US" b="0" i="0" dirty="0">
                <a:solidFill>
                  <a:srgbClr val="000000"/>
                </a:solidFill>
                <a:effectLst/>
                <a:latin typeface="+mn-lt"/>
              </a:rPr>
              <a:t>NMI occur for RAM errors and unrecoverable hardware problems . . . The short version of this story is that there's only really 2 reasons for an NMI. The first reason is a hardware failure. The second reason is a ‘watchdog timer,’ which can be used to detect when the kernel itself locks up (and is sometimes also used for more accurate profiling as it allows EIP to be sampled even when IRQs are disabled).”</a:t>
            </a:r>
            <a:endParaRPr lang="en-US" dirty="0">
              <a:latin typeface="+mn-lt"/>
            </a:endParaRPr>
          </a:p>
          <a:p>
            <a:endParaRPr lang="en-US" dirty="0">
              <a:latin typeface="+mn-lt"/>
            </a:endParaRPr>
          </a:p>
          <a:p>
            <a:r>
              <a:rPr lang="en-US" dirty="0">
                <a:latin typeface="+mn-lt"/>
              </a:rPr>
              <a:t>[Aside: The full algorithm used by the x86 hardware to determine which stack to use is confusing; see Sections 8.9.3, 8.9.4, and 12.2.5 of “AMD64 Architecture</a:t>
            </a:r>
          </a:p>
          <a:p>
            <a:r>
              <a:rPr lang="en-US" dirty="0">
                <a:latin typeface="+mn-lt"/>
              </a:rPr>
              <a:t>Programmer’s Manual, Volume 2: System Programming” (https://www.amd.com/content/dam/amd/en/documents/processor-tech-docs/programmer-references/24593.pdf). The basic idea is that a TSS contains a bunch of stacks:</a:t>
            </a:r>
          </a:p>
          <a:p>
            <a:r>
              <a:rPr lang="en-US" dirty="0">
                <a:latin typeface="+mn-lt"/>
              </a:rPr>
              <a:t>-three of them to use as a CPU’s exception time stack when handling the exception with ring 0, 1, or 2 code respectively; and</a:t>
            </a:r>
          </a:p>
          <a:p>
            <a:r>
              <a:rPr lang="en-US" dirty="0">
                <a:latin typeface="+mn-lt"/>
              </a:rPr>
              <a:t>-seven alternate IST stacks to use as desired (if at all) by the kernel.</a:t>
            </a:r>
          </a:p>
          <a:p>
            <a:r>
              <a:rPr lang="en-US" dirty="0">
                <a:latin typeface="+mn-lt"/>
              </a:rPr>
              <a:t>The IST field in IDT descriptor for an exception determines which stack the hardware will switch to upon receiving an exception. If the IST field is 0, the hardware switches to the default stack for the ring level being switched to. Since Chickadee runs at ring 0, the default ring 0 stack is used. However, if the IST field is between 1 and 7 inclusive, the hardware switches to the appropriate IST stack. The slide above doesn’t explicitly show all three default stacks for rings 0—2. Instead, the slide above just shows the default stack for ring 0, labelling it as IST 0 (even though, technically speaking, there are three IST 0 stacks, one for each ring level; however, Chickadee and other commodity Oses only use ring 0 for privileged code, so no harm, no foul).]</a:t>
            </a:r>
          </a:p>
        </p:txBody>
      </p:sp>
      <p:sp>
        <p:nvSpPr>
          <p:cNvPr id="4" name="Slide Number Placeholder 3"/>
          <p:cNvSpPr>
            <a:spLocks noGrp="1"/>
          </p:cNvSpPr>
          <p:nvPr>
            <p:ph type="sldNum" sz="quarter" idx="5"/>
          </p:nvPr>
        </p:nvSpPr>
        <p:spPr/>
        <p:txBody>
          <a:bodyPr/>
          <a:lstStyle/>
          <a:p>
            <a:fld id="{E5E435F9-9C11-46D4-B977-888AB3BA3DAE}" type="slidenum">
              <a:rPr lang="en-US" smtClean="0"/>
              <a:t>13</a:t>
            </a:fld>
            <a:endParaRPr lang="en-US"/>
          </a:p>
        </p:txBody>
      </p:sp>
    </p:spTree>
    <p:extLst>
      <p:ext uri="{BB962C8B-B14F-4D97-AF65-F5344CB8AC3E}">
        <p14:creationId xmlns:p14="http://schemas.microsoft.com/office/powerpoint/2010/main" val="15038840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review what happens when user-level code is executing and an interrupt occurs. The CPU uses the interrupt number, multiplied by 16, to index into the interrupt descriptor table that’s pointed to by %</a:t>
            </a:r>
            <a:r>
              <a:rPr lang="en-US" dirty="0" err="1"/>
              <a:t>idtr</a:t>
            </a:r>
            <a:r>
              <a:rPr lang="en-US" dirty="0"/>
              <a:t>; the CPU looks at the descriptor, pulls out the virtual address of the kernel code which handles the interrupt, and then sets %rip to that virtual address. To determine which stack should be used by that kernel code, the CPU looks at the IST field in the IDT descriptor. The IST field is used to select an %</a:t>
            </a:r>
            <a:r>
              <a:rPr lang="en-US" dirty="0" err="1"/>
              <a:t>rsp</a:t>
            </a:r>
            <a:r>
              <a:rPr lang="en-US" dirty="0"/>
              <a:t> value from the task state segment that is pointed to by the task register. The CPU then flips the privilege bit and starts executing the kernel’s interrupt handler.</a:t>
            </a:r>
          </a:p>
        </p:txBody>
      </p:sp>
      <p:sp>
        <p:nvSpPr>
          <p:cNvPr id="4" name="Slide Number Placeholder 3"/>
          <p:cNvSpPr>
            <a:spLocks noGrp="1"/>
          </p:cNvSpPr>
          <p:nvPr>
            <p:ph type="sldNum" sz="quarter" idx="5"/>
          </p:nvPr>
        </p:nvSpPr>
        <p:spPr/>
        <p:txBody>
          <a:bodyPr/>
          <a:lstStyle/>
          <a:p>
            <a:fld id="{E5E435F9-9C11-46D4-B977-888AB3BA3DAE}" type="slidenum">
              <a:rPr lang="en-US" smtClean="0"/>
              <a:t>14</a:t>
            </a:fld>
            <a:endParaRPr lang="en-US"/>
          </a:p>
        </p:txBody>
      </p:sp>
    </p:spTree>
    <p:extLst>
      <p:ext uri="{BB962C8B-B14F-4D97-AF65-F5344CB8AC3E}">
        <p14:creationId xmlns:p14="http://schemas.microsoft.com/office/powerpoint/2010/main" val="1481555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Section 6.8.1 of Volume 3A of the Intel Developer’s Manual.]</a:t>
            </a:r>
          </a:p>
        </p:txBody>
      </p:sp>
      <p:sp>
        <p:nvSpPr>
          <p:cNvPr id="4" name="Slide Number Placeholder 3"/>
          <p:cNvSpPr>
            <a:spLocks noGrp="1"/>
          </p:cNvSpPr>
          <p:nvPr>
            <p:ph type="sldNum" sz="quarter" idx="5"/>
          </p:nvPr>
        </p:nvSpPr>
        <p:spPr/>
        <p:txBody>
          <a:bodyPr/>
          <a:lstStyle/>
          <a:p>
            <a:fld id="{E5E435F9-9C11-46D4-B977-888AB3BA3DAE}" type="slidenum">
              <a:rPr lang="en-US" smtClean="0"/>
              <a:t>15</a:t>
            </a:fld>
            <a:endParaRPr lang="en-US"/>
          </a:p>
        </p:txBody>
      </p:sp>
    </p:spTree>
    <p:extLst>
      <p:ext uri="{BB962C8B-B14F-4D97-AF65-F5344CB8AC3E}">
        <p14:creationId xmlns:p14="http://schemas.microsoft.com/office/powerpoint/2010/main" val="42336859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Section 6.4.1 of “</a:t>
            </a:r>
            <a:r>
              <a:rPr lang="en-US" dirty="0">
                <a:effectLst/>
                <a:latin typeface="Arial" panose="020B0604020202020204" pitchFamily="34" charset="0"/>
              </a:rPr>
              <a:t>Intel 64 and IA-32 Architectures Software Developer’s Manual, Volume 1: Basic Architecture </a:t>
            </a:r>
            <a:r>
              <a:rPr lang="en-US" dirty="0"/>
              <a:t>Manual” (https://www.intel.com/content/dam/www/public/us/en/documents/manuals/64-ia-32-architectures-software-developer-vol-1-manual.pdf)]</a:t>
            </a:r>
          </a:p>
        </p:txBody>
      </p:sp>
      <p:sp>
        <p:nvSpPr>
          <p:cNvPr id="4" name="Slide Number Placeholder 3"/>
          <p:cNvSpPr>
            <a:spLocks noGrp="1"/>
          </p:cNvSpPr>
          <p:nvPr>
            <p:ph type="sldNum" sz="quarter" idx="5"/>
          </p:nvPr>
        </p:nvSpPr>
        <p:spPr/>
        <p:txBody>
          <a:bodyPr/>
          <a:lstStyle/>
          <a:p>
            <a:fld id="{E5E435F9-9C11-46D4-B977-888AB3BA3DAE}" type="slidenum">
              <a:rPr lang="en-US" smtClean="0"/>
              <a:t>16</a:t>
            </a:fld>
            <a:endParaRPr lang="en-US"/>
          </a:p>
        </p:txBody>
      </p:sp>
    </p:spTree>
    <p:extLst>
      <p:ext uri="{BB962C8B-B14F-4D97-AF65-F5344CB8AC3E}">
        <p14:creationId xmlns:p14="http://schemas.microsoft.com/office/powerpoint/2010/main" val="35556781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Remember that, </a:t>
            </a:r>
            <a:r>
              <a:rPr lang="en-US" sz="1200" dirty="0"/>
              <a:t>when the CPU executes in privileged mode, the </a:t>
            </a:r>
            <a:r>
              <a:rPr lang="en-US" sz="1200" dirty="0">
                <a:latin typeface="Consolas" panose="020B0609020204030204" pitchFamily="49" charset="0"/>
              </a:rPr>
              <a:t>%</a:t>
            </a:r>
            <a:r>
              <a:rPr lang="en-US" sz="1200" dirty="0" err="1">
                <a:latin typeface="Consolas" panose="020B0609020204030204" pitchFamily="49" charset="0"/>
              </a:rPr>
              <a:t>gs</a:t>
            </a:r>
            <a:r>
              <a:rPr lang="en-US" sz="1200" dirty="0"/>
              <a:t> base should point to the per-CPU data structure.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[Note that Eddie and I draw stacks growing in different directions!]</a:t>
            </a:r>
          </a:p>
        </p:txBody>
      </p:sp>
      <p:sp>
        <p:nvSpPr>
          <p:cNvPr id="4" name="Slide Number Placeholder 3"/>
          <p:cNvSpPr>
            <a:spLocks noGrp="1"/>
          </p:cNvSpPr>
          <p:nvPr>
            <p:ph type="sldNum" sz="quarter" idx="5"/>
          </p:nvPr>
        </p:nvSpPr>
        <p:spPr/>
        <p:txBody>
          <a:bodyPr/>
          <a:lstStyle/>
          <a:p>
            <a:fld id="{E5E435F9-9C11-46D4-B977-888AB3BA3DAE}" type="slidenum">
              <a:rPr lang="en-US" smtClean="0"/>
              <a:t>17</a:t>
            </a:fld>
            <a:endParaRPr lang="en-US"/>
          </a:p>
        </p:txBody>
      </p:sp>
    </p:spTree>
    <p:extLst>
      <p:ext uri="{BB962C8B-B14F-4D97-AF65-F5344CB8AC3E}">
        <p14:creationId xmlns:p14="http://schemas.microsoft.com/office/powerpoint/2010/main" val="3435134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that the interrupt number and </a:t>
            </a:r>
            <a:r>
              <a:rPr lang="en-US" dirty="0" err="1"/>
              <a:t>reg_swapgs</a:t>
            </a:r>
            <a:r>
              <a:rPr lang="en-US" dirty="0"/>
              <a:t> are 4 bytes each on the stack.]</a:t>
            </a:r>
          </a:p>
          <a:p>
            <a:endParaRPr lang="en-US" dirty="0"/>
          </a:p>
          <a:p>
            <a:r>
              <a:rPr lang="en-US" dirty="0"/>
              <a:t>[Recall from Lecture 3: Why do we want to disable interrupts before we call </a:t>
            </a:r>
            <a:r>
              <a:rPr lang="en-US" dirty="0" err="1"/>
              <a:t>swapgs</a:t>
            </a:r>
            <a:r>
              <a:rPr lang="en-US" dirty="0"/>
              <a:t>? Suppose that we call </a:t>
            </a:r>
            <a:r>
              <a:rPr lang="en-US" dirty="0" err="1"/>
              <a:t>swapgs</a:t>
            </a:r>
            <a:r>
              <a:rPr lang="en-US" dirty="0"/>
              <a:t> (so that %</a:t>
            </a:r>
            <a:r>
              <a:rPr lang="en-US" dirty="0" err="1"/>
              <a:t>gs</a:t>
            </a:r>
            <a:r>
              <a:rPr lang="en-US" dirty="0"/>
              <a:t> base now contains the user-level value), and then an interrupt happens before </a:t>
            </a:r>
            <a:r>
              <a:rPr lang="en-US" dirty="0" err="1"/>
              <a:t>iretq</a:t>
            </a:r>
            <a:r>
              <a:rPr lang="en-US" dirty="0"/>
              <a:t> is invoked. The </a:t>
            </a:r>
            <a:r>
              <a:rPr lang="en-US" dirty="0" err="1"/>
              <a:t>exception_entry</a:t>
            </a:r>
            <a:r>
              <a:rPr lang="en-US" dirty="0"/>
              <a:t> code in k-</a:t>
            </a:r>
            <a:r>
              <a:rPr lang="en-US" dirty="0" err="1"/>
              <a:t>exception.S</a:t>
            </a:r>
            <a:r>
              <a:rPr lang="en-US" dirty="0"/>
              <a:t> will check whether we're in kernel mode, determine that the answer is yes, and then *not* do a </a:t>
            </a:r>
            <a:r>
              <a:rPr lang="en-US" dirty="0" err="1"/>
              <a:t>swapgs</a:t>
            </a:r>
            <a:r>
              <a:rPr lang="en-US" dirty="0"/>
              <a:t>! However,  the %</a:t>
            </a:r>
            <a:r>
              <a:rPr lang="en-US" dirty="0" err="1"/>
              <a:t>gs</a:t>
            </a:r>
            <a:r>
              <a:rPr lang="en-US" dirty="0"/>
              <a:t> base is the user-level value! Chaos will ensue, because the kernel will think that it's accessing the local </a:t>
            </a:r>
            <a:r>
              <a:rPr lang="en-US" dirty="0" err="1"/>
              <a:t>cpustate</a:t>
            </a:r>
            <a:r>
              <a:rPr lang="en-US" dirty="0"/>
              <a:t>, but is really accessing whatever memory happens to be pointed to by the user-level value of %</a:t>
            </a:r>
            <a:r>
              <a:rPr lang="en-US" dirty="0" err="1"/>
              <a:t>gs</a:t>
            </a:r>
            <a:r>
              <a:rPr lang="en-US" dirty="0"/>
              <a:t> base.]</a:t>
            </a:r>
          </a:p>
          <a:p>
            <a:endParaRPr lang="en-US" dirty="0"/>
          </a:p>
          <a:p>
            <a:r>
              <a:rPr lang="en-US" dirty="0"/>
              <a:t>You might wonder why we can’t just do “pop %</a:t>
            </a:r>
            <a:r>
              <a:rPr lang="en-US" dirty="0" err="1"/>
              <a:t>gs</a:t>
            </a:r>
            <a:r>
              <a:rPr lang="en-US" dirty="0"/>
              <a:t>” instead of “</a:t>
            </a:r>
            <a:r>
              <a:rPr lang="en-US" dirty="0" err="1"/>
              <a:t>swapgs</a:t>
            </a:r>
            <a:r>
              <a:rPr lang="en-US" dirty="0"/>
              <a:t>; </a:t>
            </a:r>
            <a:r>
              <a:rPr lang="en-US" dirty="0" err="1"/>
              <a:t>pop%gs</a:t>
            </a:r>
            <a:r>
              <a:rPr lang="en-US" dirty="0"/>
              <a:t>”. Note that just doing “pop %</a:t>
            </a:r>
            <a:r>
              <a:rPr lang="en-US" dirty="0" err="1"/>
              <a:t>gs</a:t>
            </a:r>
            <a:r>
              <a:rPr lang="en-US" dirty="0"/>
              <a:t>” would restore the user-mode state of %</a:t>
            </a:r>
            <a:r>
              <a:rPr lang="en-US" dirty="0" err="1"/>
              <a:t>gs</a:t>
            </a:r>
            <a:r>
              <a:rPr lang="en-US" dirty="0"/>
              <a:t>, but would overwrite the kernel-mode %</a:t>
            </a:r>
            <a:r>
              <a:rPr lang="en-US" dirty="0" err="1"/>
              <a:t>gs</a:t>
            </a:r>
            <a:r>
              <a:rPr lang="en-US" dirty="0"/>
              <a:t> base! Doing the “</a:t>
            </a:r>
            <a:r>
              <a:rPr lang="en-US" dirty="0" err="1"/>
              <a:t>swapgs</a:t>
            </a:r>
            <a:r>
              <a:rPr lang="en-US" dirty="0"/>
              <a:t>” first ensures that the kernel-mode %</a:t>
            </a:r>
            <a:r>
              <a:rPr lang="en-US" dirty="0" err="1"/>
              <a:t>gs</a:t>
            </a:r>
            <a:r>
              <a:rPr lang="en-US" dirty="0"/>
              <a:t> base gets stored in KERNEL_GS_BASE, where it needs to be so that, during the next entry into the kernel, the kernel can do a “</a:t>
            </a:r>
            <a:r>
              <a:rPr lang="en-US" dirty="0" err="1"/>
              <a:t>swapgs</a:t>
            </a:r>
            <a:r>
              <a:rPr lang="en-US" dirty="0"/>
              <a:t>” and restore the kernel-mode %</a:t>
            </a:r>
            <a:r>
              <a:rPr lang="en-US" dirty="0" err="1"/>
              <a:t>gs</a:t>
            </a:r>
            <a:r>
              <a:rPr lang="en-US" dirty="0"/>
              <a:t> base.</a:t>
            </a:r>
          </a:p>
          <a:p>
            <a:endParaRPr lang="en-US" dirty="0"/>
          </a:p>
          <a:p>
            <a:r>
              <a:rPr lang="en-US" dirty="0"/>
              <a:t>[The handling of the callee-saved registers is subtle. </a:t>
            </a:r>
            <a:r>
              <a:rPr lang="en-US" sz="1800" dirty="0">
                <a:solidFill>
                  <a:prstClr val="black"/>
                </a:solidFill>
                <a:latin typeface="Lucida Console" panose="020B0609040504020204" pitchFamily="49" charset="0"/>
              </a:rPr>
              <a:t>Why doesn’t the return to user-mode path in k-</a:t>
            </a:r>
            <a:r>
              <a:rPr lang="en-US" sz="1800" dirty="0" err="1">
                <a:solidFill>
                  <a:prstClr val="black"/>
                </a:solidFill>
                <a:latin typeface="Lucida Console" panose="020B0609040504020204" pitchFamily="49" charset="0"/>
              </a:rPr>
              <a:t>exception.S</a:t>
            </a:r>
            <a:r>
              <a:rPr lang="en-US" sz="1800" dirty="0">
                <a:solidFill>
                  <a:prstClr val="black"/>
                </a:solidFill>
                <a:latin typeface="Lucida Console" panose="020B0609040504020204" pitchFamily="49" charset="0"/>
              </a:rPr>
              <a:t> need to restore any of the registers that were pushed on the stack. As described by https://read.seas.harvard.edu/cs161/2021/doc/contexts/,</a:t>
            </a:r>
          </a:p>
          <a:p>
            <a:r>
              <a:rPr lang="en-US" sz="1800" dirty="0">
                <a:solidFill>
                  <a:prstClr val="black"/>
                </a:solidFill>
                <a:latin typeface="Lucida Console" panose="020B0609040504020204" pitchFamily="49" charset="0"/>
              </a:rPr>
              <a:t>    "Voluntary context switches, such as system calls, don’t need to</a:t>
            </a:r>
          </a:p>
          <a:p>
            <a:r>
              <a:rPr lang="en-US" sz="1800" dirty="0">
                <a:solidFill>
                  <a:prstClr val="black"/>
                </a:solidFill>
                <a:latin typeface="Lucida Console" panose="020B0609040504020204" pitchFamily="49" charset="0"/>
              </a:rPr>
              <a:t>     save state in the same comprehensive way as involuntary context</a:t>
            </a:r>
          </a:p>
          <a:p>
            <a:r>
              <a:rPr lang="en-US" sz="1800" dirty="0">
                <a:solidFill>
                  <a:prstClr val="black"/>
                </a:solidFill>
                <a:latin typeface="Lucida Console" panose="020B0609040504020204" pitchFamily="49" charset="0"/>
              </a:rPr>
              <a:t>     switches. A calling convention can be established that lets the</a:t>
            </a:r>
          </a:p>
          <a:p>
            <a:r>
              <a:rPr lang="en-US" sz="1800" dirty="0">
                <a:solidFill>
                  <a:prstClr val="black"/>
                </a:solidFill>
                <a:latin typeface="Lucida Console" panose="020B0609040504020204" pitchFamily="49" charset="0"/>
              </a:rPr>
              <a:t>     kernel cut corners. Chickadee system calls are treated like</a:t>
            </a:r>
          </a:p>
          <a:p>
            <a:r>
              <a:rPr lang="en-US" sz="1800" dirty="0">
                <a:solidFill>
                  <a:prstClr val="black"/>
                </a:solidFill>
                <a:latin typeface="Lucida Console" panose="020B0609040504020204" pitchFamily="49" charset="0"/>
              </a:rPr>
              <a:t>     function calls: the kernel only guarantees that it will save</a:t>
            </a:r>
          </a:p>
          <a:p>
            <a:r>
              <a:rPr lang="en-US" sz="1800" dirty="0">
                <a:solidFill>
                  <a:prstClr val="black"/>
                </a:solidFill>
                <a:latin typeface="Lucida Console" panose="020B0609040504020204" pitchFamily="49" charset="0"/>
              </a:rPr>
              <a:t>     and restore the callee-saved registers, which are %</a:t>
            </a:r>
            <a:r>
              <a:rPr lang="en-US" sz="1800" dirty="0" err="1">
                <a:solidFill>
                  <a:prstClr val="black"/>
                </a:solidFill>
                <a:latin typeface="Lucida Console" panose="020B0609040504020204" pitchFamily="49" charset="0"/>
              </a:rPr>
              <a:t>rbp</a:t>
            </a:r>
            <a:r>
              <a:rPr lang="en-US" sz="1800" dirty="0">
                <a:solidFill>
                  <a:prstClr val="black"/>
                </a:solidFill>
                <a:latin typeface="Lucida Console" panose="020B0609040504020204" pitchFamily="49" charset="0"/>
              </a:rPr>
              <a:t>, %</a:t>
            </a:r>
            <a:r>
              <a:rPr lang="en-US" sz="1800" dirty="0" err="1">
                <a:solidFill>
                  <a:prstClr val="black"/>
                </a:solidFill>
                <a:latin typeface="Lucida Console" panose="020B0609040504020204" pitchFamily="49" charset="0"/>
              </a:rPr>
              <a:t>rbx</a:t>
            </a:r>
            <a:r>
              <a:rPr lang="en-US" sz="1800" dirty="0">
                <a:solidFill>
                  <a:prstClr val="black"/>
                </a:solidFill>
                <a:latin typeface="Lucida Console" panose="020B0609040504020204" pitchFamily="49" charset="0"/>
              </a:rPr>
              <a:t>,</a:t>
            </a:r>
          </a:p>
          <a:p>
            <a:r>
              <a:rPr lang="en-US" sz="1800" dirty="0">
                <a:solidFill>
                  <a:prstClr val="black"/>
                </a:solidFill>
                <a:latin typeface="Lucida Console" panose="020B0609040504020204" pitchFamily="49" charset="0"/>
              </a:rPr>
              <a:t>     and %r12-%r15."</a:t>
            </a:r>
          </a:p>
          <a:p>
            <a:r>
              <a:rPr lang="en-US" sz="1800" dirty="0">
                <a:solidFill>
                  <a:prstClr val="black"/>
                </a:solidFill>
                <a:latin typeface="Lucida Console" panose="020B0609040504020204" pitchFamily="49" charset="0"/>
              </a:rPr>
              <a:t>However, note that the </a:t>
            </a:r>
            <a:r>
              <a:rPr lang="en-US" sz="1800" dirty="0" err="1">
                <a:solidFill>
                  <a:prstClr val="black"/>
                </a:solidFill>
                <a:latin typeface="Lucida Console" panose="020B0609040504020204" pitchFamily="49" charset="0"/>
              </a:rPr>
              <a:t>syscall</a:t>
            </a:r>
            <a:r>
              <a:rPr lang="en-US" sz="1800" dirty="0">
                <a:solidFill>
                  <a:prstClr val="black"/>
                </a:solidFill>
                <a:latin typeface="Lucida Console" panose="020B0609040504020204" pitchFamily="49" charset="0"/>
              </a:rPr>
              <a:t> entry point in k-</a:t>
            </a:r>
            <a:r>
              <a:rPr lang="en-US" sz="1800" dirty="0" err="1">
                <a:solidFill>
                  <a:prstClr val="black"/>
                </a:solidFill>
                <a:latin typeface="Lucida Console" panose="020B0609040504020204" pitchFamily="49" charset="0"/>
              </a:rPr>
              <a:t>exception.S</a:t>
            </a:r>
            <a:r>
              <a:rPr lang="en-US" sz="1800" dirty="0">
                <a:solidFill>
                  <a:prstClr val="black"/>
                </a:solidFill>
                <a:latin typeface="Lucida Console" panose="020B0609040504020204" pitchFamily="49" charset="0"/>
              </a:rPr>
              <a:t> doesn't clobber any of the callee-saved registers! The entry point calls proc::</a:t>
            </a:r>
            <a:r>
              <a:rPr lang="en-US" sz="1800" dirty="0" err="1">
                <a:solidFill>
                  <a:prstClr val="black"/>
                </a:solidFill>
                <a:latin typeface="Lucida Console" panose="020B0609040504020204" pitchFamily="49" charset="0"/>
              </a:rPr>
              <a:t>syscall</a:t>
            </a:r>
            <a:r>
              <a:rPr lang="en-US" sz="1800" dirty="0">
                <a:solidFill>
                  <a:prstClr val="black"/>
                </a:solidFill>
                <a:latin typeface="Lucida Console" panose="020B0609040504020204" pitchFamily="49" charset="0"/>
              </a:rPr>
              <a:t>(), and *that* function will automagically save any callee-saved registers at the beginning of execution, and restore them upon returning to k-</a:t>
            </a:r>
            <a:r>
              <a:rPr lang="en-US" sz="1800" dirty="0" err="1">
                <a:solidFill>
                  <a:prstClr val="black"/>
                </a:solidFill>
                <a:latin typeface="Lucida Console" panose="020B0609040504020204" pitchFamily="49" charset="0"/>
              </a:rPr>
              <a:t>exception.S</a:t>
            </a:r>
            <a:r>
              <a:rPr lang="en-US" sz="1800" dirty="0">
                <a:solidFill>
                  <a:prstClr val="black"/>
                </a:solidFill>
                <a:latin typeface="Lucida Console" panose="020B0609040504020204" pitchFamily="49" charset="0"/>
              </a:rPr>
              <a:t>. At that point, all of the callee-saved registers have the values that they had immediately before the invocation of the </a:t>
            </a:r>
            <a:r>
              <a:rPr lang="en-US" sz="1800" dirty="0" err="1">
                <a:solidFill>
                  <a:prstClr val="black"/>
                </a:solidFill>
                <a:latin typeface="Lucida Console" panose="020B0609040504020204" pitchFamily="49" charset="0"/>
              </a:rPr>
              <a:t>syscall</a:t>
            </a:r>
            <a:r>
              <a:rPr lang="en-US" sz="1800" dirty="0">
                <a:solidFill>
                  <a:prstClr val="black"/>
                </a:solidFill>
                <a:latin typeface="Lucida Console" panose="020B0609040504020204" pitchFamily="49" charset="0"/>
              </a:rPr>
              <a:t> instruction by user-level code!</a:t>
            </a:r>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19</a:t>
            </a:fld>
            <a:endParaRPr lang="en-US"/>
          </a:p>
        </p:txBody>
      </p:sp>
    </p:spTree>
    <p:extLst>
      <p:ext uri="{BB962C8B-B14F-4D97-AF65-F5344CB8AC3E}">
        <p14:creationId xmlns:p14="http://schemas.microsoft.com/office/powerpoint/2010/main" val="548668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20</a:t>
            </a:fld>
            <a:endParaRPr lang="en-US"/>
          </a:p>
        </p:txBody>
      </p:sp>
    </p:spTree>
    <p:extLst>
      <p:ext uri="{BB962C8B-B14F-4D97-AF65-F5344CB8AC3E}">
        <p14:creationId xmlns:p14="http://schemas.microsoft.com/office/powerpoint/2010/main" val="28196387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in the code that handles the timer interrupt, we set proc::regs_! The proc::regs_ value, if non-null, points to the register state for an interrupted user-mode execution context. Recall that this state was pushed onto the </a:t>
            </a:r>
            <a:r>
              <a:rPr lang="en-US" dirty="0" err="1"/>
              <a:t>proc’s</a:t>
            </a:r>
            <a:r>
              <a:rPr lang="en-US" dirty="0"/>
              <a:t> kernel stack by k-</a:t>
            </a:r>
            <a:r>
              <a:rPr lang="en-US" dirty="0" err="1"/>
              <a:t>exception.S</a:t>
            </a:r>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21</a:t>
            </a:fld>
            <a:endParaRPr lang="en-US"/>
          </a:p>
        </p:txBody>
      </p:sp>
    </p:spTree>
    <p:extLst>
      <p:ext uri="{BB962C8B-B14F-4D97-AF65-F5344CB8AC3E}">
        <p14:creationId xmlns:p14="http://schemas.microsoft.com/office/powerpoint/2010/main" val="4424181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`lea` instruction (“load effective address”) calculates the memory address that is CPUSTACK_SIZE bytes away from the address in %</a:t>
            </a:r>
            <a:r>
              <a:rPr lang="en-US" dirty="0" err="1"/>
              <a:t>rdi</a:t>
            </a:r>
            <a:r>
              <a:rPr lang="en-US" dirty="0"/>
              <a:t>. However, the instruction doesn’t actually read or write anything at that address.</a:t>
            </a:r>
          </a:p>
          <a:p>
            <a:endParaRPr lang="en-US" dirty="0"/>
          </a:p>
          <a:p>
            <a:r>
              <a:rPr lang="en-US" dirty="0"/>
              <a:t>The function has “</a:t>
            </a:r>
            <a:r>
              <a:rPr lang="en-US" dirty="0" err="1"/>
              <a:t>noreturn</a:t>
            </a:r>
            <a:r>
              <a:rPr lang="en-US" dirty="0"/>
              <a:t>” in its name because it doesn’t return to the caller! Instead, we switch to a totally different stack (i.e., the </a:t>
            </a:r>
            <a:r>
              <a:rPr lang="en-US" dirty="0" err="1"/>
              <a:t>cpustack</a:t>
            </a:r>
            <a:r>
              <a:rPr lang="en-US" dirty="0"/>
              <a:t>) and then start executing code on that stack.</a:t>
            </a:r>
          </a:p>
        </p:txBody>
      </p:sp>
      <p:sp>
        <p:nvSpPr>
          <p:cNvPr id="4" name="Slide Number Placeholder 3"/>
          <p:cNvSpPr>
            <a:spLocks noGrp="1"/>
          </p:cNvSpPr>
          <p:nvPr>
            <p:ph type="sldNum" sz="quarter" idx="5"/>
          </p:nvPr>
        </p:nvSpPr>
        <p:spPr/>
        <p:txBody>
          <a:bodyPr/>
          <a:lstStyle/>
          <a:p>
            <a:fld id="{E5E435F9-9C11-46D4-B977-888AB3BA3DAE}" type="slidenum">
              <a:rPr lang="en-US" smtClean="0"/>
              <a:t>22</a:t>
            </a:fld>
            <a:endParaRPr lang="en-US"/>
          </a:p>
        </p:txBody>
      </p:sp>
    </p:spTree>
    <p:extLst>
      <p:ext uri="{BB962C8B-B14F-4D97-AF65-F5344CB8AC3E}">
        <p14:creationId xmlns:p14="http://schemas.microsoft.com/office/powerpoint/2010/main" val="23736912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a:t>
            </a:r>
            <a:r>
              <a:rPr lang="en-US" dirty="0" err="1"/>
              <a:t>cpustate</a:t>
            </a:r>
            <a:r>
              <a:rPr lang="en-US" dirty="0"/>
              <a:t>::schedule()</a:t>
            </a:r>
            <a:r>
              <a:rPr lang="en-US" sz="1200" b="0" i="0" kern="1200" dirty="0">
                <a:solidFill>
                  <a:schemeClr val="tx1"/>
                </a:solidFill>
                <a:effectLst/>
                <a:latin typeface="+mn-lt"/>
                <a:ea typeface="+mn-ea"/>
                <a:cs typeface="+mn-cs"/>
              </a:rPr>
              <a:t> needs to run with interrupts disabled because </a:t>
            </a:r>
            <a:r>
              <a:rPr lang="en-US" dirty="0" err="1"/>
              <a:t>cpustate</a:t>
            </a:r>
            <a:r>
              <a:rPr lang="en-US" dirty="0"/>
              <a:t>::schedule()</a:t>
            </a:r>
            <a:r>
              <a:rPr lang="en-US" sz="1200" b="0" i="0" kern="1200" dirty="0">
                <a:solidFill>
                  <a:schemeClr val="tx1"/>
                </a:solidFill>
                <a:effectLst/>
                <a:latin typeface="+mn-lt"/>
                <a:ea typeface="+mn-ea"/>
                <a:cs typeface="+mn-cs"/>
              </a:rPr>
              <a:t> uses the CPU stack. If interrupts were enabled, then an incoming interrupt would clobber the stack area that </a:t>
            </a:r>
            <a:r>
              <a:rPr lang="en-US" dirty="0" err="1"/>
              <a:t>cpustate</a:t>
            </a:r>
            <a:r>
              <a:rPr lang="en-US" dirty="0"/>
              <a:t>::schedule()</a:t>
            </a:r>
            <a:r>
              <a:rPr lang="en-US" sz="1200" b="0" i="0" kern="1200" dirty="0">
                <a:solidFill>
                  <a:schemeClr val="tx1"/>
                </a:solidFill>
                <a:effectLst/>
                <a:latin typeface="+mn-lt"/>
                <a:ea typeface="+mn-ea"/>
                <a:cs typeface="+mn-cs"/>
              </a:rPr>
              <a:t> was using! The hardware would push stuff onto the stack; that stack area will be actively used by </a:t>
            </a:r>
            <a:r>
              <a:rPr lang="en-US" sz="1200" b="0" i="0" kern="1200" dirty="0" err="1">
                <a:solidFill>
                  <a:schemeClr val="tx1"/>
                </a:solidFill>
                <a:effectLst/>
                <a:latin typeface="+mn-lt"/>
                <a:ea typeface="+mn-ea"/>
                <a:cs typeface="+mn-cs"/>
              </a:rPr>
              <a:t>cpustate</a:t>
            </a:r>
            <a:r>
              <a:rPr lang="en-US" sz="1200" b="0" i="0" kern="1200" dirty="0">
                <a:solidFill>
                  <a:schemeClr val="tx1"/>
                </a:solidFill>
                <a:effectLst/>
                <a:latin typeface="+mn-lt"/>
                <a:ea typeface="+mn-ea"/>
                <a:cs typeface="+mn-cs"/>
              </a:rPr>
              <a:t>::schedule()---remember that </a:t>
            </a:r>
            <a:r>
              <a:rPr lang="en-US" sz="1200" dirty="0">
                <a:latin typeface="+mn-lt"/>
              </a:rPr>
              <a:t>proc::</a:t>
            </a:r>
            <a:r>
              <a:rPr lang="en-US" sz="1200" dirty="0" err="1">
                <a:latin typeface="+mn-lt"/>
              </a:rPr>
              <a:t>yield_noreturn</a:t>
            </a:r>
            <a:r>
              <a:rPr lang="en-US" sz="1200" dirty="0">
                <a:latin typeface="+mn-lt"/>
              </a:rPr>
              <a:t>() sets %</a:t>
            </a:r>
            <a:r>
              <a:rPr lang="en-US" sz="1200" dirty="0" err="1">
                <a:latin typeface="+mn-lt"/>
              </a:rPr>
              <a:t>rsp</a:t>
            </a:r>
            <a:r>
              <a:rPr lang="en-US" sz="1200" dirty="0">
                <a:latin typeface="+mn-lt"/>
              </a:rPr>
              <a:t> to the very top of the struct </a:t>
            </a:r>
            <a:r>
              <a:rPr lang="en-US" sz="1200" dirty="0" err="1">
                <a:latin typeface="+mn-lt"/>
              </a:rPr>
              <a:t>cpustate</a:t>
            </a:r>
            <a:r>
              <a:rPr lang="en-US" sz="1200" dirty="0">
                <a:latin typeface="+mn-lt"/>
              </a:rPr>
              <a:t>, meaning that </a:t>
            </a:r>
            <a:r>
              <a:rPr lang="en-US" sz="1200" dirty="0" err="1">
                <a:latin typeface="+mn-lt"/>
              </a:rPr>
              <a:t>cpustate</a:t>
            </a:r>
            <a:r>
              <a:rPr lang="en-US" sz="1200" dirty="0">
                <a:latin typeface="+mn-lt"/>
              </a:rPr>
              <a:t>::schedule()’s stack will start at the very start of the CPU’s stack.</a:t>
            </a:r>
          </a:p>
          <a:p>
            <a:endParaRPr lang="en-US" sz="1200" dirty="0">
              <a:latin typeface="+mn-lt"/>
            </a:endParaRPr>
          </a:p>
          <a:p>
            <a:r>
              <a:rPr lang="en-US" sz="1200" dirty="0">
                <a:latin typeface="+mn-lt"/>
              </a:rPr>
              <a:t>lock() saves the current interrupt state, then disables interrupts and tries to grab the lock; unlock() releases the lock and then restores the old interrupt state. </a:t>
            </a:r>
            <a:r>
              <a:rPr lang="en-US" sz="1200" dirty="0" err="1">
                <a:latin typeface="+mn-lt"/>
              </a:rPr>
              <a:t>lock_irq</a:t>
            </a:r>
            <a:r>
              <a:rPr lang="en-US" sz="1200" dirty="0">
                <a:latin typeface="+mn-lt"/>
              </a:rPr>
              <a:t>() and </a:t>
            </a:r>
            <a:r>
              <a:rPr lang="en-US" sz="1200" dirty="0" err="1">
                <a:latin typeface="+mn-lt"/>
              </a:rPr>
              <a:t>unlock_irq</a:t>
            </a:r>
            <a:r>
              <a:rPr lang="en-US" sz="1200" dirty="0">
                <a:latin typeface="+mn-lt"/>
              </a:rPr>
              <a:t>() don’t fiddle save or restore the interrupt state.</a:t>
            </a:r>
          </a:p>
          <a:p>
            <a:endParaRPr lang="en-US" sz="1200" dirty="0">
              <a:latin typeface="+mn-lt"/>
            </a:endParaRPr>
          </a:p>
          <a:p>
            <a:r>
              <a:rPr lang="en-US" sz="1200" dirty="0">
                <a:latin typeface="+mn-lt"/>
              </a:rPr>
              <a:t>[Aside: This also explains why proc::yield() (which eventually calls proc::</a:t>
            </a:r>
            <a:r>
              <a:rPr lang="en-US" sz="1200" dirty="0" err="1">
                <a:latin typeface="+mn-lt"/>
              </a:rPr>
              <a:t>yield_noreturn</a:t>
            </a:r>
            <a:r>
              <a:rPr lang="en-US" sz="1200" dirty="0">
                <a:latin typeface="+mn-lt"/>
              </a:rPr>
              <a:t>(), which eventually calls </a:t>
            </a:r>
            <a:r>
              <a:rPr lang="en-US" sz="1200" dirty="0" err="1">
                <a:latin typeface="+mn-lt"/>
              </a:rPr>
              <a:t>cpustate</a:t>
            </a:r>
            <a:r>
              <a:rPr lang="en-US" sz="1200" dirty="0">
                <a:latin typeface="+mn-lt"/>
              </a:rPr>
              <a:t>::schedule()) must ensure that interrupts are disabled.</a:t>
            </a:r>
          </a:p>
          <a:p>
            <a:r>
              <a:rPr lang="en-US" sz="1200" kern="1200" dirty="0">
                <a:solidFill>
                  <a:schemeClr val="tx1"/>
                </a:solidFill>
                <a:latin typeface="+mn-lt"/>
                <a:ea typeface="+mn-ea"/>
                <a:cs typeface="+mn-cs"/>
              </a:rPr>
              <a:t>// proc::yield()</a:t>
            </a:r>
          </a:p>
          <a:p>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globl</a:t>
            </a:r>
            <a:r>
              <a:rPr lang="en-US" sz="1200" kern="1200" dirty="0">
                <a:solidFill>
                  <a:schemeClr val="tx1"/>
                </a:solidFill>
                <a:latin typeface="+mn-lt"/>
                <a:ea typeface="+mn-ea"/>
                <a:cs typeface="+mn-cs"/>
              </a:rPr>
              <a:t> _ZN4proc5yieldEv</a:t>
            </a:r>
          </a:p>
          <a:p>
            <a:r>
              <a:rPr lang="en-US" sz="1200" kern="1200" dirty="0">
                <a:solidFill>
                  <a:schemeClr val="tx1"/>
                </a:solidFill>
                <a:latin typeface="+mn-lt"/>
                <a:ea typeface="+mn-ea"/>
                <a:cs typeface="+mn-cs"/>
              </a:rPr>
              <a:t>_ZN4proc5yieldEv:</a:t>
            </a:r>
          </a:p>
          <a:p>
            <a:r>
              <a:rPr lang="en-US" sz="1200" kern="1200" dirty="0">
                <a:solidFill>
                  <a:schemeClr val="tx1"/>
                </a:solidFill>
                <a:latin typeface="+mn-lt"/>
                <a:ea typeface="+mn-ea"/>
                <a:cs typeface="+mn-cs"/>
              </a:rPr>
              <a:t>        // only save </a:t>
            </a:r>
            <a:r>
              <a:rPr lang="en-US" sz="1200" kern="1200" dirty="0" err="1">
                <a:solidFill>
                  <a:schemeClr val="tx1"/>
                </a:solidFill>
                <a:latin typeface="+mn-lt"/>
                <a:ea typeface="+mn-ea"/>
                <a:cs typeface="+mn-cs"/>
              </a:rPr>
              <a:t>callee</a:t>
            </a:r>
            <a:r>
              <a:rPr lang="en-US" sz="1200" kern="1200" dirty="0">
                <a:solidFill>
                  <a:schemeClr val="tx1"/>
                </a:solidFill>
                <a:latin typeface="+mn-lt"/>
                <a:ea typeface="+mn-ea"/>
                <a:cs typeface="+mn-cs"/>
              </a:rPr>
              <a:t>-saved registers and </a:t>
            </a:r>
            <a:r>
              <a:rPr lang="en-US" sz="1200" kern="1200" dirty="0" err="1">
                <a:solidFill>
                  <a:schemeClr val="tx1"/>
                </a:solidFill>
                <a:latin typeface="+mn-lt"/>
                <a:ea typeface="+mn-ea"/>
                <a:cs typeface="+mn-cs"/>
              </a:rPr>
              <a:t>rflags</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pushfq</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pushq</a:t>
            </a:r>
            <a:r>
              <a:rPr lang="en-US" sz="1200" kern="1200" dirty="0">
                <a:solidFill>
                  <a:schemeClr val="tx1"/>
                </a:solidFill>
                <a:latin typeface="+mn-lt"/>
                <a:ea typeface="+mn-ea"/>
                <a:cs typeface="+mn-cs"/>
              </a:rPr>
              <a:t> %r15</a:t>
            </a:r>
          </a:p>
          <a:p>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pushq</a:t>
            </a:r>
            <a:r>
              <a:rPr lang="en-US" sz="1200" kern="1200" dirty="0">
                <a:solidFill>
                  <a:schemeClr val="tx1"/>
                </a:solidFill>
                <a:latin typeface="+mn-lt"/>
                <a:ea typeface="+mn-ea"/>
                <a:cs typeface="+mn-cs"/>
              </a:rPr>
              <a:t> %r14</a:t>
            </a:r>
          </a:p>
          <a:p>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pushq</a:t>
            </a:r>
            <a:r>
              <a:rPr lang="en-US" sz="1200" kern="1200" dirty="0">
                <a:solidFill>
                  <a:schemeClr val="tx1"/>
                </a:solidFill>
                <a:latin typeface="+mn-lt"/>
                <a:ea typeface="+mn-ea"/>
                <a:cs typeface="+mn-cs"/>
              </a:rPr>
              <a:t> %r13</a:t>
            </a:r>
          </a:p>
          <a:p>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pushq</a:t>
            </a:r>
            <a:r>
              <a:rPr lang="en-US" sz="1200" kern="1200" dirty="0">
                <a:solidFill>
                  <a:schemeClr val="tx1"/>
                </a:solidFill>
                <a:latin typeface="+mn-lt"/>
                <a:ea typeface="+mn-ea"/>
                <a:cs typeface="+mn-cs"/>
              </a:rPr>
              <a:t> %r12</a:t>
            </a:r>
          </a:p>
          <a:p>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pushq</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rbx</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pushq</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rbp</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        // check if interrupts are disabled</a:t>
            </a:r>
          </a:p>
          <a:p>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testq</a:t>
            </a:r>
            <a:r>
              <a:rPr lang="en-US" sz="1200" kern="1200" dirty="0">
                <a:solidFill>
                  <a:schemeClr val="tx1"/>
                </a:solidFill>
                <a:latin typeface="+mn-lt"/>
                <a:ea typeface="+mn-ea"/>
                <a:cs typeface="+mn-cs"/>
              </a:rPr>
              <a:t> $EFLAGS_IF, 48(%</a:t>
            </a:r>
            <a:r>
              <a:rPr lang="en-US" sz="1200" kern="1200" dirty="0" err="1">
                <a:solidFill>
                  <a:schemeClr val="tx1"/>
                </a:solidFill>
                <a:latin typeface="+mn-lt"/>
                <a:ea typeface="+mn-ea"/>
                <a:cs typeface="+mn-cs"/>
              </a:rPr>
              <a:t>rsp</a:t>
            </a:r>
            <a:r>
              <a:rPr lang="en-US" sz="1200" kern="1200" dirty="0">
                <a:solidFill>
                  <a:schemeClr val="tx1"/>
                </a:solidFill>
                <a:latin typeface="+mn-lt"/>
                <a:ea typeface="+mn-ea"/>
                <a:cs typeface="+mn-cs"/>
              </a:rPr>
              <a:t>)</a:t>
            </a:r>
          </a:p>
          <a:p>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jnz</a:t>
            </a:r>
            <a:r>
              <a:rPr lang="en-US" sz="1200" kern="1200" dirty="0">
                <a:solidFill>
                  <a:schemeClr val="tx1"/>
                </a:solidFill>
                <a:latin typeface="+mn-lt"/>
                <a:ea typeface="+mn-ea"/>
                <a:cs typeface="+mn-cs"/>
              </a:rPr>
              <a:t> 1f</a:t>
            </a:r>
          </a:p>
          <a:p>
            <a:r>
              <a:rPr lang="en-US" sz="1200" kern="1200" dirty="0">
                <a:solidFill>
                  <a:schemeClr val="tx1"/>
                </a:solidFill>
                <a:latin typeface="+mn-lt"/>
                <a:ea typeface="+mn-ea"/>
                <a:cs typeface="+mn-cs"/>
              </a:rPr>
              <a:t>        // if interrupts are disabled, momentarily enable them.</a:t>
            </a:r>
          </a:p>
          <a:p>
            <a:r>
              <a:rPr lang="en-US" sz="1200" kern="1200" dirty="0">
                <a:solidFill>
                  <a:schemeClr val="tx1"/>
                </a:solidFill>
                <a:latin typeface="+mn-lt"/>
                <a:ea typeface="+mn-ea"/>
                <a:cs typeface="+mn-cs"/>
              </a:rPr>
              <a:t>        // This bounds interrupt delay to the time it takes a</a:t>
            </a:r>
          </a:p>
          <a:p>
            <a:r>
              <a:rPr lang="en-US" sz="1200" kern="1200" dirty="0">
                <a:solidFill>
                  <a:schemeClr val="tx1"/>
                </a:solidFill>
                <a:latin typeface="+mn-lt"/>
                <a:ea typeface="+mn-ea"/>
                <a:cs typeface="+mn-cs"/>
              </a:rPr>
              <a:t>        // single kernel task to yield.</a:t>
            </a:r>
          </a:p>
          <a:p>
            <a:r>
              <a:rPr lang="en-US" sz="1200" kern="1200" dirty="0">
                <a:solidFill>
                  <a:schemeClr val="tx1"/>
                </a:solidFill>
                <a:latin typeface="+mn-lt"/>
                <a:ea typeface="+mn-ea"/>
                <a:cs typeface="+mn-cs"/>
              </a:rPr>
              <a:t>        // Note that `</a:t>
            </a:r>
            <a:r>
              <a:rPr lang="en-US" sz="1200" kern="1200" dirty="0" err="1">
                <a:solidFill>
                  <a:schemeClr val="tx1"/>
                </a:solidFill>
                <a:latin typeface="+mn-lt"/>
                <a:ea typeface="+mn-ea"/>
                <a:cs typeface="+mn-cs"/>
              </a:rPr>
              <a:t>sti</a:t>
            </a:r>
            <a:r>
              <a:rPr lang="en-US" sz="1200" kern="1200" dirty="0">
                <a:solidFill>
                  <a:schemeClr val="tx1"/>
                </a:solidFill>
                <a:latin typeface="+mn-lt"/>
                <a:ea typeface="+mn-ea"/>
                <a:cs typeface="+mn-cs"/>
              </a:rPr>
              <a:t>; cli` would not work! `</a:t>
            </a:r>
            <a:r>
              <a:rPr lang="en-US" sz="1200" kern="1200" dirty="0" err="1">
                <a:solidFill>
                  <a:schemeClr val="tx1"/>
                </a:solidFill>
                <a:latin typeface="+mn-lt"/>
                <a:ea typeface="+mn-ea"/>
                <a:cs typeface="+mn-cs"/>
              </a:rPr>
              <a:t>sti</a:t>
            </a:r>
            <a:r>
              <a:rPr lang="en-US" sz="1200" kern="1200" dirty="0">
                <a:solidFill>
                  <a:schemeClr val="tx1"/>
                </a:solidFill>
                <a:latin typeface="+mn-lt"/>
                <a:ea typeface="+mn-ea"/>
                <a:cs typeface="+mn-cs"/>
              </a:rPr>
              <a:t>` only enables</a:t>
            </a:r>
          </a:p>
          <a:p>
            <a:r>
              <a:rPr lang="en-US" sz="1200" kern="1200" dirty="0">
                <a:solidFill>
                  <a:schemeClr val="tx1"/>
                </a:solidFill>
                <a:latin typeface="+mn-lt"/>
                <a:ea typeface="+mn-ea"/>
                <a:cs typeface="+mn-cs"/>
              </a:rPr>
              <a:t>        // external, maskable interrupts at the end of the *next*</a:t>
            </a:r>
          </a:p>
          <a:p>
            <a:r>
              <a:rPr lang="en-US" sz="1200" kern="1200" dirty="0">
                <a:solidFill>
                  <a:schemeClr val="tx1"/>
                </a:solidFill>
                <a:latin typeface="+mn-lt"/>
                <a:ea typeface="+mn-ea"/>
                <a:cs typeface="+mn-cs"/>
              </a:rPr>
              <a:t>        // instruction. A no-op instruction is required.</a:t>
            </a:r>
          </a:p>
          <a:p>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sti</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movq</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rsp</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rax</a:t>
            </a:r>
            <a:r>
              <a:rPr lang="en-US" sz="1200" kern="1200" dirty="0">
                <a:solidFill>
                  <a:schemeClr val="tx1"/>
                </a:solidFill>
                <a:latin typeface="+mn-lt"/>
                <a:ea typeface="+mn-ea"/>
                <a:cs typeface="+mn-cs"/>
              </a:rPr>
              <a:t>     // any delayed interrupts will happen here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1:      // disable interrupts, store </a:t>
            </a:r>
            <a:r>
              <a:rPr lang="en-US" sz="1200" kern="1200" dirty="0" err="1">
                <a:solidFill>
                  <a:schemeClr val="tx1"/>
                </a:solidFill>
                <a:latin typeface="+mn-lt"/>
                <a:ea typeface="+mn-ea"/>
                <a:cs typeface="+mn-cs"/>
              </a:rPr>
              <a:t>yieldstate</a:t>
            </a:r>
            <a:r>
              <a:rPr lang="en-US" sz="1200" kern="1200" dirty="0">
                <a:solidFill>
                  <a:schemeClr val="tx1"/>
                </a:solidFill>
                <a:latin typeface="+mn-lt"/>
                <a:ea typeface="+mn-ea"/>
                <a:cs typeface="+mn-cs"/>
              </a:rPr>
              <a:t> pointer</a:t>
            </a:r>
          </a:p>
          <a:p>
            <a:r>
              <a:rPr lang="en-US" sz="1200" kern="1200" dirty="0">
                <a:solidFill>
                  <a:schemeClr val="tx1"/>
                </a:solidFill>
                <a:latin typeface="+mn-lt"/>
                <a:ea typeface="+mn-ea"/>
                <a:cs typeface="+mn-cs"/>
              </a:rPr>
              <a:t>        cli</a:t>
            </a:r>
          </a:p>
          <a:p>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movq</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rsp</a:t>
            </a:r>
            <a:r>
              <a:rPr lang="en-US" sz="1200" kern="1200" dirty="0">
                <a:solidFill>
                  <a:schemeClr val="tx1"/>
                </a:solidFill>
                <a:latin typeface="+mn-lt"/>
                <a:ea typeface="+mn-ea"/>
                <a:cs typeface="+mn-cs"/>
              </a:rPr>
              <a:t>, 16(%</a:t>
            </a:r>
            <a:r>
              <a:rPr lang="en-US" sz="1200" kern="1200" dirty="0" err="1">
                <a:solidFill>
                  <a:schemeClr val="tx1"/>
                </a:solidFill>
                <a:latin typeface="+mn-lt"/>
                <a:ea typeface="+mn-ea"/>
                <a:cs typeface="+mn-cs"/>
              </a:rPr>
              <a:t>rdi</a:t>
            </a:r>
            <a:r>
              <a:rPr lang="en-US" sz="1200" kern="1200" dirty="0">
                <a:solidFill>
                  <a:schemeClr val="tx1"/>
                </a:solidFill>
                <a:latin typeface="+mn-lt"/>
                <a:ea typeface="+mn-ea"/>
                <a:cs typeface="+mn-cs"/>
              </a:rPr>
              <a:t>)</a:t>
            </a:r>
          </a:p>
          <a:p>
            <a:r>
              <a:rPr lang="en-US" sz="1200" kern="1200" dirty="0">
                <a:solidFill>
                  <a:schemeClr val="tx1"/>
                </a:solidFill>
                <a:latin typeface="+mn-lt"/>
                <a:ea typeface="+mn-ea"/>
                <a:cs typeface="+mn-cs"/>
              </a:rPr>
              <a:t>        // jump to `proc::</a:t>
            </a:r>
            <a:r>
              <a:rPr lang="en-US" sz="1200" kern="1200" dirty="0" err="1">
                <a:solidFill>
                  <a:schemeClr val="tx1"/>
                </a:solidFill>
                <a:latin typeface="+mn-lt"/>
                <a:ea typeface="+mn-ea"/>
                <a:cs typeface="+mn-cs"/>
              </a:rPr>
              <a:t>yield_noreturn</a:t>
            </a:r>
            <a:r>
              <a:rPr lang="en-US" sz="1200" kern="1200" dirty="0">
                <a:solidFill>
                  <a:schemeClr val="tx1"/>
                </a:solidFill>
                <a:latin typeface="+mn-lt"/>
                <a:ea typeface="+mn-ea"/>
                <a:cs typeface="+mn-cs"/>
              </a:rPr>
              <a:t>`</a:t>
            </a:r>
          </a:p>
          <a:p>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jmp</a:t>
            </a:r>
            <a:r>
              <a:rPr lang="en-US" sz="1200" kern="1200" dirty="0">
                <a:solidFill>
                  <a:schemeClr val="tx1"/>
                </a:solidFill>
                <a:latin typeface="+mn-lt"/>
                <a:ea typeface="+mn-ea"/>
                <a:cs typeface="+mn-cs"/>
              </a:rPr>
              <a:t> _ZN4proc14yield_noreturnEv</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 proc::</a:t>
            </a:r>
            <a:r>
              <a:rPr lang="en-US" sz="1200" kern="1200" dirty="0" err="1">
                <a:solidFill>
                  <a:schemeClr val="tx1"/>
                </a:solidFill>
                <a:latin typeface="+mn-lt"/>
                <a:ea typeface="+mn-ea"/>
                <a:cs typeface="+mn-cs"/>
              </a:rPr>
              <a:t>yield_noreturn</a:t>
            </a:r>
            <a:r>
              <a:rPr lang="en-US" sz="1200" kern="1200" dirty="0">
                <a:solidFill>
                  <a:schemeClr val="tx1"/>
                </a:solidFill>
                <a:latin typeface="+mn-lt"/>
                <a:ea typeface="+mn-ea"/>
                <a:cs typeface="+mn-cs"/>
              </a:rPr>
              <a:t>()</a:t>
            </a:r>
          </a:p>
          <a:p>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globl</a:t>
            </a:r>
            <a:r>
              <a:rPr lang="en-US" sz="1200" kern="1200" dirty="0">
                <a:solidFill>
                  <a:schemeClr val="tx1"/>
                </a:solidFill>
                <a:latin typeface="+mn-lt"/>
                <a:ea typeface="+mn-ea"/>
                <a:cs typeface="+mn-cs"/>
              </a:rPr>
              <a:t> _ZN4proc14yield_noreturnEv</a:t>
            </a:r>
          </a:p>
          <a:p>
            <a:r>
              <a:rPr lang="en-US" sz="1200" kern="1200" dirty="0">
                <a:solidFill>
                  <a:schemeClr val="tx1"/>
                </a:solidFill>
                <a:latin typeface="+mn-lt"/>
                <a:ea typeface="+mn-ea"/>
                <a:cs typeface="+mn-cs"/>
              </a:rPr>
              <a:t>_ZN4proc14yield_noreturnEv:</a:t>
            </a:r>
          </a:p>
          <a:p>
            <a:r>
              <a:rPr lang="en-US" sz="1200" kern="1200" dirty="0">
                <a:solidFill>
                  <a:schemeClr val="tx1"/>
                </a:solidFill>
                <a:latin typeface="+mn-lt"/>
                <a:ea typeface="+mn-ea"/>
                <a:cs typeface="+mn-cs"/>
              </a:rPr>
              <a:t>        // switch to </a:t>
            </a:r>
            <a:r>
              <a:rPr lang="en-US" sz="1200" kern="1200" dirty="0" err="1">
                <a:solidFill>
                  <a:schemeClr val="tx1"/>
                </a:solidFill>
                <a:latin typeface="+mn-lt"/>
                <a:ea typeface="+mn-ea"/>
                <a:cs typeface="+mn-cs"/>
              </a:rPr>
              <a:t>cpustack</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movq</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gs</a:t>
            </a:r>
            <a:r>
              <a:rPr lang="en-US" sz="1200" kern="1200" dirty="0">
                <a:solidFill>
                  <a:schemeClr val="tx1"/>
                </a:solidFill>
                <a:latin typeface="+mn-lt"/>
                <a:ea typeface="+mn-ea"/>
                <a:cs typeface="+mn-cs"/>
              </a:rPr>
              <a:t>:(0), %</a:t>
            </a:r>
            <a:r>
              <a:rPr lang="en-US" sz="1200" kern="1200" dirty="0" err="1">
                <a:solidFill>
                  <a:schemeClr val="tx1"/>
                </a:solidFill>
                <a:latin typeface="+mn-lt"/>
                <a:ea typeface="+mn-ea"/>
                <a:cs typeface="+mn-cs"/>
              </a:rPr>
              <a:t>rdi</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leaq</a:t>
            </a:r>
            <a:r>
              <a:rPr lang="en-US" sz="1200" kern="1200" dirty="0">
                <a:solidFill>
                  <a:schemeClr val="tx1"/>
                </a:solidFill>
                <a:latin typeface="+mn-lt"/>
                <a:ea typeface="+mn-ea"/>
                <a:cs typeface="+mn-cs"/>
              </a:rPr>
              <a:t> CPUSTACK_SIZE(%</a:t>
            </a:r>
            <a:r>
              <a:rPr lang="en-US" sz="1200" kern="1200" dirty="0" err="1">
                <a:solidFill>
                  <a:schemeClr val="tx1"/>
                </a:solidFill>
                <a:latin typeface="+mn-lt"/>
                <a:ea typeface="+mn-ea"/>
                <a:cs typeface="+mn-cs"/>
              </a:rPr>
              <a:t>rdi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rsp</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        // jump to scheduler</a:t>
            </a:r>
          </a:p>
          <a:p>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jmp</a:t>
            </a:r>
            <a:r>
              <a:rPr lang="en-US" sz="1200" kern="1200" dirty="0">
                <a:solidFill>
                  <a:schemeClr val="tx1"/>
                </a:solidFill>
                <a:latin typeface="+mn-lt"/>
                <a:ea typeface="+mn-ea"/>
                <a:cs typeface="+mn-cs"/>
              </a:rPr>
              <a:t> _ZN8cpustate8scheduleEv</a:t>
            </a:r>
            <a:endParaRPr lang="en-US" sz="1200" dirty="0">
              <a:latin typeface="+mn-lt"/>
            </a:endParaRPr>
          </a:p>
          <a:p>
            <a:r>
              <a:rPr lang="en-US" sz="1200" dirty="0">
                <a:latin typeface="+mn-lt"/>
              </a:rPr>
              <a:t>]</a:t>
            </a:r>
            <a:endParaRPr lang="en-US" dirty="0">
              <a:latin typeface="+mn-lt"/>
            </a:endParaRPr>
          </a:p>
        </p:txBody>
      </p:sp>
      <p:sp>
        <p:nvSpPr>
          <p:cNvPr id="4" name="Slide Number Placeholder 3"/>
          <p:cNvSpPr>
            <a:spLocks noGrp="1"/>
          </p:cNvSpPr>
          <p:nvPr>
            <p:ph type="sldNum" sz="quarter" idx="5"/>
          </p:nvPr>
        </p:nvSpPr>
        <p:spPr/>
        <p:txBody>
          <a:bodyPr/>
          <a:lstStyle/>
          <a:p>
            <a:fld id="{E5E435F9-9C11-46D4-B977-888AB3BA3DAE}" type="slidenum">
              <a:rPr lang="en-US" smtClean="0"/>
              <a:t>23</a:t>
            </a:fld>
            <a:endParaRPr lang="en-US"/>
          </a:p>
        </p:txBody>
      </p:sp>
    </p:spTree>
    <p:extLst>
      <p:ext uri="{BB962C8B-B14F-4D97-AF65-F5344CB8AC3E}">
        <p14:creationId xmlns:p14="http://schemas.microsoft.com/office/powerpoint/2010/main" val="1645254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breakpoint exception happens when code executes the int3 instruction. For example, when </a:t>
            </a:r>
            <a:r>
              <a:rPr lang="en-US" dirty="0" err="1"/>
              <a:t>gdb</a:t>
            </a:r>
            <a:r>
              <a:rPr lang="en-US" dirty="0"/>
              <a:t> wants to set a breakpoint in a program being debugged, </a:t>
            </a:r>
            <a:r>
              <a:rPr lang="en-US" dirty="0" err="1"/>
              <a:t>gdb</a:t>
            </a:r>
            <a:r>
              <a:rPr lang="en-US" dirty="0"/>
              <a:t> overwrites the first byte of the instruction to breakpoint with an int3 instruction. When the code being debugged tries to execute the instruction to break on, the code will generate a breakpoint exception. The OS can then vector control to </a:t>
            </a:r>
            <a:r>
              <a:rPr lang="en-US" dirty="0" err="1"/>
              <a:t>gdb</a:t>
            </a:r>
            <a:r>
              <a:rPr lang="en-US" dirty="0"/>
              <a:t> (who registered interest in the program using the </a:t>
            </a:r>
            <a:r>
              <a:rPr lang="en-US" dirty="0" err="1"/>
              <a:t>ptrace</a:t>
            </a:r>
            <a:r>
              <a:rPr lang="en-US" dirty="0"/>
              <a:t>() system call). [For more details on how all of this works, see http://www.alexonlinux.com/how-debugger-works/.]</a:t>
            </a:r>
          </a:p>
        </p:txBody>
      </p:sp>
      <p:sp>
        <p:nvSpPr>
          <p:cNvPr id="4" name="Slide Number Placeholder 3"/>
          <p:cNvSpPr>
            <a:spLocks noGrp="1"/>
          </p:cNvSpPr>
          <p:nvPr>
            <p:ph type="sldNum" sz="quarter" idx="5"/>
          </p:nvPr>
        </p:nvSpPr>
        <p:spPr/>
        <p:txBody>
          <a:bodyPr/>
          <a:lstStyle/>
          <a:p>
            <a:fld id="{E5E435F9-9C11-46D4-B977-888AB3BA3DAE}" type="slidenum">
              <a:rPr lang="en-US" smtClean="0"/>
              <a:t>3</a:t>
            </a:fld>
            <a:endParaRPr lang="en-US"/>
          </a:p>
        </p:txBody>
      </p:sp>
    </p:spTree>
    <p:extLst>
      <p:ext uri="{BB962C8B-B14F-4D97-AF65-F5344CB8AC3E}">
        <p14:creationId xmlns:p14="http://schemas.microsoft.com/office/powerpoint/2010/main" val="41483247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the </a:t>
            </a:r>
            <a:r>
              <a:rPr lang="en-US" dirty="0" err="1"/>
              <a:t>testq</a:t>
            </a:r>
            <a:r>
              <a:rPr lang="en-US" dirty="0"/>
              <a:t> instruction performs bitwise &amp; on the two operands.</a:t>
            </a:r>
          </a:p>
        </p:txBody>
      </p:sp>
      <p:sp>
        <p:nvSpPr>
          <p:cNvPr id="4" name="Slide Number Placeholder 3"/>
          <p:cNvSpPr>
            <a:spLocks noGrp="1"/>
          </p:cNvSpPr>
          <p:nvPr>
            <p:ph type="sldNum" sz="quarter" idx="5"/>
          </p:nvPr>
        </p:nvSpPr>
        <p:spPr/>
        <p:txBody>
          <a:bodyPr/>
          <a:lstStyle/>
          <a:p>
            <a:fld id="{E5E435F9-9C11-46D4-B977-888AB3BA3DAE}" type="slidenum">
              <a:rPr lang="en-US" smtClean="0"/>
              <a:t>24</a:t>
            </a:fld>
            <a:endParaRPr lang="en-US"/>
          </a:p>
        </p:txBody>
      </p:sp>
    </p:spTree>
    <p:extLst>
      <p:ext uri="{BB962C8B-B14F-4D97-AF65-F5344CB8AC3E}">
        <p14:creationId xmlns:p14="http://schemas.microsoft.com/office/powerpoint/2010/main" val="14017733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25</a:t>
            </a:fld>
            <a:endParaRPr lang="en-US"/>
          </a:p>
        </p:txBody>
      </p:sp>
    </p:spTree>
    <p:extLst>
      <p:ext uri="{BB962C8B-B14F-4D97-AF65-F5344CB8AC3E}">
        <p14:creationId xmlns:p14="http://schemas.microsoft.com/office/powerpoint/2010/main" val="19905728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that the interrupt number and </a:t>
            </a:r>
            <a:r>
              <a:rPr lang="en-US" dirty="0" err="1"/>
              <a:t>reg_swapgs</a:t>
            </a:r>
            <a:r>
              <a:rPr lang="en-US" dirty="0"/>
              <a:t> are 4 bytes each on the stack.]</a:t>
            </a:r>
          </a:p>
        </p:txBody>
      </p:sp>
      <p:sp>
        <p:nvSpPr>
          <p:cNvPr id="4" name="Slide Number Placeholder 3"/>
          <p:cNvSpPr>
            <a:spLocks noGrp="1"/>
          </p:cNvSpPr>
          <p:nvPr>
            <p:ph type="sldNum" sz="quarter" idx="5"/>
          </p:nvPr>
        </p:nvSpPr>
        <p:spPr/>
        <p:txBody>
          <a:bodyPr/>
          <a:lstStyle/>
          <a:p>
            <a:fld id="{E5E435F9-9C11-46D4-B977-888AB3BA3DAE}" type="slidenum">
              <a:rPr lang="en-US" smtClean="0"/>
              <a:t>26</a:t>
            </a:fld>
            <a:endParaRPr lang="en-US"/>
          </a:p>
        </p:txBody>
      </p:sp>
    </p:spTree>
    <p:extLst>
      <p:ext uri="{BB962C8B-B14F-4D97-AF65-F5344CB8AC3E}">
        <p14:creationId xmlns:p14="http://schemas.microsoft.com/office/powerpoint/2010/main" val="9094581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pointer arithmetic in this line . . .</a:t>
            </a:r>
          </a:p>
          <a:p>
            <a:r>
              <a:rPr lang="en-US" dirty="0"/>
              <a:t>    </a:t>
            </a:r>
            <a:r>
              <a:rPr lang="en-US" sz="1200" dirty="0">
                <a:latin typeface="Consolas" panose="020B0609020204030204" pitchFamily="49" charset="0"/>
              </a:rPr>
              <a:t>p-&gt;regs_ = </a:t>
            </a:r>
            <a:r>
              <a:rPr lang="en-US" sz="1200" dirty="0" err="1">
                <a:solidFill>
                  <a:srgbClr val="0070C0"/>
                </a:solidFill>
                <a:latin typeface="Consolas" panose="020B0609020204030204" pitchFamily="49" charset="0"/>
              </a:rPr>
              <a:t>reinterpret_cast</a:t>
            </a:r>
            <a:r>
              <a:rPr lang="en-US" sz="1200" dirty="0">
                <a:latin typeface="Consolas" panose="020B0609020204030204" pitchFamily="49" charset="0"/>
              </a:rPr>
              <a:t>&lt;</a:t>
            </a:r>
            <a:r>
              <a:rPr lang="en-US" sz="1200" dirty="0" err="1">
                <a:latin typeface="Consolas" panose="020B0609020204030204" pitchFamily="49" charset="0"/>
              </a:rPr>
              <a:t>regstate</a:t>
            </a:r>
            <a:r>
              <a:rPr lang="en-US" sz="1200" dirty="0">
                <a:latin typeface="Consolas" panose="020B0609020204030204" pitchFamily="49" charset="0"/>
              </a:rPr>
              <a:t>*&gt;(</a:t>
            </a:r>
            <a:r>
              <a:rPr lang="en-US" sz="1200" dirty="0" err="1">
                <a:solidFill>
                  <a:srgbClr val="0070C0"/>
                </a:solidFill>
                <a:latin typeface="Consolas" panose="020B0609020204030204" pitchFamily="49" charset="0"/>
              </a:rPr>
              <a:t>reinterpret_cast</a:t>
            </a:r>
            <a:r>
              <a:rPr lang="en-US" sz="1200" dirty="0">
                <a:latin typeface="Consolas" panose="020B0609020204030204" pitchFamily="49" charset="0"/>
              </a:rPr>
              <a:t>&lt;</a:t>
            </a:r>
            <a:r>
              <a:rPr lang="en-US" sz="1200" dirty="0" err="1">
                <a:latin typeface="Consolas" panose="020B0609020204030204" pitchFamily="49" charset="0"/>
              </a:rPr>
              <a:t>uintptr_t</a:t>
            </a:r>
            <a:r>
              <a:rPr lang="en-US" sz="1200" dirty="0">
                <a:latin typeface="Consolas" panose="020B0609020204030204" pitchFamily="49" charset="0"/>
              </a:rPr>
              <a:t>&gt;(p) + PROCSTACK_SIZE)) - </a:t>
            </a:r>
            <a:r>
              <a:rPr lang="en-US" sz="1200" dirty="0">
                <a:solidFill>
                  <a:srgbClr val="00B050"/>
                </a:solidFill>
                <a:latin typeface="Consolas" panose="020B0609020204030204" pitchFamily="49" charset="0"/>
              </a:rPr>
              <a:t>1</a:t>
            </a:r>
            <a:r>
              <a:rPr lang="en-US" sz="1200" dirty="0">
                <a:latin typeface="Consolas" panose="020B0609020204030204" pitchFamily="49" charset="0"/>
              </a:rPr>
              <a:t>);</a:t>
            </a:r>
            <a:endParaRPr lang="en-US" dirty="0"/>
          </a:p>
          <a:p>
            <a:r>
              <a:rPr lang="en-US" dirty="0"/>
              <a:t>. . . is bit tricky. It does the following:</a:t>
            </a:r>
          </a:p>
          <a:p>
            <a:pPr marL="228600" indent="-228600">
              <a:buAutoNum type="arabicParenR"/>
            </a:pPr>
            <a:r>
              <a:rPr lang="en-US" dirty="0"/>
              <a:t>Cast the proc* pointer p to a </a:t>
            </a:r>
            <a:r>
              <a:rPr lang="en-US" dirty="0" err="1"/>
              <a:t>uintptr</a:t>
            </a:r>
            <a:r>
              <a:rPr lang="en-US" dirty="0"/>
              <a:t>.</a:t>
            </a:r>
          </a:p>
          <a:p>
            <a:pPr marL="228600" indent="-228600">
              <a:buAutoNum type="arabicParenR"/>
            </a:pPr>
            <a:r>
              <a:rPr lang="en-US" dirty="0"/>
              <a:t>Adding PROCSTACK_SIZE to that pointer, so that the pointer now points to the very top of the allocated struct proc.</a:t>
            </a:r>
          </a:p>
          <a:p>
            <a:pPr marL="228600" indent="-228600">
              <a:buAutoNum type="arabicParenR"/>
            </a:pPr>
            <a:r>
              <a:rPr lang="en-US" dirty="0"/>
              <a:t>Casting that </a:t>
            </a:r>
            <a:r>
              <a:rPr lang="en-US" dirty="0" err="1"/>
              <a:t>uintptr</a:t>
            </a:r>
            <a:r>
              <a:rPr lang="en-US" dirty="0"/>
              <a:t> to a </a:t>
            </a:r>
            <a:r>
              <a:rPr lang="en-US" dirty="0" err="1"/>
              <a:t>regstate</a:t>
            </a:r>
            <a:r>
              <a:rPr lang="en-US" dirty="0"/>
              <a:t>*, and then subtracting one from it.</a:t>
            </a:r>
          </a:p>
          <a:p>
            <a:pPr marL="0" indent="0">
              <a:buNone/>
            </a:pPr>
            <a:r>
              <a:rPr lang="en-US" dirty="0"/>
              <a:t>The result is that p-&gt;regs_ now points to a memory region of </a:t>
            </a:r>
            <a:r>
              <a:rPr lang="en-US" dirty="0" err="1"/>
              <a:t>sizeof</a:t>
            </a:r>
            <a:r>
              <a:rPr lang="en-US" dirty="0"/>
              <a:t>(</a:t>
            </a:r>
            <a:r>
              <a:rPr lang="en-US" dirty="0" err="1"/>
              <a:t>regstate</a:t>
            </a:r>
            <a:r>
              <a:rPr lang="en-US" dirty="0"/>
              <a:t>) bytes that lives at the top of the allocated region for the struct proc.</a:t>
            </a:r>
          </a:p>
          <a:p>
            <a:endParaRPr lang="en-US" dirty="0"/>
          </a:p>
          <a:p>
            <a:r>
              <a:rPr lang="en-US" dirty="0"/>
              <a:t>[Note that some of the code above actually lives in proc::</a:t>
            </a:r>
            <a:r>
              <a:rPr lang="en-US" dirty="0" err="1"/>
              <a:t>init_user</a:t>
            </a:r>
            <a:r>
              <a:rPr lang="en-US" dirty="0"/>
              <a:t>(), which is called by </a:t>
            </a:r>
            <a:r>
              <a:rPr lang="en-US" dirty="0" err="1"/>
              <a:t>start_initial_process</a:t>
            </a:r>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28</a:t>
            </a:fld>
            <a:endParaRPr lang="en-US"/>
          </a:p>
        </p:txBody>
      </p:sp>
    </p:spTree>
    <p:extLst>
      <p:ext uri="{BB962C8B-B14F-4D97-AF65-F5344CB8AC3E}">
        <p14:creationId xmlns:p14="http://schemas.microsoft.com/office/powerpoint/2010/main" val="27272112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29</a:t>
            </a:fld>
            <a:endParaRPr lang="en-US"/>
          </a:p>
        </p:txBody>
      </p:sp>
    </p:spTree>
    <p:extLst>
      <p:ext uri="{BB962C8B-B14F-4D97-AF65-F5344CB8AC3E}">
        <p14:creationId xmlns:p14="http://schemas.microsoft.com/office/powerpoint/2010/main" val="28859729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In real life, animals are savage to each other. And that’s . . . why I’m not a vegan.</a:t>
            </a:r>
          </a:p>
        </p:txBody>
      </p:sp>
      <p:sp>
        <p:nvSpPr>
          <p:cNvPr id="4" name="Slide Number Placeholder 3"/>
          <p:cNvSpPr>
            <a:spLocks noGrp="1"/>
          </p:cNvSpPr>
          <p:nvPr>
            <p:ph type="sldNum" sz="quarter" idx="10"/>
          </p:nvPr>
        </p:nvSpPr>
        <p:spPr/>
        <p:txBody>
          <a:bodyPr/>
          <a:lstStyle/>
          <a:p>
            <a:fld id="{2049842A-5CF9-4F0B-9230-CA0D438F5D42}" type="slidenum">
              <a:rPr lang="en-US" smtClean="0"/>
              <a:t>31</a:t>
            </a:fld>
            <a:endParaRPr lang="en-US"/>
          </a:p>
        </p:txBody>
      </p:sp>
    </p:spTree>
    <p:extLst>
      <p:ext uri="{BB962C8B-B14F-4D97-AF65-F5344CB8AC3E}">
        <p14:creationId xmlns:p14="http://schemas.microsoft.com/office/powerpoint/2010/main" val="3217491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33</a:t>
            </a:fld>
            <a:endParaRPr lang="en-US"/>
          </a:p>
        </p:txBody>
      </p:sp>
    </p:spTree>
    <p:extLst>
      <p:ext uri="{BB962C8B-B14F-4D97-AF65-F5344CB8AC3E}">
        <p14:creationId xmlns:p14="http://schemas.microsoft.com/office/powerpoint/2010/main" val="32251278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that a Linux process can also add pages to the virtual address space via </a:t>
            </a:r>
            <a:r>
              <a:rPr lang="en-US" dirty="0" err="1"/>
              <a:t>mmap</a:t>
            </a:r>
            <a:r>
              <a:rPr lang="en-US" dirty="0"/>
              <a:t>(). Chickadee’s SYS_PAGE_ALLOC is roughly analogous, inasmuch as it allows a process to map a new page into the virtual address space.]</a:t>
            </a:r>
          </a:p>
          <a:p>
            <a:r>
              <a:rPr lang="en-US" dirty="0"/>
              <a:t>[Aside: What about the stack—does it automatically grow if, e.g., user-space code makes a lot of nested function calls? It could; the OS could choose to detect page faults to region immediately beneath the current top of stack, and automatically allocate a new page. Linux does this. However, Linux also limits the maximum size of each thread’s stack to a fixed amount like 8 MB. On Linux, the command ‘</a:t>
            </a:r>
            <a:r>
              <a:rPr lang="en-US" dirty="0" err="1"/>
              <a:t>ulimit</a:t>
            </a:r>
            <a:r>
              <a:rPr lang="en-US" dirty="0"/>
              <a:t> –s’ will show the default stack size; a sysadmin can also use </a:t>
            </a:r>
            <a:r>
              <a:rPr lang="en-US" dirty="0" err="1"/>
              <a:t>ulimit</a:t>
            </a:r>
            <a:r>
              <a:rPr lang="en-US" dirty="0"/>
              <a:t> to change the default.</a:t>
            </a:r>
          </a:p>
          <a:p>
            <a:r>
              <a:rPr lang="en-US" dirty="0"/>
              <a:t>Chickadee stacks do not grow on a page fault. Also note that the p-allocator.cc program maintains a variable called </a:t>
            </a:r>
            <a:r>
              <a:rPr lang="en-US" dirty="0" err="1"/>
              <a:t>heap_top</a:t>
            </a:r>
            <a:r>
              <a:rPr lang="en-US" dirty="0"/>
              <a:t> that is like the </a:t>
            </a:r>
            <a:r>
              <a:rPr lang="en-US" dirty="0" err="1"/>
              <a:t>brk</a:t>
            </a:r>
            <a:r>
              <a:rPr lang="en-US" dirty="0"/>
              <a:t> pointer that a Linux malloc implementation would track.]</a:t>
            </a:r>
          </a:p>
        </p:txBody>
      </p:sp>
      <p:sp>
        <p:nvSpPr>
          <p:cNvPr id="4" name="Slide Number Placeholder 3"/>
          <p:cNvSpPr>
            <a:spLocks noGrp="1"/>
          </p:cNvSpPr>
          <p:nvPr>
            <p:ph type="sldNum" sz="quarter" idx="5"/>
          </p:nvPr>
        </p:nvSpPr>
        <p:spPr/>
        <p:txBody>
          <a:bodyPr/>
          <a:lstStyle/>
          <a:p>
            <a:fld id="{2049842A-5CF9-4F0B-9230-CA0D438F5D42}" type="slidenum">
              <a:rPr lang="en-US" smtClean="0"/>
              <a:t>34</a:t>
            </a:fld>
            <a:endParaRPr lang="en-US"/>
          </a:p>
        </p:txBody>
      </p:sp>
    </p:spTree>
    <p:extLst>
      <p:ext uri="{BB962C8B-B14F-4D97-AF65-F5344CB8AC3E}">
        <p14:creationId xmlns:p14="http://schemas.microsoft.com/office/powerpoint/2010/main" val="23900920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one approach for generating pseudorandom numbers, see Chickadee’s lib.cc::rand().</a:t>
            </a:r>
          </a:p>
        </p:txBody>
      </p:sp>
      <p:sp>
        <p:nvSpPr>
          <p:cNvPr id="4" name="Slide Number Placeholder 3"/>
          <p:cNvSpPr>
            <a:spLocks noGrp="1"/>
          </p:cNvSpPr>
          <p:nvPr>
            <p:ph type="sldNum" sz="quarter" idx="5"/>
          </p:nvPr>
        </p:nvSpPr>
        <p:spPr/>
        <p:txBody>
          <a:bodyPr/>
          <a:lstStyle/>
          <a:p>
            <a:fld id="{E5E435F9-9C11-46D4-B977-888AB3BA3DAE}" type="slidenum">
              <a:rPr lang="en-US" smtClean="0"/>
              <a:t>39</a:t>
            </a:fld>
            <a:endParaRPr lang="en-US"/>
          </a:p>
        </p:txBody>
      </p:sp>
    </p:spTree>
    <p:extLst>
      <p:ext uri="{BB962C8B-B14F-4D97-AF65-F5344CB8AC3E}">
        <p14:creationId xmlns:p14="http://schemas.microsoft.com/office/powerpoint/2010/main" val="3662523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gdb</a:t>
            </a:r>
            <a:r>
              <a:rPr lang="en-US" dirty="0"/>
              <a:t> needs to remember the part of the instruction that it overwrote so that </a:t>
            </a:r>
            <a:r>
              <a:rPr lang="en-US" dirty="0" err="1"/>
              <a:t>gdb</a:t>
            </a:r>
            <a:r>
              <a:rPr lang="en-US" dirty="0"/>
              <a:t> can successfully resume execution of the program after the human developer has inspected the program state at the breakpoint. In other words, </a:t>
            </a:r>
            <a:r>
              <a:rPr lang="en-US" dirty="0" err="1"/>
              <a:t>gdb</a:t>
            </a:r>
            <a:r>
              <a:rPr lang="en-US" dirty="0"/>
              <a:t> needs to replace the `int3` with whatever used to be there (in this case, `</a:t>
            </a:r>
            <a:r>
              <a:rPr lang="en-US" dirty="0" err="1"/>
              <a:t>subq</a:t>
            </a:r>
            <a:r>
              <a:rPr lang="en-US" dirty="0"/>
              <a:t>`).</a:t>
            </a:r>
          </a:p>
          <a:p>
            <a:endParaRPr lang="en-US" dirty="0"/>
          </a:p>
          <a:p>
            <a:r>
              <a:rPr lang="en-US" dirty="0"/>
              <a:t>[Yes, that is the real </a:t>
            </a:r>
            <a:r>
              <a:rPr lang="en-US" dirty="0" err="1"/>
              <a:t>gdb</a:t>
            </a:r>
            <a:r>
              <a:rPr lang="en-US" dirty="0"/>
              <a:t> logo. As described by https://www.gnu.org/software/gdb/mascot/, “the archer fish is known to shoot down bugs from low hanging plants by spitting water at them.”]</a:t>
            </a:r>
          </a:p>
        </p:txBody>
      </p:sp>
      <p:sp>
        <p:nvSpPr>
          <p:cNvPr id="4" name="Slide Number Placeholder 3"/>
          <p:cNvSpPr>
            <a:spLocks noGrp="1"/>
          </p:cNvSpPr>
          <p:nvPr>
            <p:ph type="sldNum" sz="quarter" idx="5"/>
          </p:nvPr>
        </p:nvSpPr>
        <p:spPr/>
        <p:txBody>
          <a:bodyPr/>
          <a:lstStyle/>
          <a:p>
            <a:fld id="{E5E435F9-9C11-46D4-B977-888AB3BA3DAE}" type="slidenum">
              <a:rPr lang="en-US" smtClean="0"/>
              <a:t>4</a:t>
            </a:fld>
            <a:endParaRPr lang="en-US"/>
          </a:p>
        </p:txBody>
      </p:sp>
    </p:spTree>
    <p:extLst>
      <p:ext uri="{BB962C8B-B14F-4D97-AF65-F5344CB8AC3E}">
        <p14:creationId xmlns:p14="http://schemas.microsoft.com/office/powerpoint/2010/main" val="3652305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processor generates the invalid (i.e., </a:t>
            </a:r>
            <a:r>
              <a:rPr lang="en-US" u="sng" dirty="0"/>
              <a:t>un</a:t>
            </a:r>
            <a:r>
              <a:rPr lang="en-US" dirty="0"/>
              <a:t>defined) opcode exception when the decode stage cannot successfully decode the instruction bits provided by the fetch stage.</a:t>
            </a:r>
          </a:p>
        </p:txBody>
      </p:sp>
      <p:sp>
        <p:nvSpPr>
          <p:cNvPr id="4" name="Slide Number Placeholder 3"/>
          <p:cNvSpPr>
            <a:spLocks noGrp="1"/>
          </p:cNvSpPr>
          <p:nvPr>
            <p:ph type="sldNum" sz="quarter" idx="5"/>
          </p:nvPr>
        </p:nvSpPr>
        <p:spPr/>
        <p:txBody>
          <a:bodyPr/>
          <a:lstStyle/>
          <a:p>
            <a:fld id="{E5E435F9-9C11-46D4-B977-888AB3BA3DAE}" type="slidenum">
              <a:rPr lang="en-US" smtClean="0"/>
              <a:t>5</a:t>
            </a:fld>
            <a:endParaRPr lang="en-US"/>
          </a:p>
        </p:txBody>
      </p:sp>
    </p:spTree>
    <p:extLst>
      <p:ext uri="{BB962C8B-B14F-4D97-AF65-F5344CB8AC3E}">
        <p14:creationId xmlns:p14="http://schemas.microsoft.com/office/powerpoint/2010/main" val="3582114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page fault when a memory access is problematic in some way, e.g., because a write was attempted on a read-only page.</a:t>
            </a:r>
          </a:p>
        </p:txBody>
      </p:sp>
      <p:sp>
        <p:nvSpPr>
          <p:cNvPr id="4" name="Slide Number Placeholder 3"/>
          <p:cNvSpPr>
            <a:spLocks noGrp="1"/>
          </p:cNvSpPr>
          <p:nvPr>
            <p:ph type="sldNum" sz="quarter" idx="5"/>
          </p:nvPr>
        </p:nvSpPr>
        <p:spPr/>
        <p:txBody>
          <a:bodyPr/>
          <a:lstStyle/>
          <a:p>
            <a:fld id="{E5E435F9-9C11-46D4-B977-888AB3BA3DAE}" type="slidenum">
              <a:rPr lang="en-US" smtClean="0"/>
              <a:t>7</a:t>
            </a:fld>
            <a:endParaRPr lang="en-US"/>
          </a:p>
        </p:txBody>
      </p:sp>
    </p:spTree>
    <p:extLst>
      <p:ext uri="{BB962C8B-B14F-4D97-AF65-F5344CB8AC3E}">
        <p14:creationId xmlns:p14="http://schemas.microsoft.com/office/powerpoint/2010/main" val="1408977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8</a:t>
            </a:fld>
            <a:endParaRPr lang="en-US"/>
          </a:p>
        </p:txBody>
      </p:sp>
    </p:spTree>
    <p:extLst>
      <p:ext uri="{BB962C8B-B14F-4D97-AF65-F5344CB8AC3E}">
        <p14:creationId xmlns:p14="http://schemas.microsoft.com/office/powerpoint/2010/main" val="3343525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9</a:t>
            </a:fld>
            <a:endParaRPr lang="en-US"/>
          </a:p>
        </p:txBody>
      </p:sp>
    </p:spTree>
    <p:extLst>
      <p:ext uri="{BB962C8B-B14F-4D97-AF65-F5344CB8AC3E}">
        <p14:creationId xmlns:p14="http://schemas.microsoft.com/office/powerpoint/2010/main" val="3250448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11</a:t>
            </a:fld>
            <a:endParaRPr lang="en-US"/>
          </a:p>
        </p:txBody>
      </p:sp>
    </p:spTree>
    <p:extLst>
      <p:ext uri="{BB962C8B-B14F-4D97-AF65-F5344CB8AC3E}">
        <p14:creationId xmlns:p14="http://schemas.microsoft.com/office/powerpoint/2010/main" val="5754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Quoth</a:t>
            </a:r>
            <a:r>
              <a:rPr lang="en-US" dirty="0"/>
              <a:t> Section 2.4.4 of the Intel Software Developer Systems Programming Manual (Vol 3A): “</a:t>
            </a:r>
            <a:r>
              <a:rPr lang="en-US" sz="1200" b="0" i="0" u="none" strike="noStrike" kern="1200" baseline="0" dirty="0">
                <a:solidFill>
                  <a:schemeClr val="tx1"/>
                </a:solidFill>
                <a:latin typeface="+mn-lt"/>
                <a:ea typeface="+mn-ea"/>
                <a:cs typeface="+mn-cs"/>
              </a:rPr>
              <a:t>The task register holds the 16-bit segment selector, base address (32 bits in protected mode; 64 bits in IA-32e mode), segment limit, and descriptor attributes for the TSS of the current task. The selector references the TSS descriptor in the GDT. The base address specifies the linear address of byte 0 of the TSS; the segment limit specifies the number of bytes in the TSS.”</a:t>
            </a:r>
          </a:p>
          <a:p>
            <a:r>
              <a:rPr lang="en-US" sz="1200" b="0" i="0" u="none" strike="noStrike" kern="1200" baseline="0" dirty="0" err="1">
                <a:solidFill>
                  <a:schemeClr val="tx1"/>
                </a:solidFill>
                <a:latin typeface="+mn-lt"/>
                <a:ea typeface="+mn-ea"/>
                <a:cs typeface="+mn-cs"/>
              </a:rPr>
              <a:t>Quoth</a:t>
            </a:r>
            <a:r>
              <a:rPr lang="en-US" sz="1200" b="0" i="0" u="none" strike="noStrike" kern="1200" baseline="0" dirty="0">
                <a:solidFill>
                  <a:schemeClr val="tx1"/>
                </a:solidFill>
                <a:latin typeface="+mn-lt"/>
                <a:ea typeface="+mn-ea"/>
                <a:cs typeface="+mn-cs"/>
              </a:rPr>
              <a:t> Section 7.2.4, “The task register has a visible part (that can be read and changed by software) and an invisible part (maintained by the processor and is inaccessible by software). The segment selector in the visible portion points to a TSS descriptor in the GDT. The processor uses the invisible portion of the task register to cache the segment descriptor for the TSS. Caching these values in a register makes execution of the task more efficient” (</a:t>
            </a:r>
            <a:r>
              <a:rPr lang="en-US" sz="1200" b="0" i="0" u="none" strike="noStrike" kern="1200" baseline="0" dirty="0" err="1">
                <a:solidFill>
                  <a:schemeClr val="tx1"/>
                </a:solidFill>
                <a:latin typeface="+mn-lt"/>
                <a:ea typeface="+mn-ea"/>
                <a:cs typeface="+mn-cs"/>
              </a:rPr>
              <a:t>mickens</a:t>
            </a:r>
            <a:r>
              <a:rPr lang="en-US" sz="1200" b="0" i="0" u="none" strike="noStrike" kern="1200" baseline="0" dirty="0">
                <a:solidFill>
                  <a:schemeClr val="tx1"/>
                </a:solidFill>
                <a:latin typeface="+mn-lt"/>
                <a:ea typeface="+mn-ea"/>
                <a:cs typeface="+mn-cs"/>
              </a:rPr>
              <a:t>: i.e., when an interrupt occurs, the processor can directly calculate the memory addresses of fields in the TSS, instead of having to first load the base address of the TSS from the TSS descriptor).]</a:t>
            </a:r>
          </a:p>
          <a:p>
            <a:r>
              <a:rPr lang="en-US" sz="1200" b="0" i="0" u="none" strike="noStrike" kern="1200" baseline="0" dirty="0">
                <a:solidFill>
                  <a:schemeClr val="tx1"/>
                </a:solidFill>
                <a:latin typeface="+mn-lt"/>
                <a:ea typeface="+mn-ea"/>
                <a:cs typeface="+mn-cs"/>
              </a:rPr>
              <a:t>[Another useful reference is Section 8.9 of the AMD64 Architecture Programmer’s Manual (Vol 2): https://docs.amd.com/v/u/en-US/24593_3.43]</a:t>
            </a:r>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12</a:t>
            </a:fld>
            <a:endParaRPr lang="en-US"/>
          </a:p>
        </p:txBody>
      </p:sp>
    </p:spTree>
    <p:extLst>
      <p:ext uri="{BB962C8B-B14F-4D97-AF65-F5344CB8AC3E}">
        <p14:creationId xmlns:p14="http://schemas.microsoft.com/office/powerpoint/2010/main" val="395060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39F00-9A94-4E7D-8847-A3B3FD7E9C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7B50A0B-A799-493C-AAAB-492E011A05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05F7F6C-3239-46BD-BCF5-928C7A7DE8B7}"/>
              </a:ext>
            </a:extLst>
          </p:cNvPr>
          <p:cNvSpPr>
            <a:spLocks noGrp="1"/>
          </p:cNvSpPr>
          <p:nvPr>
            <p:ph type="dt" sz="half" idx="10"/>
          </p:nvPr>
        </p:nvSpPr>
        <p:spPr/>
        <p:txBody>
          <a:bodyPr/>
          <a:lstStyle/>
          <a:p>
            <a:fld id="{D799A60D-F912-4F19-A572-C08725D2401D}" type="datetimeFigureOut">
              <a:rPr lang="en-US" smtClean="0"/>
              <a:t>2/6/2026</a:t>
            </a:fld>
            <a:endParaRPr lang="en-US"/>
          </a:p>
        </p:txBody>
      </p:sp>
      <p:sp>
        <p:nvSpPr>
          <p:cNvPr id="5" name="Footer Placeholder 4">
            <a:extLst>
              <a:ext uri="{FF2B5EF4-FFF2-40B4-BE49-F238E27FC236}">
                <a16:creationId xmlns:a16="http://schemas.microsoft.com/office/drawing/2014/main" id="{AD0FEC72-F9A3-422B-80CB-37F7ABE50F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2F3F07-61BE-4CE8-95CE-1B62738F63C7}"/>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2212380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F2C52-EAD0-4EB3-BB7F-E3917336F20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3E5816-0B32-4AC2-BB1A-FDFA245793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89BF8A-18ED-4910-ACA8-C2744B05D3DC}"/>
              </a:ext>
            </a:extLst>
          </p:cNvPr>
          <p:cNvSpPr>
            <a:spLocks noGrp="1"/>
          </p:cNvSpPr>
          <p:nvPr>
            <p:ph type="dt" sz="half" idx="10"/>
          </p:nvPr>
        </p:nvSpPr>
        <p:spPr/>
        <p:txBody>
          <a:bodyPr/>
          <a:lstStyle/>
          <a:p>
            <a:fld id="{D799A60D-F912-4F19-A572-C08725D2401D}" type="datetimeFigureOut">
              <a:rPr lang="en-US" smtClean="0"/>
              <a:t>2/6/2026</a:t>
            </a:fld>
            <a:endParaRPr lang="en-US"/>
          </a:p>
        </p:txBody>
      </p:sp>
      <p:sp>
        <p:nvSpPr>
          <p:cNvPr id="5" name="Footer Placeholder 4">
            <a:extLst>
              <a:ext uri="{FF2B5EF4-FFF2-40B4-BE49-F238E27FC236}">
                <a16:creationId xmlns:a16="http://schemas.microsoft.com/office/drawing/2014/main" id="{0F4939D1-CB22-4FC8-9A18-0942FBE038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69AAFF-035C-42ED-871A-61D1D95726DD}"/>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1308200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F17A24-37BC-45F6-8B17-B73896E49B0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CCFC49B-74D3-41FD-92D0-491F12F9CC2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1E43F4-1C30-41FD-B0C8-93B8BCA915A1}"/>
              </a:ext>
            </a:extLst>
          </p:cNvPr>
          <p:cNvSpPr>
            <a:spLocks noGrp="1"/>
          </p:cNvSpPr>
          <p:nvPr>
            <p:ph type="dt" sz="half" idx="10"/>
          </p:nvPr>
        </p:nvSpPr>
        <p:spPr/>
        <p:txBody>
          <a:bodyPr/>
          <a:lstStyle/>
          <a:p>
            <a:fld id="{D799A60D-F912-4F19-A572-C08725D2401D}" type="datetimeFigureOut">
              <a:rPr lang="en-US" smtClean="0"/>
              <a:t>2/6/2026</a:t>
            </a:fld>
            <a:endParaRPr lang="en-US"/>
          </a:p>
        </p:txBody>
      </p:sp>
      <p:sp>
        <p:nvSpPr>
          <p:cNvPr id="5" name="Footer Placeholder 4">
            <a:extLst>
              <a:ext uri="{FF2B5EF4-FFF2-40B4-BE49-F238E27FC236}">
                <a16:creationId xmlns:a16="http://schemas.microsoft.com/office/drawing/2014/main" id="{2F914C4B-4A8E-46BF-808B-CEAD6123B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02B419-2F09-4B41-B9A2-2F63D4E9AC60}"/>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1190009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6209C-1E3C-4367-8897-A89252B08E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BC6BFC-B8BA-4190-A13B-AEA6C280D2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F87F20-350B-454E-9B27-579B807BC416}"/>
              </a:ext>
            </a:extLst>
          </p:cNvPr>
          <p:cNvSpPr>
            <a:spLocks noGrp="1"/>
          </p:cNvSpPr>
          <p:nvPr>
            <p:ph type="dt" sz="half" idx="10"/>
          </p:nvPr>
        </p:nvSpPr>
        <p:spPr/>
        <p:txBody>
          <a:bodyPr/>
          <a:lstStyle/>
          <a:p>
            <a:fld id="{D799A60D-F912-4F19-A572-C08725D2401D}" type="datetimeFigureOut">
              <a:rPr lang="en-US" smtClean="0"/>
              <a:t>2/6/2026</a:t>
            </a:fld>
            <a:endParaRPr lang="en-US"/>
          </a:p>
        </p:txBody>
      </p:sp>
      <p:sp>
        <p:nvSpPr>
          <p:cNvPr id="5" name="Footer Placeholder 4">
            <a:extLst>
              <a:ext uri="{FF2B5EF4-FFF2-40B4-BE49-F238E27FC236}">
                <a16:creationId xmlns:a16="http://schemas.microsoft.com/office/drawing/2014/main" id="{30B6E5A5-F097-4626-B17C-7DEBA9BC1A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5C5331-EAD3-4986-822C-4BDFF6BAF7F8}"/>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2686030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85EA9-6651-4C33-92EE-BD790A2419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6D8ED97-4BA3-4BAF-8305-407779DAD5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D72D7B-4FA5-4119-937D-9317C9DF6CB0}"/>
              </a:ext>
            </a:extLst>
          </p:cNvPr>
          <p:cNvSpPr>
            <a:spLocks noGrp="1"/>
          </p:cNvSpPr>
          <p:nvPr>
            <p:ph type="dt" sz="half" idx="10"/>
          </p:nvPr>
        </p:nvSpPr>
        <p:spPr/>
        <p:txBody>
          <a:bodyPr/>
          <a:lstStyle/>
          <a:p>
            <a:fld id="{D799A60D-F912-4F19-A572-C08725D2401D}" type="datetimeFigureOut">
              <a:rPr lang="en-US" smtClean="0"/>
              <a:t>2/6/2026</a:t>
            </a:fld>
            <a:endParaRPr lang="en-US"/>
          </a:p>
        </p:txBody>
      </p:sp>
      <p:sp>
        <p:nvSpPr>
          <p:cNvPr id="5" name="Footer Placeholder 4">
            <a:extLst>
              <a:ext uri="{FF2B5EF4-FFF2-40B4-BE49-F238E27FC236}">
                <a16:creationId xmlns:a16="http://schemas.microsoft.com/office/drawing/2014/main" id="{533F4D66-5C2D-449B-8B05-5D1BD1F68B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B293C3-7258-4427-8430-0A013D1AB595}"/>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2447666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0DAD4-B95D-46E2-B4B5-F23FA74E06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37D0B7-B8C7-47DA-9DE5-01ADEC4C72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6718885-86C6-425B-ABF5-206CDB9B7D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642B59-05AF-4F85-BEFB-389E01004A87}"/>
              </a:ext>
            </a:extLst>
          </p:cNvPr>
          <p:cNvSpPr>
            <a:spLocks noGrp="1"/>
          </p:cNvSpPr>
          <p:nvPr>
            <p:ph type="dt" sz="half" idx="10"/>
          </p:nvPr>
        </p:nvSpPr>
        <p:spPr/>
        <p:txBody>
          <a:bodyPr/>
          <a:lstStyle/>
          <a:p>
            <a:fld id="{D799A60D-F912-4F19-A572-C08725D2401D}" type="datetimeFigureOut">
              <a:rPr lang="en-US" smtClean="0"/>
              <a:t>2/6/2026</a:t>
            </a:fld>
            <a:endParaRPr lang="en-US"/>
          </a:p>
        </p:txBody>
      </p:sp>
      <p:sp>
        <p:nvSpPr>
          <p:cNvPr id="6" name="Footer Placeholder 5">
            <a:extLst>
              <a:ext uri="{FF2B5EF4-FFF2-40B4-BE49-F238E27FC236}">
                <a16:creationId xmlns:a16="http://schemas.microsoft.com/office/drawing/2014/main" id="{48410679-4598-4B78-9562-4340DBFB95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1EFF92-591D-4D96-BD6B-1ADE5F73D436}"/>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3622930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12DB4-A0F0-4671-8350-F50888C85E0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D75D001-A874-40CE-B68B-914BA5489C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0F6643-D1AA-4E4C-A38C-688D81B285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8C984A9-8D59-44A7-B414-E5AD1016D4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CB48DF3-17DD-44D2-B6FB-9C15FDD06E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EA15A28-6192-4A50-A4B3-BF84B4A90C65}"/>
              </a:ext>
            </a:extLst>
          </p:cNvPr>
          <p:cNvSpPr>
            <a:spLocks noGrp="1"/>
          </p:cNvSpPr>
          <p:nvPr>
            <p:ph type="dt" sz="half" idx="10"/>
          </p:nvPr>
        </p:nvSpPr>
        <p:spPr/>
        <p:txBody>
          <a:bodyPr/>
          <a:lstStyle/>
          <a:p>
            <a:fld id="{D799A60D-F912-4F19-A572-C08725D2401D}" type="datetimeFigureOut">
              <a:rPr lang="en-US" smtClean="0"/>
              <a:t>2/6/2026</a:t>
            </a:fld>
            <a:endParaRPr lang="en-US"/>
          </a:p>
        </p:txBody>
      </p:sp>
      <p:sp>
        <p:nvSpPr>
          <p:cNvPr id="8" name="Footer Placeholder 7">
            <a:extLst>
              <a:ext uri="{FF2B5EF4-FFF2-40B4-BE49-F238E27FC236}">
                <a16:creationId xmlns:a16="http://schemas.microsoft.com/office/drawing/2014/main" id="{A5B0EE51-B825-4CD2-944F-0A5A42AE6A0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4B1E5A3-C679-433F-B199-5B9121A9687F}"/>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2944758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9D106-3B36-46CB-893E-897624FA1EC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8E37138-49F0-4FF6-B653-1D3102300ACF}"/>
              </a:ext>
            </a:extLst>
          </p:cNvPr>
          <p:cNvSpPr>
            <a:spLocks noGrp="1"/>
          </p:cNvSpPr>
          <p:nvPr>
            <p:ph type="dt" sz="half" idx="10"/>
          </p:nvPr>
        </p:nvSpPr>
        <p:spPr/>
        <p:txBody>
          <a:bodyPr/>
          <a:lstStyle/>
          <a:p>
            <a:fld id="{D799A60D-F912-4F19-A572-C08725D2401D}" type="datetimeFigureOut">
              <a:rPr lang="en-US" smtClean="0"/>
              <a:t>2/6/2026</a:t>
            </a:fld>
            <a:endParaRPr lang="en-US"/>
          </a:p>
        </p:txBody>
      </p:sp>
      <p:sp>
        <p:nvSpPr>
          <p:cNvPr id="4" name="Footer Placeholder 3">
            <a:extLst>
              <a:ext uri="{FF2B5EF4-FFF2-40B4-BE49-F238E27FC236}">
                <a16:creationId xmlns:a16="http://schemas.microsoft.com/office/drawing/2014/main" id="{B559F886-0DA4-48F0-A6DB-1193F4FD642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B5E717-0C42-41C5-B951-059F030C4FC7}"/>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1306775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D81A2A-782E-4F3B-8CFE-108B6F00FD5A}"/>
              </a:ext>
            </a:extLst>
          </p:cNvPr>
          <p:cNvSpPr>
            <a:spLocks noGrp="1"/>
          </p:cNvSpPr>
          <p:nvPr>
            <p:ph type="dt" sz="half" idx="10"/>
          </p:nvPr>
        </p:nvSpPr>
        <p:spPr/>
        <p:txBody>
          <a:bodyPr/>
          <a:lstStyle/>
          <a:p>
            <a:fld id="{D799A60D-F912-4F19-A572-C08725D2401D}" type="datetimeFigureOut">
              <a:rPr lang="en-US" smtClean="0"/>
              <a:t>2/6/2026</a:t>
            </a:fld>
            <a:endParaRPr lang="en-US"/>
          </a:p>
        </p:txBody>
      </p:sp>
      <p:sp>
        <p:nvSpPr>
          <p:cNvPr id="3" name="Footer Placeholder 2">
            <a:extLst>
              <a:ext uri="{FF2B5EF4-FFF2-40B4-BE49-F238E27FC236}">
                <a16:creationId xmlns:a16="http://schemas.microsoft.com/office/drawing/2014/main" id="{4F517438-14F1-4D97-9E3D-C25FF31EEB6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7F7B884-C680-46C7-A5FF-692221CE8942}"/>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1325192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73628-1B22-4053-950F-8528F3BD49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3B598E-2071-42F5-A482-37219504A8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3B30F6-AB3D-4B45-94D6-B4C1A958C9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DECF45-94FA-40A9-8CE8-7B1935056486}"/>
              </a:ext>
            </a:extLst>
          </p:cNvPr>
          <p:cNvSpPr>
            <a:spLocks noGrp="1"/>
          </p:cNvSpPr>
          <p:nvPr>
            <p:ph type="dt" sz="half" idx="10"/>
          </p:nvPr>
        </p:nvSpPr>
        <p:spPr/>
        <p:txBody>
          <a:bodyPr/>
          <a:lstStyle/>
          <a:p>
            <a:fld id="{D799A60D-F912-4F19-A572-C08725D2401D}" type="datetimeFigureOut">
              <a:rPr lang="en-US" smtClean="0"/>
              <a:t>2/6/2026</a:t>
            </a:fld>
            <a:endParaRPr lang="en-US"/>
          </a:p>
        </p:txBody>
      </p:sp>
      <p:sp>
        <p:nvSpPr>
          <p:cNvPr id="6" name="Footer Placeholder 5">
            <a:extLst>
              <a:ext uri="{FF2B5EF4-FFF2-40B4-BE49-F238E27FC236}">
                <a16:creationId xmlns:a16="http://schemas.microsoft.com/office/drawing/2014/main" id="{2FA7C552-A1A5-412E-8D0E-69A44F237E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41FA8F-7831-4565-B20D-D513400C0CA6}"/>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2142157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534A6-FE5D-466F-A170-1C6EEFDA32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69D2149-C8DD-4EC7-BD7E-74DC0C9D4D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D752A16-8263-4D19-BCDD-E1BF358B6E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2E6F35-F025-4572-9C34-54DD348A2CCC}"/>
              </a:ext>
            </a:extLst>
          </p:cNvPr>
          <p:cNvSpPr>
            <a:spLocks noGrp="1"/>
          </p:cNvSpPr>
          <p:nvPr>
            <p:ph type="dt" sz="half" idx="10"/>
          </p:nvPr>
        </p:nvSpPr>
        <p:spPr/>
        <p:txBody>
          <a:bodyPr/>
          <a:lstStyle/>
          <a:p>
            <a:fld id="{D799A60D-F912-4F19-A572-C08725D2401D}" type="datetimeFigureOut">
              <a:rPr lang="en-US" smtClean="0"/>
              <a:t>2/6/2026</a:t>
            </a:fld>
            <a:endParaRPr lang="en-US"/>
          </a:p>
        </p:txBody>
      </p:sp>
      <p:sp>
        <p:nvSpPr>
          <p:cNvPr id="6" name="Footer Placeholder 5">
            <a:extLst>
              <a:ext uri="{FF2B5EF4-FFF2-40B4-BE49-F238E27FC236}">
                <a16:creationId xmlns:a16="http://schemas.microsoft.com/office/drawing/2014/main" id="{D357FC14-1BBC-47DE-93EC-E580896E93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87C15E-80EA-4077-B703-C977E70DADDA}"/>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4240593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1BE482-6608-4257-9F76-F1CE14E22E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19F66ED-2580-40DB-B0D8-03B2F92B9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44809FB-2C7A-456C-83FB-523C84B852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99A60D-F912-4F19-A572-C08725D2401D}" type="datetimeFigureOut">
              <a:rPr lang="en-US" smtClean="0"/>
              <a:t>2/6/2026</a:t>
            </a:fld>
            <a:endParaRPr lang="en-US"/>
          </a:p>
        </p:txBody>
      </p:sp>
      <p:sp>
        <p:nvSpPr>
          <p:cNvPr id="5" name="Footer Placeholder 4">
            <a:extLst>
              <a:ext uri="{FF2B5EF4-FFF2-40B4-BE49-F238E27FC236}">
                <a16:creationId xmlns:a16="http://schemas.microsoft.com/office/drawing/2014/main" id="{FC256BB5-E51A-45A8-8B83-044CD40718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EFD0B08-33FF-4065-86F0-22C1CA7231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3CF467-6D46-439F-8B1E-926511D98E17}" type="slidenum">
              <a:rPr lang="en-US" smtClean="0"/>
              <a:t>‹#›</a:t>
            </a:fld>
            <a:endParaRPr lang="en-US"/>
          </a:p>
        </p:txBody>
      </p:sp>
    </p:spTree>
    <p:extLst>
      <p:ext uri="{BB962C8B-B14F-4D97-AF65-F5344CB8AC3E}">
        <p14:creationId xmlns:p14="http://schemas.microsoft.com/office/powerpoint/2010/main" val="26107277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6890407-7F8D-412F-97C8-95D453954D60}"/>
              </a:ext>
            </a:extLst>
          </p:cNvPr>
          <p:cNvSpPr>
            <a:spLocks noGrp="1"/>
          </p:cNvSpPr>
          <p:nvPr>
            <p:ph type="ctrTitle"/>
          </p:nvPr>
        </p:nvSpPr>
        <p:spPr>
          <a:xfrm>
            <a:off x="6858000" y="2708476"/>
            <a:ext cx="5334000" cy="1181855"/>
          </a:xfrm>
          <a:noFill/>
        </p:spPr>
        <p:txBody>
          <a:bodyPr>
            <a:normAutofit/>
          </a:bodyPr>
          <a:lstStyle/>
          <a:p>
            <a:pPr>
              <a:lnSpc>
                <a:spcPts val="3900"/>
              </a:lnSpc>
            </a:pPr>
            <a:r>
              <a:rPr lang="en-US" sz="4400" dirty="0">
                <a:solidFill>
                  <a:schemeClr val="bg1"/>
                </a:solidFill>
              </a:rPr>
              <a:t>CS 1610: Lecture 4</a:t>
            </a:r>
            <a:br>
              <a:rPr lang="en-US" sz="4400" dirty="0">
                <a:solidFill>
                  <a:schemeClr val="bg1"/>
                </a:solidFill>
              </a:rPr>
            </a:br>
            <a:r>
              <a:rPr lang="en-US" sz="4400" dirty="0">
                <a:solidFill>
                  <a:schemeClr val="bg1"/>
                </a:solidFill>
              </a:rPr>
              <a:t>2/4/2026</a:t>
            </a:r>
            <a:endParaRPr lang="en-US" sz="5400" dirty="0">
              <a:solidFill>
                <a:schemeClr val="bg1"/>
              </a:solidFill>
            </a:endParaRPr>
          </a:p>
        </p:txBody>
      </p:sp>
      <p:pic>
        <p:nvPicPr>
          <p:cNvPr id="9" name="Picture 8">
            <a:extLst>
              <a:ext uri="{FF2B5EF4-FFF2-40B4-BE49-F238E27FC236}">
                <a16:creationId xmlns:a16="http://schemas.microsoft.com/office/drawing/2014/main" id="{98DE27AB-888F-421C-B7CA-D7397CBEE59D}"/>
              </a:ext>
            </a:extLst>
          </p:cNvPr>
          <p:cNvPicPr>
            <a:picLocks noChangeAspect="1"/>
          </p:cNvPicPr>
          <p:nvPr/>
        </p:nvPicPr>
        <p:blipFill>
          <a:blip r:embed="rId2"/>
          <a:stretch>
            <a:fillRect/>
          </a:stretch>
        </p:blipFill>
        <p:spPr>
          <a:xfrm>
            <a:off x="0" y="0"/>
            <a:ext cx="6858000" cy="6858000"/>
          </a:xfrm>
          <a:prstGeom prst="rect">
            <a:avLst/>
          </a:prstGeom>
        </p:spPr>
      </p:pic>
    </p:spTree>
    <p:extLst>
      <p:ext uri="{BB962C8B-B14F-4D97-AF65-F5344CB8AC3E}">
        <p14:creationId xmlns:p14="http://schemas.microsoft.com/office/powerpoint/2010/main" val="642412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0D9AE9E-42DB-4D6C-9485-798DD56B634D}"/>
              </a:ext>
            </a:extLst>
          </p:cNvPr>
          <p:cNvSpPr>
            <a:spLocks noGrp="1"/>
          </p:cNvSpPr>
          <p:nvPr>
            <p:ph type="title"/>
          </p:nvPr>
        </p:nvSpPr>
        <p:spPr>
          <a:xfrm>
            <a:off x="838200" y="318826"/>
            <a:ext cx="10515600" cy="1325563"/>
          </a:xfrm>
        </p:spPr>
        <p:txBody>
          <a:bodyPr/>
          <a:lstStyle/>
          <a:p>
            <a:r>
              <a:rPr lang="en-US" dirty="0"/>
              <a:t>Which Stack Should the Kernel Use</a:t>
            </a:r>
            <a:br>
              <a:rPr lang="en-US" dirty="0"/>
            </a:br>
            <a:r>
              <a:rPr lang="en-US" dirty="0"/>
              <a:t>to Handle Interrupts and Exceptions?</a:t>
            </a:r>
          </a:p>
        </p:txBody>
      </p:sp>
      <p:grpSp>
        <p:nvGrpSpPr>
          <p:cNvPr id="24" name="Group 23">
            <a:extLst>
              <a:ext uri="{FF2B5EF4-FFF2-40B4-BE49-F238E27FC236}">
                <a16:creationId xmlns:a16="http://schemas.microsoft.com/office/drawing/2014/main" id="{DD82FE07-403E-41D0-9F86-BEAD32271BCB}"/>
              </a:ext>
            </a:extLst>
          </p:cNvPr>
          <p:cNvGrpSpPr/>
          <p:nvPr/>
        </p:nvGrpSpPr>
        <p:grpSpPr>
          <a:xfrm>
            <a:off x="7083707" y="2020342"/>
            <a:ext cx="4927609" cy="2348613"/>
            <a:chOff x="7083707" y="2020342"/>
            <a:chExt cx="4927609" cy="2348613"/>
          </a:xfrm>
        </p:grpSpPr>
        <p:sp>
          <p:nvSpPr>
            <p:cNvPr id="6" name="Rectangle 5">
              <a:extLst>
                <a:ext uri="{FF2B5EF4-FFF2-40B4-BE49-F238E27FC236}">
                  <a16:creationId xmlns:a16="http://schemas.microsoft.com/office/drawing/2014/main" id="{231FF308-DEE7-41A8-A787-7FFCA07FCEFA}"/>
                </a:ext>
              </a:extLst>
            </p:cNvPr>
            <p:cNvSpPr/>
            <p:nvPr/>
          </p:nvSpPr>
          <p:spPr>
            <a:xfrm>
              <a:off x="8786978" y="2029853"/>
              <a:ext cx="1481559" cy="1938992"/>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461C9F9-C3BA-44F7-8282-353B28DFCCD9}"/>
                </a:ext>
              </a:extLst>
            </p:cNvPr>
            <p:cNvSpPr/>
            <p:nvPr/>
          </p:nvSpPr>
          <p:spPr>
            <a:xfrm>
              <a:off x="8786978" y="3685032"/>
              <a:ext cx="1481559" cy="283813"/>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id_</a:t>
              </a:r>
            </a:p>
          </p:txBody>
        </p:sp>
        <p:sp>
          <p:nvSpPr>
            <p:cNvPr id="8" name="Rectangle 7">
              <a:extLst>
                <a:ext uri="{FF2B5EF4-FFF2-40B4-BE49-F238E27FC236}">
                  <a16:creationId xmlns:a16="http://schemas.microsoft.com/office/drawing/2014/main" id="{90910454-5038-4F79-A2FF-A12D20E6E6A2}"/>
                </a:ext>
              </a:extLst>
            </p:cNvPr>
            <p:cNvSpPr/>
            <p:nvPr/>
          </p:nvSpPr>
          <p:spPr>
            <a:xfrm>
              <a:off x="8786978" y="2999435"/>
              <a:ext cx="1481559" cy="685597"/>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onsolas" panose="020B0609020204030204" pitchFamily="49" charset="0"/>
                </a:rPr>
                <a:t>//...Other</a:t>
              </a:r>
            </a:p>
            <a:p>
              <a:pPr algn="ctr"/>
              <a:r>
                <a:rPr lang="en-US" sz="1600" dirty="0">
                  <a:solidFill>
                    <a:schemeClr val="tx1"/>
                  </a:solidFill>
                  <a:latin typeface="Consolas" panose="020B0609020204030204" pitchFamily="49" charset="0"/>
                </a:rPr>
                <a:t>//stuff...</a:t>
              </a:r>
            </a:p>
          </p:txBody>
        </p:sp>
        <p:sp>
          <p:nvSpPr>
            <p:cNvPr id="9" name="TextBox 8">
              <a:extLst>
                <a:ext uri="{FF2B5EF4-FFF2-40B4-BE49-F238E27FC236}">
                  <a16:creationId xmlns:a16="http://schemas.microsoft.com/office/drawing/2014/main" id="{0C1B3A94-3F55-4E3B-9A58-36D414A0D580}"/>
                </a:ext>
              </a:extLst>
            </p:cNvPr>
            <p:cNvSpPr txBox="1"/>
            <p:nvPr/>
          </p:nvSpPr>
          <p:spPr>
            <a:xfrm>
              <a:off x="8627375" y="3968845"/>
              <a:ext cx="1828800" cy="400110"/>
            </a:xfrm>
            <a:prstGeom prst="rect">
              <a:avLst/>
            </a:prstGeom>
            <a:noFill/>
          </p:spPr>
          <p:txBody>
            <a:bodyPr wrap="square" rtlCol="0">
              <a:spAutoFit/>
            </a:bodyPr>
            <a:lstStyle/>
            <a:p>
              <a:pPr algn="ctr"/>
              <a:r>
                <a:rPr lang="en-US" sz="2000" dirty="0">
                  <a:latin typeface="Consolas" panose="020B0609020204030204" pitchFamily="49" charset="0"/>
                </a:rPr>
                <a:t>struct proc</a:t>
              </a:r>
            </a:p>
          </p:txBody>
        </p:sp>
        <p:sp>
          <p:nvSpPr>
            <p:cNvPr id="10" name="Left Brace 9">
              <a:extLst>
                <a:ext uri="{FF2B5EF4-FFF2-40B4-BE49-F238E27FC236}">
                  <a16:creationId xmlns:a16="http://schemas.microsoft.com/office/drawing/2014/main" id="{18B3EFAB-769B-4CAE-A843-9246FD97908C}"/>
                </a:ext>
              </a:extLst>
            </p:cNvPr>
            <p:cNvSpPr/>
            <p:nvPr/>
          </p:nvSpPr>
          <p:spPr>
            <a:xfrm>
              <a:off x="8342238" y="2029853"/>
              <a:ext cx="285137" cy="1938992"/>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a:extLst>
                <a:ext uri="{FF2B5EF4-FFF2-40B4-BE49-F238E27FC236}">
                  <a16:creationId xmlns:a16="http://schemas.microsoft.com/office/drawing/2014/main" id="{AA8B7690-E10D-45E3-A330-B0B47CF8CF3A}"/>
                </a:ext>
              </a:extLst>
            </p:cNvPr>
            <p:cNvSpPr txBox="1"/>
            <p:nvPr/>
          </p:nvSpPr>
          <p:spPr>
            <a:xfrm>
              <a:off x="7083707" y="2694159"/>
              <a:ext cx="1337188" cy="689035"/>
            </a:xfrm>
            <a:prstGeom prst="rect">
              <a:avLst/>
            </a:prstGeom>
            <a:noFill/>
          </p:spPr>
          <p:txBody>
            <a:bodyPr wrap="square" rtlCol="0">
              <a:spAutoFit/>
            </a:bodyPr>
            <a:lstStyle/>
            <a:p>
              <a:pPr algn="ctr">
                <a:lnSpc>
                  <a:spcPts val="1500"/>
                </a:lnSpc>
              </a:pPr>
              <a:r>
                <a:rPr lang="en-US" sz="2000" dirty="0"/>
                <a:t>4KB of allocated space</a:t>
              </a:r>
            </a:p>
          </p:txBody>
        </p:sp>
        <p:grpSp>
          <p:nvGrpSpPr>
            <p:cNvPr id="12" name="Group 11">
              <a:extLst>
                <a:ext uri="{FF2B5EF4-FFF2-40B4-BE49-F238E27FC236}">
                  <a16:creationId xmlns:a16="http://schemas.microsoft.com/office/drawing/2014/main" id="{730797E4-01FD-45AD-96D7-BC535E5A0C67}"/>
                </a:ext>
              </a:extLst>
            </p:cNvPr>
            <p:cNvGrpSpPr/>
            <p:nvPr/>
          </p:nvGrpSpPr>
          <p:grpSpPr>
            <a:xfrm>
              <a:off x="10404988" y="2976199"/>
              <a:ext cx="1606328" cy="1073371"/>
              <a:chOff x="10636478" y="5379451"/>
              <a:chExt cx="1606328" cy="1073371"/>
            </a:xfrm>
          </p:grpSpPr>
          <p:sp>
            <p:nvSpPr>
              <p:cNvPr id="13" name="Left Brace 12">
                <a:extLst>
                  <a:ext uri="{FF2B5EF4-FFF2-40B4-BE49-F238E27FC236}">
                    <a16:creationId xmlns:a16="http://schemas.microsoft.com/office/drawing/2014/main" id="{3086CF65-2FF2-4EB8-AE37-D53B20C5901C}"/>
                  </a:ext>
                </a:extLst>
              </p:cNvPr>
              <p:cNvSpPr/>
              <p:nvPr/>
            </p:nvSpPr>
            <p:spPr>
              <a:xfrm flipH="1">
                <a:off x="10636478" y="5425595"/>
                <a:ext cx="285137" cy="946501"/>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a:extLst>
                  <a:ext uri="{FF2B5EF4-FFF2-40B4-BE49-F238E27FC236}">
                    <a16:creationId xmlns:a16="http://schemas.microsoft.com/office/drawing/2014/main" id="{1719BA03-609E-4F53-B441-DCB4FE2123F8}"/>
                  </a:ext>
                </a:extLst>
              </p:cNvPr>
              <p:cNvSpPr txBox="1"/>
              <p:nvPr/>
            </p:nvSpPr>
            <p:spPr>
              <a:xfrm>
                <a:off x="10761248" y="5379451"/>
                <a:ext cx="1481558" cy="1073371"/>
              </a:xfrm>
              <a:prstGeom prst="rect">
                <a:avLst/>
              </a:prstGeom>
              <a:noFill/>
            </p:spPr>
            <p:txBody>
              <a:bodyPr wrap="square" rtlCol="0">
                <a:spAutoFit/>
              </a:bodyPr>
              <a:lstStyle/>
              <a:p>
                <a:pPr algn="ctr">
                  <a:lnSpc>
                    <a:spcPts val="1500"/>
                  </a:lnSpc>
                </a:pPr>
                <a:r>
                  <a:rPr lang="en-US" sz="2000" dirty="0"/>
                  <a:t>Space actually used by </a:t>
                </a:r>
                <a:r>
                  <a:rPr lang="en-US" sz="2000" dirty="0">
                    <a:latin typeface="Consolas" panose="020B0609020204030204" pitchFamily="49" charset="0"/>
                  </a:rPr>
                  <a:t>struct proc </a:t>
                </a:r>
                <a:r>
                  <a:rPr lang="en-US" sz="2000" dirty="0"/>
                  <a:t>fields</a:t>
                </a:r>
              </a:p>
            </p:txBody>
          </p:sp>
        </p:grpSp>
        <p:grpSp>
          <p:nvGrpSpPr>
            <p:cNvPr id="15" name="Group 14">
              <a:extLst>
                <a:ext uri="{FF2B5EF4-FFF2-40B4-BE49-F238E27FC236}">
                  <a16:creationId xmlns:a16="http://schemas.microsoft.com/office/drawing/2014/main" id="{23A7D636-E975-4E99-839A-458A41F789EA}"/>
                </a:ext>
              </a:extLst>
            </p:cNvPr>
            <p:cNvGrpSpPr/>
            <p:nvPr/>
          </p:nvGrpSpPr>
          <p:grpSpPr>
            <a:xfrm>
              <a:off x="10402031" y="2020342"/>
              <a:ext cx="1595539" cy="965367"/>
              <a:chOff x="10633521" y="4423594"/>
              <a:chExt cx="1595539" cy="965367"/>
            </a:xfrm>
          </p:grpSpPr>
          <p:sp>
            <p:nvSpPr>
              <p:cNvPr id="16" name="Left Brace 15">
                <a:extLst>
                  <a:ext uri="{FF2B5EF4-FFF2-40B4-BE49-F238E27FC236}">
                    <a16:creationId xmlns:a16="http://schemas.microsoft.com/office/drawing/2014/main" id="{B6813D39-BC26-4105-8B2E-D70D0E19E45B}"/>
                  </a:ext>
                </a:extLst>
              </p:cNvPr>
              <p:cNvSpPr/>
              <p:nvPr/>
            </p:nvSpPr>
            <p:spPr>
              <a:xfrm flipH="1">
                <a:off x="10633521" y="4423594"/>
                <a:ext cx="285137" cy="965367"/>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a:extLst>
                  <a:ext uri="{FF2B5EF4-FFF2-40B4-BE49-F238E27FC236}">
                    <a16:creationId xmlns:a16="http://schemas.microsoft.com/office/drawing/2014/main" id="{1E7F1B8D-7293-4784-8169-4053F9F3F037}"/>
                  </a:ext>
                </a:extLst>
              </p:cNvPr>
              <p:cNvSpPr txBox="1"/>
              <p:nvPr/>
            </p:nvSpPr>
            <p:spPr>
              <a:xfrm>
                <a:off x="10913682" y="4424896"/>
                <a:ext cx="1315378" cy="881395"/>
              </a:xfrm>
              <a:prstGeom prst="rect">
                <a:avLst/>
              </a:prstGeom>
              <a:noFill/>
            </p:spPr>
            <p:txBody>
              <a:bodyPr wrap="square" rtlCol="0">
                <a:spAutoFit/>
              </a:bodyPr>
              <a:lstStyle/>
              <a:p>
                <a:pPr algn="ctr">
                  <a:lnSpc>
                    <a:spcPts val="1500"/>
                  </a:lnSpc>
                </a:pPr>
                <a:r>
                  <a:rPr lang="en-US" sz="2000" dirty="0"/>
                  <a:t>Available for use by the kernel stack</a:t>
                </a:r>
              </a:p>
            </p:txBody>
          </p:sp>
        </p:grpSp>
        <p:grpSp>
          <p:nvGrpSpPr>
            <p:cNvPr id="18" name="Group 17">
              <a:extLst>
                <a:ext uri="{FF2B5EF4-FFF2-40B4-BE49-F238E27FC236}">
                  <a16:creationId xmlns:a16="http://schemas.microsoft.com/office/drawing/2014/main" id="{5CEB38D1-A052-4062-B523-39A38E83CA08}"/>
                </a:ext>
              </a:extLst>
            </p:cNvPr>
            <p:cNvGrpSpPr/>
            <p:nvPr/>
          </p:nvGrpSpPr>
          <p:grpSpPr>
            <a:xfrm>
              <a:off x="8804638" y="2054448"/>
              <a:ext cx="1447628" cy="837735"/>
              <a:chOff x="9036128" y="4457700"/>
              <a:chExt cx="1447628" cy="837735"/>
            </a:xfrm>
          </p:grpSpPr>
          <p:cxnSp>
            <p:nvCxnSpPr>
              <p:cNvPr id="19" name="Straight Arrow Connector 18">
                <a:extLst>
                  <a:ext uri="{FF2B5EF4-FFF2-40B4-BE49-F238E27FC236}">
                    <a16:creationId xmlns:a16="http://schemas.microsoft.com/office/drawing/2014/main" id="{02E77BC9-4D3F-4040-9018-8D451DB61087}"/>
                  </a:ext>
                </a:extLst>
              </p:cNvPr>
              <p:cNvCxnSpPr>
                <a:cxnSpLocks/>
              </p:cNvCxnSpPr>
              <p:nvPr/>
            </p:nvCxnSpPr>
            <p:spPr>
              <a:xfrm flipH="1">
                <a:off x="9732633" y="4977012"/>
                <a:ext cx="1" cy="318423"/>
              </a:xfrm>
              <a:prstGeom prst="straightConnector1">
                <a:avLst/>
              </a:prstGeom>
              <a:ln w="127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7C171B67-C8E8-4BCC-9CFE-15BCDFAAF57C}"/>
                  </a:ext>
                </a:extLst>
              </p:cNvPr>
              <p:cNvSpPr/>
              <p:nvPr/>
            </p:nvSpPr>
            <p:spPr>
              <a:xfrm>
                <a:off x="9036128" y="4457700"/>
                <a:ext cx="1442052" cy="259218"/>
              </a:xfrm>
              <a:prstGeom prst="rect">
                <a:avLst/>
              </a:prstGeom>
              <a:solidFill>
                <a:schemeClr val="bg1">
                  <a:lumMod val="95000"/>
                </a:schemeClr>
              </a:solid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Light" panose="020B0502040204020203" pitchFamily="34" charset="0"/>
                    <a:cs typeface="Segoe UI Light" panose="020B0502040204020203" pitchFamily="34" charset="0"/>
                  </a:rPr>
                  <a:t>Stack frame 0</a:t>
                </a:r>
              </a:p>
            </p:txBody>
          </p:sp>
          <p:sp>
            <p:nvSpPr>
              <p:cNvPr id="21" name="Rectangle 20">
                <a:extLst>
                  <a:ext uri="{FF2B5EF4-FFF2-40B4-BE49-F238E27FC236}">
                    <a16:creationId xmlns:a16="http://schemas.microsoft.com/office/drawing/2014/main" id="{AE80DD57-5045-4263-8D08-4A5E27F72BC1}"/>
                  </a:ext>
                </a:extLst>
              </p:cNvPr>
              <p:cNvSpPr/>
              <p:nvPr/>
            </p:nvSpPr>
            <p:spPr>
              <a:xfrm>
                <a:off x="9041704" y="4714677"/>
                <a:ext cx="1442052" cy="259218"/>
              </a:xfrm>
              <a:prstGeom prst="rect">
                <a:avLst/>
              </a:prstGeom>
              <a:solidFill>
                <a:schemeClr val="bg1">
                  <a:lumMod val="95000"/>
                </a:schemeClr>
              </a:solid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Light" panose="020B0502040204020203" pitchFamily="34" charset="0"/>
                    <a:cs typeface="Segoe UI Light" panose="020B0502040204020203" pitchFamily="34" charset="0"/>
                  </a:rPr>
                  <a:t>Stack frame 1</a:t>
                </a:r>
              </a:p>
            </p:txBody>
          </p:sp>
        </p:grpSp>
      </p:grpSp>
      <p:sp>
        <p:nvSpPr>
          <p:cNvPr id="22" name="Content Placeholder 2">
            <a:extLst>
              <a:ext uri="{FF2B5EF4-FFF2-40B4-BE49-F238E27FC236}">
                <a16:creationId xmlns:a16="http://schemas.microsoft.com/office/drawing/2014/main" id="{2C5234BF-6815-490F-B6E6-58C5C2B90914}"/>
              </a:ext>
            </a:extLst>
          </p:cNvPr>
          <p:cNvSpPr>
            <a:spLocks noGrp="1"/>
          </p:cNvSpPr>
          <p:nvPr>
            <p:ph idx="1"/>
          </p:nvPr>
        </p:nvSpPr>
        <p:spPr>
          <a:xfrm>
            <a:off x="180684" y="1767750"/>
            <a:ext cx="7282146" cy="2769524"/>
          </a:xfrm>
        </p:spPr>
        <p:txBody>
          <a:bodyPr>
            <a:normAutofit/>
          </a:bodyPr>
          <a:lstStyle/>
          <a:p>
            <a:r>
              <a:rPr lang="en-US" dirty="0"/>
              <a:t>Let’s first consider how system calls work</a:t>
            </a:r>
          </a:p>
          <a:p>
            <a:pPr lvl="1"/>
            <a:r>
              <a:rPr lang="en-US" dirty="0"/>
              <a:t>A system call asks the kernel to perform work on behalf of a particular process</a:t>
            </a:r>
          </a:p>
          <a:p>
            <a:pPr lvl="1"/>
            <a:r>
              <a:rPr lang="en-US" dirty="0"/>
              <a:t>So, most OSes (including Chickadee) use a per-process kernel stack to handle system calls</a:t>
            </a:r>
          </a:p>
          <a:p>
            <a:pPr lvl="1"/>
            <a:r>
              <a:rPr lang="en-US" dirty="0"/>
              <a:t>Chickadee’s </a:t>
            </a:r>
            <a:r>
              <a:rPr lang="en-US" dirty="0">
                <a:latin typeface="Consolas" panose="020B0609020204030204" pitchFamily="49" charset="0"/>
              </a:rPr>
              <a:t>k-</a:t>
            </a:r>
            <a:r>
              <a:rPr lang="en-US" dirty="0" err="1">
                <a:latin typeface="Consolas" panose="020B0609020204030204" pitchFamily="49" charset="0"/>
              </a:rPr>
              <a:t>exception.S</a:t>
            </a:r>
            <a:r>
              <a:rPr lang="en-US" dirty="0">
                <a:latin typeface="Consolas" panose="020B0609020204030204" pitchFamily="49" charset="0"/>
              </a:rPr>
              <a:t>::</a:t>
            </a:r>
            <a:r>
              <a:rPr lang="en-US" dirty="0" err="1">
                <a:latin typeface="Consolas" panose="020B0609020204030204" pitchFamily="49" charset="0"/>
              </a:rPr>
              <a:t>syscall_entry</a:t>
            </a:r>
            <a:r>
              <a:rPr lang="en-US" dirty="0">
                <a:latin typeface="Consolas" panose="020B0609020204030204" pitchFamily="49" charset="0"/>
              </a:rPr>
              <a:t> </a:t>
            </a:r>
            <a:r>
              <a:rPr lang="en-US" dirty="0"/>
              <a:t>immediately switches to that stack!</a:t>
            </a:r>
          </a:p>
        </p:txBody>
      </p:sp>
      <p:sp>
        <p:nvSpPr>
          <p:cNvPr id="25" name="Content Placeholder 2">
            <a:extLst>
              <a:ext uri="{FF2B5EF4-FFF2-40B4-BE49-F238E27FC236}">
                <a16:creationId xmlns:a16="http://schemas.microsoft.com/office/drawing/2014/main" id="{3E67DFB2-F532-4DB4-80E5-8646FB74612D}"/>
              </a:ext>
            </a:extLst>
          </p:cNvPr>
          <p:cNvSpPr txBox="1">
            <a:spLocks/>
          </p:cNvSpPr>
          <p:nvPr/>
        </p:nvSpPr>
        <p:spPr>
          <a:xfrm>
            <a:off x="175897" y="4375089"/>
            <a:ext cx="8611081" cy="27695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Synchronous exceptions/traps are generated by the currently-running process (e.g., divide-by-zero, invalid decode, page fault, debugging trap)</a:t>
            </a:r>
          </a:p>
          <a:p>
            <a:r>
              <a:rPr lang="en-US" dirty="0"/>
              <a:t>Asynchronous interrupts may not be related to the currently-running process (e.g., interrupts raised by IO devices like disks and NICs)</a:t>
            </a:r>
          </a:p>
        </p:txBody>
      </p:sp>
      <p:grpSp>
        <p:nvGrpSpPr>
          <p:cNvPr id="33" name="Group 32">
            <a:extLst>
              <a:ext uri="{FF2B5EF4-FFF2-40B4-BE49-F238E27FC236}">
                <a16:creationId xmlns:a16="http://schemas.microsoft.com/office/drawing/2014/main" id="{1A5E47CD-AD17-4385-922A-4A21F58C0986}"/>
              </a:ext>
            </a:extLst>
          </p:cNvPr>
          <p:cNvGrpSpPr/>
          <p:nvPr/>
        </p:nvGrpSpPr>
        <p:grpSpPr>
          <a:xfrm>
            <a:off x="8627375" y="4509635"/>
            <a:ext cx="3564625" cy="965367"/>
            <a:chOff x="8627375" y="4509635"/>
            <a:chExt cx="3564625" cy="965367"/>
          </a:xfrm>
        </p:grpSpPr>
        <p:sp>
          <p:nvSpPr>
            <p:cNvPr id="26" name="Left Brace 25">
              <a:extLst>
                <a:ext uri="{FF2B5EF4-FFF2-40B4-BE49-F238E27FC236}">
                  <a16:creationId xmlns:a16="http://schemas.microsoft.com/office/drawing/2014/main" id="{EC3DCA40-792F-4A13-AF95-E072D7FF2742}"/>
                </a:ext>
              </a:extLst>
            </p:cNvPr>
            <p:cNvSpPr/>
            <p:nvPr/>
          </p:nvSpPr>
          <p:spPr>
            <a:xfrm flipH="1">
              <a:off x="8627375" y="4509635"/>
              <a:ext cx="285137" cy="965367"/>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18B2AE47-6282-45E8-85F5-9831BCC0E4EC}"/>
                </a:ext>
              </a:extLst>
            </p:cNvPr>
            <p:cNvSpPr txBox="1"/>
            <p:nvPr/>
          </p:nvSpPr>
          <p:spPr>
            <a:xfrm>
              <a:off x="8963887" y="4584931"/>
              <a:ext cx="3228113" cy="881395"/>
            </a:xfrm>
            <a:prstGeom prst="rect">
              <a:avLst/>
            </a:prstGeom>
            <a:noFill/>
          </p:spPr>
          <p:txBody>
            <a:bodyPr wrap="square" rtlCol="0">
              <a:spAutoFit/>
            </a:bodyPr>
            <a:lstStyle/>
            <a:p>
              <a:pPr>
                <a:lnSpc>
                  <a:spcPts val="1500"/>
                </a:lnSpc>
              </a:pPr>
              <a:r>
                <a:rPr lang="en-US" sz="2000" dirty="0"/>
                <a:t>The kernel’s exception/trap-handling code should run on the kernel stack for the triggering process</a:t>
              </a:r>
            </a:p>
          </p:txBody>
        </p:sp>
      </p:grpSp>
      <p:grpSp>
        <p:nvGrpSpPr>
          <p:cNvPr id="32" name="Group 31">
            <a:extLst>
              <a:ext uri="{FF2B5EF4-FFF2-40B4-BE49-F238E27FC236}">
                <a16:creationId xmlns:a16="http://schemas.microsoft.com/office/drawing/2014/main" id="{95E2F7AF-0060-4AFE-A3BA-E64BA14631E1}"/>
              </a:ext>
            </a:extLst>
          </p:cNvPr>
          <p:cNvGrpSpPr/>
          <p:nvPr/>
        </p:nvGrpSpPr>
        <p:grpSpPr>
          <a:xfrm>
            <a:off x="8627374" y="5760028"/>
            <a:ext cx="3564626" cy="965367"/>
            <a:chOff x="8627374" y="5760028"/>
            <a:chExt cx="3564626" cy="965367"/>
          </a:xfrm>
        </p:grpSpPr>
        <p:sp>
          <p:nvSpPr>
            <p:cNvPr id="27" name="Left Brace 26">
              <a:extLst>
                <a:ext uri="{FF2B5EF4-FFF2-40B4-BE49-F238E27FC236}">
                  <a16:creationId xmlns:a16="http://schemas.microsoft.com/office/drawing/2014/main" id="{F0EED9CF-7E0E-46C1-BED3-BC770489BCE8}"/>
                </a:ext>
              </a:extLst>
            </p:cNvPr>
            <p:cNvSpPr/>
            <p:nvPr/>
          </p:nvSpPr>
          <p:spPr>
            <a:xfrm flipH="1">
              <a:off x="8627374" y="5760028"/>
              <a:ext cx="285137" cy="965367"/>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TextBox 30">
              <a:extLst>
                <a:ext uri="{FF2B5EF4-FFF2-40B4-BE49-F238E27FC236}">
                  <a16:creationId xmlns:a16="http://schemas.microsoft.com/office/drawing/2014/main" id="{82DFAF9A-50C9-4FA6-B217-44CCF6CB987C}"/>
                </a:ext>
              </a:extLst>
            </p:cNvPr>
            <p:cNvSpPr txBox="1"/>
            <p:nvPr/>
          </p:nvSpPr>
          <p:spPr>
            <a:xfrm>
              <a:off x="8963887" y="5852602"/>
              <a:ext cx="3228113" cy="761747"/>
            </a:xfrm>
            <a:prstGeom prst="rect">
              <a:avLst/>
            </a:prstGeom>
            <a:noFill/>
          </p:spPr>
          <p:txBody>
            <a:bodyPr wrap="square" rtlCol="0">
              <a:spAutoFit/>
            </a:bodyPr>
            <a:lstStyle/>
            <a:p>
              <a:pPr>
                <a:lnSpc>
                  <a:spcPts val="2500"/>
                </a:lnSpc>
              </a:pPr>
              <a:r>
                <a:rPr lang="en-US" sz="3200" dirty="0"/>
                <a:t>ZOMG WHAT SHOULD WE DO</a:t>
              </a:r>
            </a:p>
          </p:txBody>
        </p:sp>
      </p:grpSp>
      <p:grpSp>
        <p:nvGrpSpPr>
          <p:cNvPr id="2" name="Group 1">
            <a:extLst>
              <a:ext uri="{FF2B5EF4-FFF2-40B4-BE49-F238E27FC236}">
                <a16:creationId xmlns:a16="http://schemas.microsoft.com/office/drawing/2014/main" id="{3C80A6CC-4757-1746-E039-EF69ECD8451E}"/>
              </a:ext>
            </a:extLst>
          </p:cNvPr>
          <p:cNvGrpSpPr/>
          <p:nvPr/>
        </p:nvGrpSpPr>
        <p:grpSpPr>
          <a:xfrm>
            <a:off x="7311636" y="1960219"/>
            <a:ext cx="1416345" cy="561001"/>
            <a:chOff x="7599874" y="4405244"/>
            <a:chExt cx="1416345" cy="561001"/>
          </a:xfrm>
        </p:grpSpPr>
        <p:sp>
          <p:nvSpPr>
            <p:cNvPr id="3" name="TextBox 2">
              <a:extLst>
                <a:ext uri="{FF2B5EF4-FFF2-40B4-BE49-F238E27FC236}">
                  <a16:creationId xmlns:a16="http://schemas.microsoft.com/office/drawing/2014/main" id="{CB391868-C8E1-8427-D254-BCAD0C542E07}"/>
                </a:ext>
              </a:extLst>
            </p:cNvPr>
            <p:cNvSpPr txBox="1"/>
            <p:nvPr/>
          </p:nvSpPr>
          <p:spPr>
            <a:xfrm>
              <a:off x="7599874" y="4405244"/>
              <a:ext cx="785793" cy="507447"/>
            </a:xfrm>
            <a:prstGeom prst="rect">
              <a:avLst/>
            </a:prstGeom>
            <a:noFill/>
          </p:spPr>
          <p:txBody>
            <a:bodyPr wrap="none" rtlCol="0">
              <a:spAutoFit/>
            </a:bodyPr>
            <a:lstStyle/>
            <a:p>
              <a:pPr>
                <a:lnSpc>
                  <a:spcPts val="1600"/>
                </a:lnSpc>
              </a:pPr>
              <a:r>
                <a:rPr lang="en-US" sz="1700" b="1" dirty="0"/>
                <a:t>Kernel</a:t>
              </a:r>
            </a:p>
            <a:p>
              <a:pPr>
                <a:lnSpc>
                  <a:spcPts val="1600"/>
                </a:lnSpc>
              </a:pPr>
              <a:r>
                <a:rPr lang="en-US" sz="1700" b="1" dirty="0">
                  <a:latin typeface="Consolas" panose="020B0609020204030204" pitchFamily="49" charset="0"/>
                </a:rPr>
                <a:t> %</a:t>
              </a:r>
              <a:r>
                <a:rPr lang="en-US" sz="1700" b="1" dirty="0" err="1">
                  <a:latin typeface="Consolas" panose="020B0609020204030204" pitchFamily="49" charset="0"/>
                </a:rPr>
                <a:t>rsp</a:t>
              </a:r>
              <a:endParaRPr lang="en-US" sz="1700" b="1" dirty="0">
                <a:latin typeface="Consolas" panose="020B0609020204030204" pitchFamily="49" charset="0"/>
              </a:endParaRPr>
            </a:p>
          </p:txBody>
        </p:sp>
        <p:cxnSp>
          <p:nvCxnSpPr>
            <p:cNvPr id="4" name="Straight Arrow Connector 3">
              <a:extLst>
                <a:ext uri="{FF2B5EF4-FFF2-40B4-BE49-F238E27FC236}">
                  <a16:creationId xmlns:a16="http://schemas.microsoft.com/office/drawing/2014/main" id="{2BC3E5D5-4779-63BC-9BB2-72C9EEA5F791}"/>
                </a:ext>
              </a:extLst>
            </p:cNvPr>
            <p:cNvCxnSpPr>
              <a:cxnSpLocks/>
            </p:cNvCxnSpPr>
            <p:nvPr/>
          </p:nvCxnSpPr>
          <p:spPr>
            <a:xfrm>
              <a:off x="8326024" y="4781109"/>
              <a:ext cx="690195" cy="185136"/>
            </a:xfrm>
            <a:prstGeom prst="straightConnector1">
              <a:avLst/>
            </a:prstGeom>
            <a:ln w="127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7AA04098-9149-4F6C-8C8B-837D43A47C8E}"/>
              </a:ext>
            </a:extLst>
          </p:cNvPr>
          <p:cNvGrpSpPr/>
          <p:nvPr/>
        </p:nvGrpSpPr>
        <p:grpSpPr>
          <a:xfrm>
            <a:off x="0" y="0"/>
            <a:ext cx="12192000" cy="6858000"/>
            <a:chOff x="0" y="0"/>
            <a:chExt cx="12192000" cy="6858000"/>
          </a:xfrm>
        </p:grpSpPr>
        <p:sp>
          <p:nvSpPr>
            <p:cNvPr id="35" name="Rectangle 34">
              <a:extLst>
                <a:ext uri="{FF2B5EF4-FFF2-40B4-BE49-F238E27FC236}">
                  <a16:creationId xmlns:a16="http://schemas.microsoft.com/office/drawing/2014/main" id="{140890F4-A0FB-4FE3-A7F0-566736E7764E}"/>
                </a:ext>
              </a:extLst>
            </p:cNvPr>
            <p:cNvSpPr/>
            <p:nvPr/>
          </p:nvSpPr>
          <p:spPr>
            <a:xfrm>
              <a:off x="0" y="0"/>
              <a:ext cx="12192000" cy="6858000"/>
            </a:xfrm>
            <a:prstGeom prst="rect">
              <a:avLst/>
            </a:prstGeom>
            <a:solidFill>
              <a:schemeClr val="tx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D09D1F8-98D3-4D56-B74C-F6E29FA5C059}"/>
                </a:ext>
              </a:extLst>
            </p:cNvPr>
            <p:cNvSpPr txBox="1"/>
            <p:nvPr/>
          </p:nvSpPr>
          <p:spPr>
            <a:xfrm>
              <a:off x="198698" y="612844"/>
              <a:ext cx="11794603" cy="5632311"/>
            </a:xfrm>
            <a:prstGeom prst="rect">
              <a:avLst/>
            </a:prstGeom>
            <a:solidFill>
              <a:schemeClr val="bg1"/>
            </a:solidFill>
          </p:spPr>
          <p:txBody>
            <a:bodyPr wrap="square" rtlCol="0">
              <a:spAutoFit/>
            </a:bodyPr>
            <a:lstStyle/>
            <a:p>
              <a:r>
                <a:rPr lang="en-US" sz="2400" dirty="0">
                  <a:latin typeface="Consolas" panose="020B0609020204030204" pitchFamily="49" charset="0"/>
                </a:rPr>
                <a:t>//k-</a:t>
              </a:r>
              <a:r>
                <a:rPr lang="en-US" sz="2400" dirty="0" err="1">
                  <a:latin typeface="Consolas" panose="020B0609020204030204" pitchFamily="49" charset="0"/>
                </a:rPr>
                <a:t>exception.S</a:t>
              </a:r>
              <a:r>
                <a:rPr lang="en-US" sz="2400" dirty="0">
                  <a:latin typeface="Consolas" panose="020B0609020204030204" pitchFamily="49" charset="0"/>
                </a:rPr>
                <a:t>::</a:t>
              </a:r>
              <a:r>
                <a:rPr lang="en-US" sz="2400" dirty="0" err="1">
                  <a:latin typeface="Consolas" panose="020B0609020204030204" pitchFamily="49" charset="0"/>
                </a:rPr>
                <a:t>syscall_entry</a:t>
              </a:r>
              <a:endParaRPr lang="en-US" sz="2400" dirty="0">
                <a:latin typeface="Consolas" panose="020B0609020204030204" pitchFamily="49" charset="0"/>
              </a:endParaRPr>
            </a:p>
            <a:p>
              <a:r>
                <a:rPr lang="en-US" sz="2400" dirty="0">
                  <a:solidFill>
                    <a:srgbClr val="00B050"/>
                  </a:solidFill>
                  <a:latin typeface="Consolas" panose="020B0609020204030204" pitchFamily="49" charset="0"/>
                </a:rPr>
                <a:t>.</a:t>
              </a:r>
              <a:r>
                <a:rPr lang="en-US" sz="2400" dirty="0" err="1">
                  <a:solidFill>
                    <a:srgbClr val="00B050"/>
                  </a:solidFill>
                  <a:latin typeface="Consolas" panose="020B0609020204030204" pitchFamily="49" charset="0"/>
                </a:rPr>
                <a:t>globl</a:t>
              </a:r>
              <a:r>
                <a:rPr lang="en-US" sz="2400" dirty="0">
                  <a:solidFill>
                    <a:srgbClr val="00B050"/>
                  </a:solidFill>
                  <a:latin typeface="Consolas" panose="020B0609020204030204" pitchFamily="49" charset="0"/>
                </a:rPr>
                <a:t> </a:t>
              </a:r>
              <a:r>
                <a:rPr lang="en-US" sz="2400" dirty="0" err="1">
                  <a:solidFill>
                    <a:srgbClr val="00B050"/>
                  </a:solidFill>
                  <a:latin typeface="Consolas" panose="020B0609020204030204" pitchFamily="49" charset="0"/>
                </a:rPr>
                <a:t>syscall_entry</a:t>
              </a:r>
              <a:endParaRPr lang="en-US" sz="2400" dirty="0">
                <a:solidFill>
                  <a:srgbClr val="00B050"/>
                </a:solidFill>
                <a:latin typeface="Consolas" panose="020B0609020204030204" pitchFamily="49" charset="0"/>
              </a:endParaRPr>
            </a:p>
            <a:p>
              <a:r>
                <a:rPr lang="en-US" sz="2400" dirty="0" err="1">
                  <a:solidFill>
                    <a:srgbClr val="00B050"/>
                  </a:solidFill>
                  <a:latin typeface="Consolas" panose="020B0609020204030204" pitchFamily="49" charset="0"/>
                </a:rPr>
                <a:t>syscall_entry</a:t>
              </a:r>
              <a:r>
                <a:rPr lang="en-US" sz="2400" dirty="0">
                  <a:solidFill>
                    <a:srgbClr val="00B050"/>
                  </a:solidFill>
                  <a:latin typeface="Consolas" panose="020B0609020204030204" pitchFamily="49" charset="0"/>
                </a:rPr>
                <a:t>:</a:t>
              </a: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swapgs</a:t>
              </a:r>
              <a:r>
                <a:rPr lang="en-US" sz="2400" dirty="0">
                  <a:latin typeface="Consolas" panose="020B0609020204030204" pitchFamily="49" charset="0"/>
                </a:rPr>
                <a:t>                         //%</a:t>
              </a:r>
              <a:r>
                <a:rPr lang="en-US" sz="2400" dirty="0" err="1">
                  <a:latin typeface="Consolas" panose="020B0609020204030204" pitchFamily="49" charset="0"/>
                </a:rPr>
                <a:t>gs.base</a:t>
              </a:r>
              <a:r>
                <a:rPr lang="en-US" sz="2400" dirty="0">
                  <a:latin typeface="Consolas" panose="020B0609020204030204" pitchFamily="49" charset="0"/>
                </a:rPr>
                <a:t> now points to the</a:t>
              </a:r>
            </a:p>
            <a:p>
              <a:r>
                <a:rPr lang="en-US" sz="2400" dirty="0">
                  <a:latin typeface="Consolas" panose="020B0609020204030204" pitchFamily="49" charset="0"/>
                </a:rPr>
                <a:t>                                       //per-CPU struct </a:t>
              </a:r>
              <a:r>
                <a:rPr lang="en-US" sz="2400" dirty="0" err="1">
                  <a:latin typeface="Consolas" panose="020B0609020204030204" pitchFamily="49" charset="0"/>
                </a:rPr>
                <a:t>cpustate</a:t>
              </a:r>
              <a:endParaRPr lang="en-US" sz="2400" dirty="0">
                <a:latin typeface="Consolas" panose="020B0609020204030204" pitchFamily="49" charset="0"/>
              </a:endParaRPr>
            </a:p>
            <a:p>
              <a:r>
                <a:rPr lang="en-US" sz="2400" dirty="0">
                  <a:latin typeface="Consolas" panose="020B0609020204030204" pitchFamily="49" charset="0"/>
                </a:rPr>
                <a:t>                                       //(defined in </a:t>
              </a:r>
              <a:r>
                <a:rPr lang="en-US" sz="2400" dirty="0" err="1">
                  <a:latin typeface="Consolas" panose="020B0609020204030204" pitchFamily="49" charset="0"/>
                </a:rPr>
                <a:t>kernel.hh</a:t>
              </a:r>
              <a:r>
                <a:rPr lang="en-US" sz="2400" dirty="0">
                  <a:latin typeface="Consolas" panose="020B0609020204030204" pitchFamily="49" charset="0"/>
                </a:rPr>
                <a:t>)</a:t>
              </a: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movq</a:t>
              </a:r>
              <a:r>
                <a:rPr lang="en-US" sz="2400" dirty="0">
                  <a:latin typeface="Consolas" panose="020B0609020204030204" pitchFamily="49" charset="0"/>
                </a:rPr>
                <a:t> %</a:t>
              </a:r>
              <a:r>
                <a:rPr lang="en-US" sz="2400" dirty="0" err="1">
                  <a:latin typeface="Consolas" panose="020B0609020204030204" pitchFamily="49" charset="0"/>
                </a:rPr>
                <a:t>rsp</a:t>
              </a:r>
              <a:r>
                <a:rPr lang="en-US" sz="2400" dirty="0">
                  <a:latin typeface="Consolas" panose="020B0609020204030204" pitchFamily="49" charset="0"/>
                </a:rPr>
                <a:t>, %</a:t>
              </a:r>
              <a:r>
                <a:rPr lang="en-US" sz="2400" dirty="0" err="1">
                  <a:latin typeface="Consolas" panose="020B0609020204030204" pitchFamily="49" charset="0"/>
                </a:rPr>
                <a:t>gs</a:t>
              </a:r>
              <a:r>
                <a:rPr lang="en-US" sz="2400" dirty="0">
                  <a:latin typeface="Consolas" panose="020B0609020204030204" pitchFamily="49" charset="0"/>
                </a:rPr>
                <a:t>:(</a:t>
              </a:r>
              <a:r>
                <a:rPr lang="en-US" sz="2400" dirty="0">
                  <a:solidFill>
                    <a:srgbClr val="00B050"/>
                  </a:solidFill>
                  <a:latin typeface="Consolas" panose="020B0609020204030204" pitchFamily="49" charset="0"/>
                </a:rPr>
                <a:t>16</a:t>
              </a:r>
              <a:r>
                <a:rPr lang="en-US" sz="2400" dirty="0">
                  <a:latin typeface="Consolas" panose="020B0609020204030204" pitchFamily="49" charset="0"/>
                </a:rPr>
                <a:t>)            //Save user %</a:t>
              </a:r>
              <a:r>
                <a:rPr lang="en-US" sz="2400" dirty="0" err="1">
                  <a:latin typeface="Consolas" panose="020B0609020204030204" pitchFamily="49" charset="0"/>
                </a:rPr>
                <a:t>rsp</a:t>
              </a:r>
              <a:r>
                <a:rPr lang="en-US" sz="2400" dirty="0">
                  <a:latin typeface="Consolas" panose="020B0609020204030204" pitchFamily="49" charset="0"/>
                </a:rPr>
                <a:t> in scratch </a:t>
              </a:r>
            </a:p>
            <a:p>
              <a:r>
                <a:rPr lang="en-US" sz="2400" dirty="0">
                  <a:latin typeface="Consolas" panose="020B0609020204030204" pitchFamily="49" charset="0"/>
                </a:rPr>
                <a:t>                                       //space</a:t>
              </a: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movq</a:t>
              </a:r>
              <a:r>
                <a:rPr lang="en-US" sz="2400" dirty="0">
                  <a:latin typeface="Consolas" panose="020B0609020204030204" pitchFamily="49" charset="0"/>
                </a:rPr>
                <a:t> %</a:t>
              </a:r>
              <a:r>
                <a:rPr lang="en-US" sz="2400" dirty="0" err="1">
                  <a:latin typeface="Consolas" panose="020B0609020204030204" pitchFamily="49" charset="0"/>
                </a:rPr>
                <a:t>gs</a:t>
              </a:r>
              <a:r>
                <a:rPr lang="en-US" sz="2400" dirty="0">
                  <a:latin typeface="Consolas" panose="020B0609020204030204" pitchFamily="49" charset="0"/>
                </a:rPr>
                <a:t>:(</a:t>
              </a:r>
              <a:r>
                <a:rPr lang="en-US" sz="2400" dirty="0">
                  <a:solidFill>
                    <a:srgbClr val="00B050"/>
                  </a:solidFill>
                  <a:latin typeface="Consolas" panose="020B0609020204030204" pitchFamily="49" charset="0"/>
                </a:rPr>
                <a:t>8</a:t>
              </a:r>
              <a:r>
                <a:rPr lang="en-US" sz="2400" dirty="0">
                  <a:latin typeface="Consolas" panose="020B0609020204030204" pitchFamily="49" charset="0"/>
                </a:rPr>
                <a:t>), %</a:t>
              </a:r>
              <a:r>
                <a:rPr lang="en-US" sz="2400" dirty="0" err="1">
                  <a:latin typeface="Consolas" panose="020B0609020204030204" pitchFamily="49" charset="0"/>
                </a:rPr>
                <a:t>rsp</a:t>
              </a:r>
              <a:r>
                <a:rPr lang="en-US" sz="2400" dirty="0">
                  <a:latin typeface="Consolas" panose="020B0609020204030204" pitchFamily="49" charset="0"/>
                </a:rPr>
                <a:t>             //Set %</a:t>
              </a:r>
              <a:r>
                <a:rPr lang="en-US" sz="2400" dirty="0" err="1">
                  <a:latin typeface="Consolas" panose="020B0609020204030204" pitchFamily="49" charset="0"/>
                </a:rPr>
                <a:t>rsp</a:t>
              </a:r>
              <a:r>
                <a:rPr lang="en-US" sz="2400" dirty="0">
                  <a:latin typeface="Consolas" panose="020B0609020204030204" pitchFamily="49" charset="0"/>
                </a:rPr>
                <a:t> to the struct proc</a:t>
              </a:r>
            </a:p>
            <a:p>
              <a:r>
                <a:rPr lang="en-US" sz="2400" dirty="0">
                  <a:latin typeface="Consolas" panose="020B0609020204030204" pitchFamily="49" charset="0"/>
                </a:rPr>
                <a:t>                                       //for the process which just</a:t>
              </a:r>
            </a:p>
            <a:p>
              <a:r>
                <a:rPr lang="en-US" sz="2400" dirty="0">
                  <a:latin typeface="Consolas" panose="020B0609020204030204" pitchFamily="49" charset="0"/>
                </a:rPr>
                <a:t>                                       //invoked the system call</a:t>
              </a:r>
            </a:p>
            <a:p>
              <a:r>
                <a:rPr lang="en-US" sz="2400" dirty="0">
                  <a:latin typeface="Consolas" panose="020B0609020204030204" pitchFamily="49" charset="0"/>
                </a:rPr>
                <a:t>                                       //(%</a:t>
              </a:r>
              <a:r>
                <a:rPr lang="en-US" sz="2400" dirty="0" err="1">
                  <a:latin typeface="Consolas" panose="020B0609020204030204" pitchFamily="49" charset="0"/>
                </a:rPr>
                <a:t>gs</a:t>
              </a:r>
              <a:r>
                <a:rPr lang="en-US" sz="2400" dirty="0">
                  <a:latin typeface="Consolas" panose="020B0609020204030204" pitchFamily="49" charset="0"/>
                  <a:sym typeface="Wingdings" panose="05000000000000000000" pitchFamily="2" charset="2"/>
                </a:rPr>
                <a:t>:(8) is the field</a:t>
              </a:r>
              <a:endParaRPr lang="en-US" sz="2400" dirty="0">
                <a:latin typeface="Consolas" panose="020B0609020204030204" pitchFamily="49" charset="0"/>
              </a:endParaRPr>
            </a:p>
            <a:p>
              <a:r>
                <a:rPr lang="en-US" sz="2400" dirty="0">
                  <a:latin typeface="Consolas" panose="020B0609020204030204" pitchFamily="49" charset="0"/>
                </a:rPr>
                <a:t>                                       //</a:t>
              </a:r>
              <a:r>
                <a:rPr lang="en-US" sz="2400" dirty="0" err="1">
                  <a:latin typeface="Consolas" panose="020B0609020204030204" pitchFamily="49" charset="0"/>
                </a:rPr>
                <a:t>cpustate</a:t>
              </a:r>
              <a:r>
                <a:rPr lang="en-US" sz="2400" dirty="0">
                  <a:latin typeface="Consolas" panose="020B0609020204030204" pitchFamily="49" charset="0"/>
                </a:rPr>
                <a:t>::proc* current_)</a:t>
              </a: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addq</a:t>
              </a:r>
              <a:r>
                <a:rPr lang="en-US" sz="2400" dirty="0">
                  <a:latin typeface="Consolas" panose="020B0609020204030204" pitchFamily="49" charset="0"/>
                </a:rPr>
                <a:t> </a:t>
              </a:r>
              <a:r>
                <a:rPr lang="en-US" sz="2400" dirty="0">
                  <a:solidFill>
                    <a:srgbClr val="00B050"/>
                  </a:solidFill>
                  <a:latin typeface="Consolas" panose="020B0609020204030204" pitchFamily="49" charset="0"/>
                </a:rPr>
                <a:t>$PROCSTACK_SIZE</a:t>
              </a:r>
              <a:r>
                <a:rPr lang="en-US" sz="2400" dirty="0">
                  <a:latin typeface="Consolas" panose="020B0609020204030204" pitchFamily="49" charset="0"/>
                </a:rPr>
                <a:t>, %</a:t>
              </a:r>
              <a:r>
                <a:rPr lang="en-US" sz="2400" dirty="0" err="1">
                  <a:latin typeface="Consolas" panose="020B0609020204030204" pitchFamily="49" charset="0"/>
                </a:rPr>
                <a:t>rsp</a:t>
              </a:r>
              <a:r>
                <a:rPr lang="en-US" sz="2400" dirty="0">
                  <a:latin typeface="Consolas" panose="020B0609020204030204" pitchFamily="49" charset="0"/>
                </a:rPr>
                <a:t>     //Now %</a:t>
              </a:r>
              <a:r>
                <a:rPr lang="en-US" sz="2400" dirty="0" err="1">
                  <a:latin typeface="Consolas" panose="020B0609020204030204" pitchFamily="49" charset="0"/>
                </a:rPr>
                <a:t>rsp</a:t>
              </a:r>
              <a:r>
                <a:rPr lang="en-US" sz="2400" dirty="0">
                  <a:latin typeface="Consolas" panose="020B0609020204030204" pitchFamily="49" charset="0"/>
                </a:rPr>
                <a:t> points to the</a:t>
              </a:r>
            </a:p>
            <a:p>
              <a:r>
                <a:rPr lang="en-US" sz="2400" dirty="0">
                  <a:latin typeface="Consolas" panose="020B0609020204030204" pitchFamily="49" charset="0"/>
                </a:rPr>
                <a:t>                                       //appropriate kernel stack!</a:t>
              </a:r>
            </a:p>
          </p:txBody>
        </p:sp>
      </p:grpSp>
    </p:spTree>
    <p:extLst>
      <p:ext uri="{BB962C8B-B14F-4D97-AF65-F5344CB8AC3E}">
        <p14:creationId xmlns:p14="http://schemas.microsoft.com/office/powerpoint/2010/main" val="3694897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32" presetClass="emph" presetSubtype="0" fill="hold" nodeType="withEffect">
                                  <p:stCondLst>
                                    <p:cond delay="0"/>
                                  </p:stCondLst>
                                  <p:childTnLst>
                                    <p:animRot by="120000">
                                      <p:cBhvr>
                                        <p:cTn id="12" dur="100" fill="hold">
                                          <p:stCondLst>
                                            <p:cond delay="0"/>
                                          </p:stCondLst>
                                        </p:cTn>
                                        <p:tgtEl>
                                          <p:spTgt spid="2"/>
                                        </p:tgtEl>
                                        <p:attrNameLst>
                                          <p:attrName>r</p:attrName>
                                        </p:attrNameLst>
                                      </p:cBhvr>
                                    </p:animRot>
                                    <p:animRot by="-240000">
                                      <p:cBhvr>
                                        <p:cTn id="13" dur="200" fill="hold">
                                          <p:stCondLst>
                                            <p:cond delay="200"/>
                                          </p:stCondLst>
                                        </p:cTn>
                                        <p:tgtEl>
                                          <p:spTgt spid="2"/>
                                        </p:tgtEl>
                                        <p:attrNameLst>
                                          <p:attrName>r</p:attrName>
                                        </p:attrNameLst>
                                      </p:cBhvr>
                                    </p:animRot>
                                    <p:animRot by="240000">
                                      <p:cBhvr>
                                        <p:cTn id="14" dur="200" fill="hold">
                                          <p:stCondLst>
                                            <p:cond delay="400"/>
                                          </p:stCondLst>
                                        </p:cTn>
                                        <p:tgtEl>
                                          <p:spTgt spid="2"/>
                                        </p:tgtEl>
                                        <p:attrNameLst>
                                          <p:attrName>r</p:attrName>
                                        </p:attrNameLst>
                                      </p:cBhvr>
                                    </p:animRot>
                                    <p:animRot by="-240000">
                                      <p:cBhvr>
                                        <p:cTn id="15" dur="200" fill="hold">
                                          <p:stCondLst>
                                            <p:cond delay="600"/>
                                          </p:stCondLst>
                                        </p:cTn>
                                        <p:tgtEl>
                                          <p:spTgt spid="2"/>
                                        </p:tgtEl>
                                        <p:attrNameLst>
                                          <p:attrName>r</p:attrName>
                                        </p:attrNameLst>
                                      </p:cBhvr>
                                    </p:animRot>
                                    <p:animRot by="120000">
                                      <p:cBhvr>
                                        <p:cTn id="16" dur="200" fill="hold">
                                          <p:stCondLst>
                                            <p:cond delay="800"/>
                                          </p:stCondLst>
                                        </p:cTn>
                                        <p:tgtEl>
                                          <p:spTgt spid="2"/>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2">
                                            <p:txEl>
                                              <p:pRg st="3" end="3"/>
                                            </p:txEl>
                                          </p:spTgt>
                                        </p:tgtEl>
                                        <p:attrNameLst>
                                          <p:attrName>style.visibility</p:attrName>
                                        </p:attrNameLst>
                                      </p:cBhvr>
                                      <p:to>
                                        <p:strVal val="visible"/>
                                      </p:to>
                                    </p:set>
                                    <p:animEffect transition="in" filter="fade">
                                      <p:cBhvr>
                                        <p:cTn id="21" dur="500"/>
                                        <p:tgtEl>
                                          <p:spTgt spid="22">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500"/>
                                        <p:tgtEl>
                                          <p:spTgt spid="3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34"/>
                                        </p:tgtEl>
                                      </p:cBhvr>
                                    </p:animEffect>
                                    <p:set>
                                      <p:cBhvr>
                                        <p:cTn id="31" dur="1" fill="hold">
                                          <p:stCondLst>
                                            <p:cond delay="499"/>
                                          </p:stCondLst>
                                        </p:cTn>
                                        <p:tgtEl>
                                          <p:spTgt spid="34"/>
                                        </p:tgtEl>
                                        <p:attrNameLst>
                                          <p:attrName>style.visibility</p:attrName>
                                        </p:attrNameLst>
                                      </p:cBhvr>
                                      <p:to>
                                        <p:strVal val="hidden"/>
                                      </p:to>
                                    </p:se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25">
                                            <p:txEl>
                                              <p:pRg st="0" end="0"/>
                                            </p:txEl>
                                          </p:spTgt>
                                        </p:tgtEl>
                                        <p:attrNameLst>
                                          <p:attrName>style.visibility</p:attrName>
                                        </p:attrNameLst>
                                      </p:cBhvr>
                                      <p:to>
                                        <p:strVal val="visible"/>
                                      </p:to>
                                    </p:set>
                                    <p:animEffect transition="in" filter="fade">
                                      <p:cBhvr>
                                        <p:cTn id="35" dur="500"/>
                                        <p:tgtEl>
                                          <p:spTgt spid="25">
                                            <p:txEl>
                                              <p:pRg st="0" end="0"/>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500"/>
                                        <p:tgtEl>
                                          <p:spTgt spid="33"/>
                                        </p:tgtEl>
                                      </p:cBhvr>
                                    </p:animEffect>
                                  </p:childTnLst>
                                </p:cTn>
                              </p:par>
                              <p:par>
                                <p:cTn id="39" presetID="10" presetClass="entr" presetSubtype="0" fill="hold" nodeType="withEffect">
                                  <p:stCondLst>
                                    <p:cond delay="0"/>
                                  </p:stCondLst>
                                  <p:childTnLst>
                                    <p:set>
                                      <p:cBhvr>
                                        <p:cTn id="40" dur="1" fill="hold">
                                          <p:stCondLst>
                                            <p:cond delay="0"/>
                                          </p:stCondLst>
                                        </p:cTn>
                                        <p:tgtEl>
                                          <p:spTgt spid="25">
                                            <p:txEl>
                                              <p:pRg st="1" end="1"/>
                                            </p:txEl>
                                          </p:spTgt>
                                        </p:tgtEl>
                                        <p:attrNameLst>
                                          <p:attrName>style.visibility</p:attrName>
                                        </p:attrNameLst>
                                      </p:cBhvr>
                                      <p:to>
                                        <p:strVal val="visible"/>
                                      </p:to>
                                    </p:set>
                                    <p:animEffect transition="in" filter="fade">
                                      <p:cBhvr>
                                        <p:cTn id="41" dur="500"/>
                                        <p:tgtEl>
                                          <p:spTgt spid="25">
                                            <p:txEl>
                                              <p:pRg st="1" end="1"/>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F81799E-AC10-4CE3-8E68-7D8D2A2E5671}"/>
              </a:ext>
            </a:extLst>
          </p:cNvPr>
          <p:cNvSpPr/>
          <p:nvPr/>
        </p:nvSpPr>
        <p:spPr>
          <a:xfrm>
            <a:off x="277793" y="81022"/>
            <a:ext cx="2754775" cy="54401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Segoe UI" panose="020B0502040204020203" pitchFamily="34" charset="0"/>
                <a:cs typeface="Segoe UI" panose="020B0502040204020203" pitchFamily="34" charset="0"/>
              </a:rPr>
              <a:t>Interrupt number</a:t>
            </a:r>
          </a:p>
        </p:txBody>
      </p:sp>
      <p:sp>
        <p:nvSpPr>
          <p:cNvPr id="6" name="Rectangle 5">
            <a:extLst>
              <a:ext uri="{FF2B5EF4-FFF2-40B4-BE49-F238E27FC236}">
                <a16:creationId xmlns:a16="http://schemas.microsoft.com/office/drawing/2014/main" id="{6D9E8BAC-F82A-4FFC-8054-D2B5A878E429}"/>
              </a:ext>
            </a:extLst>
          </p:cNvPr>
          <p:cNvSpPr/>
          <p:nvPr/>
        </p:nvSpPr>
        <p:spPr>
          <a:xfrm>
            <a:off x="277793" y="2779853"/>
            <a:ext cx="2754775" cy="54401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Virtual address</a:t>
            </a:r>
          </a:p>
        </p:txBody>
      </p:sp>
      <p:sp>
        <p:nvSpPr>
          <p:cNvPr id="7" name="TextBox 6">
            <a:extLst>
              <a:ext uri="{FF2B5EF4-FFF2-40B4-BE49-F238E27FC236}">
                <a16:creationId xmlns:a16="http://schemas.microsoft.com/office/drawing/2014/main" id="{B75A3244-3886-4933-9E1A-6928318C92AE}"/>
              </a:ext>
            </a:extLst>
          </p:cNvPr>
          <p:cNvSpPr txBox="1"/>
          <p:nvPr/>
        </p:nvSpPr>
        <p:spPr>
          <a:xfrm>
            <a:off x="0" y="3349955"/>
            <a:ext cx="3368233" cy="605294"/>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Interrupt-Descriptor-Table Register (IDTR)</a:t>
            </a:r>
          </a:p>
        </p:txBody>
      </p:sp>
      <p:sp>
        <p:nvSpPr>
          <p:cNvPr id="8" name="TextBox 7">
            <a:extLst>
              <a:ext uri="{FF2B5EF4-FFF2-40B4-BE49-F238E27FC236}">
                <a16:creationId xmlns:a16="http://schemas.microsoft.com/office/drawing/2014/main" id="{F1301A04-0DC6-491E-ACE5-3A555735F455}"/>
              </a:ext>
            </a:extLst>
          </p:cNvPr>
          <p:cNvSpPr txBox="1"/>
          <p:nvPr/>
        </p:nvSpPr>
        <p:spPr>
          <a:xfrm>
            <a:off x="3480618" y="218344"/>
            <a:ext cx="709417" cy="348813"/>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16</a:t>
            </a:r>
          </a:p>
        </p:txBody>
      </p:sp>
      <p:sp>
        <p:nvSpPr>
          <p:cNvPr id="9" name="Oval 8">
            <a:extLst>
              <a:ext uri="{FF2B5EF4-FFF2-40B4-BE49-F238E27FC236}">
                <a16:creationId xmlns:a16="http://schemas.microsoft.com/office/drawing/2014/main" id="{09E34B95-CE62-4A91-817E-560A949C82D5}"/>
              </a:ext>
            </a:extLst>
          </p:cNvPr>
          <p:cNvSpPr>
            <a:spLocks noChangeAspect="1"/>
          </p:cNvSpPr>
          <p:nvPr/>
        </p:nvSpPr>
        <p:spPr>
          <a:xfrm>
            <a:off x="3013280" y="863958"/>
            <a:ext cx="548640" cy="54864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panose="020B0502040204020203" pitchFamily="34" charset="0"/>
                <a:cs typeface="Segoe UI" panose="020B0502040204020203" pitchFamily="34" charset="0"/>
              </a:rPr>
              <a:t>x</a:t>
            </a:r>
          </a:p>
        </p:txBody>
      </p:sp>
      <p:sp>
        <p:nvSpPr>
          <p:cNvPr id="10" name="Oval 9">
            <a:extLst>
              <a:ext uri="{FF2B5EF4-FFF2-40B4-BE49-F238E27FC236}">
                <a16:creationId xmlns:a16="http://schemas.microsoft.com/office/drawing/2014/main" id="{C955845F-F171-4CF0-BCBE-8644060A0195}"/>
              </a:ext>
            </a:extLst>
          </p:cNvPr>
          <p:cNvSpPr>
            <a:spLocks noChangeAspect="1"/>
          </p:cNvSpPr>
          <p:nvPr/>
        </p:nvSpPr>
        <p:spPr>
          <a:xfrm>
            <a:off x="3013280" y="1639590"/>
            <a:ext cx="548640" cy="54864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Segoe UI" panose="020B0502040204020203" pitchFamily="34" charset="0"/>
                <a:cs typeface="Segoe UI" panose="020B0502040204020203" pitchFamily="34" charset="0"/>
              </a:rPr>
              <a:t>+</a:t>
            </a:r>
          </a:p>
        </p:txBody>
      </p:sp>
      <p:sp>
        <p:nvSpPr>
          <p:cNvPr id="11" name="TextBox 10">
            <a:extLst>
              <a:ext uri="{FF2B5EF4-FFF2-40B4-BE49-F238E27FC236}">
                <a16:creationId xmlns:a16="http://schemas.microsoft.com/office/drawing/2014/main" id="{47DA8FDE-D3B6-40B2-A9A0-CE638D4F817E}"/>
              </a:ext>
            </a:extLst>
          </p:cNvPr>
          <p:cNvSpPr txBox="1"/>
          <p:nvPr/>
        </p:nvSpPr>
        <p:spPr>
          <a:xfrm>
            <a:off x="4317615" y="3349955"/>
            <a:ext cx="2695927" cy="861774"/>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Interrupt Descriptor</a:t>
            </a:r>
          </a:p>
          <a:p>
            <a:pPr algn="ctr">
              <a:lnSpc>
                <a:spcPts val="2000"/>
              </a:lnSpc>
            </a:pPr>
            <a:r>
              <a:rPr lang="en-US" sz="2000" b="1" dirty="0">
                <a:latin typeface="Segoe UI" panose="020B0502040204020203" pitchFamily="34" charset="0"/>
                <a:cs typeface="Segoe UI" panose="020B0502040204020203" pitchFamily="34" charset="0"/>
              </a:rPr>
              <a:t>Table (IDT): in virtual memory</a:t>
            </a:r>
          </a:p>
        </p:txBody>
      </p:sp>
      <p:sp>
        <p:nvSpPr>
          <p:cNvPr id="12" name="Rectangle 11">
            <a:extLst>
              <a:ext uri="{FF2B5EF4-FFF2-40B4-BE49-F238E27FC236}">
                <a16:creationId xmlns:a16="http://schemas.microsoft.com/office/drawing/2014/main" id="{81A7D18E-5CD2-487B-BC6F-01A9ABD13EEC}"/>
              </a:ext>
            </a:extLst>
          </p:cNvPr>
          <p:cNvSpPr/>
          <p:nvPr/>
        </p:nvSpPr>
        <p:spPr>
          <a:xfrm>
            <a:off x="4411884" y="81022"/>
            <a:ext cx="2357375" cy="3242841"/>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cxnSp>
        <p:nvCxnSpPr>
          <p:cNvPr id="14" name="Connector: Elbow 13">
            <a:extLst>
              <a:ext uri="{FF2B5EF4-FFF2-40B4-BE49-F238E27FC236}">
                <a16:creationId xmlns:a16="http://schemas.microsoft.com/office/drawing/2014/main" id="{CC91D0FE-BB4D-429F-96DA-A8EFE27E3600}"/>
              </a:ext>
            </a:extLst>
          </p:cNvPr>
          <p:cNvCxnSpPr>
            <a:cxnSpLocks/>
            <a:stCxn id="6" idx="3"/>
          </p:cNvCxnSpPr>
          <p:nvPr/>
        </p:nvCxnSpPr>
        <p:spPr>
          <a:xfrm>
            <a:off x="3032568" y="3051858"/>
            <a:ext cx="1379316" cy="272005"/>
          </a:xfrm>
          <a:prstGeom prst="bentConnector3">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352C0D3D-72CD-4482-AB05-5829635B4D30}"/>
              </a:ext>
            </a:extLst>
          </p:cNvPr>
          <p:cNvGrpSpPr/>
          <p:nvPr/>
        </p:nvGrpSpPr>
        <p:grpSpPr>
          <a:xfrm>
            <a:off x="4411884" y="1446954"/>
            <a:ext cx="2357375" cy="624820"/>
            <a:chOff x="4411884" y="1446954"/>
            <a:chExt cx="2357375" cy="624820"/>
          </a:xfrm>
        </p:grpSpPr>
        <p:sp>
          <p:nvSpPr>
            <p:cNvPr id="16" name="Rectangle 15">
              <a:extLst>
                <a:ext uri="{FF2B5EF4-FFF2-40B4-BE49-F238E27FC236}">
                  <a16:creationId xmlns:a16="http://schemas.microsoft.com/office/drawing/2014/main" id="{B382DFEB-C494-4B04-9970-24AE5C26949F}"/>
                </a:ext>
              </a:extLst>
            </p:cNvPr>
            <p:cNvSpPr/>
            <p:nvPr/>
          </p:nvSpPr>
          <p:spPr>
            <a:xfrm>
              <a:off x="4411884" y="1446954"/>
              <a:ext cx="2357375" cy="6042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49D4AAF2-5C5E-4992-BC25-F5D99658A16C}"/>
                </a:ext>
              </a:extLst>
            </p:cNvPr>
            <p:cNvSpPr/>
            <p:nvPr/>
          </p:nvSpPr>
          <p:spPr>
            <a:xfrm>
              <a:off x="4411884" y="1448425"/>
              <a:ext cx="2357375" cy="29935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Virtual address</a:t>
              </a:r>
            </a:p>
          </p:txBody>
        </p:sp>
        <p:sp>
          <p:nvSpPr>
            <p:cNvPr id="18" name="Rectangle 17">
              <a:extLst>
                <a:ext uri="{FF2B5EF4-FFF2-40B4-BE49-F238E27FC236}">
                  <a16:creationId xmlns:a16="http://schemas.microsoft.com/office/drawing/2014/main" id="{33BF604A-1CE7-48D5-8B06-087016A38098}"/>
                </a:ext>
              </a:extLst>
            </p:cNvPr>
            <p:cNvSpPr/>
            <p:nvPr/>
          </p:nvSpPr>
          <p:spPr>
            <a:xfrm>
              <a:off x="6280220" y="1747777"/>
              <a:ext cx="489039" cy="30343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IST</a:t>
              </a:r>
            </a:p>
          </p:txBody>
        </p:sp>
        <p:sp>
          <p:nvSpPr>
            <p:cNvPr id="19" name="TextBox 18">
              <a:extLst>
                <a:ext uri="{FF2B5EF4-FFF2-40B4-BE49-F238E27FC236}">
                  <a16:creationId xmlns:a16="http://schemas.microsoft.com/office/drawing/2014/main" id="{75669B6E-07FC-451B-BA14-7DB579F0566D}"/>
                </a:ext>
              </a:extLst>
            </p:cNvPr>
            <p:cNvSpPr txBox="1"/>
            <p:nvPr/>
          </p:nvSpPr>
          <p:spPr>
            <a:xfrm>
              <a:off x="4772089" y="1702442"/>
              <a:ext cx="1316334" cy="369332"/>
            </a:xfrm>
            <a:prstGeom prst="rect">
              <a:avLst/>
            </a:prstGeom>
            <a:noFill/>
          </p:spPr>
          <p:txBody>
            <a:bodyPr wrap="square" rtlCol="0">
              <a:spAutoFit/>
            </a:bodyPr>
            <a:lstStyle/>
            <a:p>
              <a:r>
                <a:rPr lang="en-US" dirty="0">
                  <a:solidFill>
                    <a:schemeClr val="bg1">
                      <a:lumMod val="85000"/>
                    </a:schemeClr>
                  </a:solidFill>
                  <a:latin typeface="Segoe UI" panose="020B0502040204020203" pitchFamily="34" charset="0"/>
                  <a:cs typeface="Segoe UI" panose="020B0502040204020203" pitchFamily="34" charset="0"/>
                </a:rPr>
                <a:t>Other stuff</a:t>
              </a:r>
            </a:p>
          </p:txBody>
        </p:sp>
      </p:grpSp>
      <p:cxnSp>
        <p:nvCxnSpPr>
          <p:cNvPr id="21" name="Straight Arrow Connector 20">
            <a:extLst>
              <a:ext uri="{FF2B5EF4-FFF2-40B4-BE49-F238E27FC236}">
                <a16:creationId xmlns:a16="http://schemas.microsoft.com/office/drawing/2014/main" id="{49E04719-51C5-4704-9D95-45F1C0DDFAE8}"/>
              </a:ext>
            </a:extLst>
          </p:cNvPr>
          <p:cNvCxnSpPr>
            <a:cxnSpLocks/>
            <a:endCxn id="10" idx="4"/>
          </p:cNvCxnSpPr>
          <p:nvPr/>
        </p:nvCxnSpPr>
        <p:spPr>
          <a:xfrm flipV="1">
            <a:off x="3287600" y="2188230"/>
            <a:ext cx="0" cy="863628"/>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99A71E0B-EA79-42E8-9684-8E3981CBCFFF}"/>
              </a:ext>
            </a:extLst>
          </p:cNvPr>
          <p:cNvCxnSpPr>
            <a:cxnSpLocks/>
            <a:stCxn id="9" idx="4"/>
            <a:endCxn id="10" idx="0"/>
          </p:cNvCxnSpPr>
          <p:nvPr/>
        </p:nvCxnSpPr>
        <p:spPr>
          <a:xfrm>
            <a:off x="3287600" y="1412598"/>
            <a:ext cx="0" cy="22699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9" name="Connector: Elbow 28">
            <a:extLst>
              <a:ext uri="{FF2B5EF4-FFF2-40B4-BE49-F238E27FC236}">
                <a16:creationId xmlns:a16="http://schemas.microsoft.com/office/drawing/2014/main" id="{72CBCD5F-644A-45E0-BD25-18D4CA2D2877}"/>
              </a:ext>
            </a:extLst>
          </p:cNvPr>
          <p:cNvCxnSpPr>
            <a:cxnSpLocks/>
            <a:stCxn id="10" idx="6"/>
          </p:cNvCxnSpPr>
          <p:nvPr/>
        </p:nvCxnSpPr>
        <p:spPr>
          <a:xfrm>
            <a:off x="3561920" y="1913910"/>
            <a:ext cx="849964" cy="131126"/>
          </a:xfrm>
          <a:prstGeom prst="bentConnector3">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Connector: Elbow 31">
            <a:extLst>
              <a:ext uri="{FF2B5EF4-FFF2-40B4-BE49-F238E27FC236}">
                <a16:creationId xmlns:a16="http://schemas.microsoft.com/office/drawing/2014/main" id="{6DF4691D-B0A2-4ED4-A505-F84627E04E82}"/>
              </a:ext>
            </a:extLst>
          </p:cNvPr>
          <p:cNvCxnSpPr>
            <a:cxnSpLocks/>
            <a:stCxn id="8" idx="2"/>
            <a:endCxn id="9" idx="6"/>
          </p:cNvCxnSpPr>
          <p:nvPr/>
        </p:nvCxnSpPr>
        <p:spPr>
          <a:xfrm rot="5400000">
            <a:off x="3413064" y="716014"/>
            <a:ext cx="571121" cy="273407"/>
          </a:xfrm>
          <a:prstGeom prst="bentConnector2">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7" name="Connector: Elbow 36">
            <a:extLst>
              <a:ext uri="{FF2B5EF4-FFF2-40B4-BE49-F238E27FC236}">
                <a16:creationId xmlns:a16="http://schemas.microsoft.com/office/drawing/2014/main" id="{AD7F97D5-42B8-4309-B880-C56CAD45D115}"/>
              </a:ext>
            </a:extLst>
          </p:cNvPr>
          <p:cNvCxnSpPr>
            <a:cxnSpLocks/>
            <a:endCxn id="9" idx="2"/>
          </p:cNvCxnSpPr>
          <p:nvPr/>
        </p:nvCxnSpPr>
        <p:spPr>
          <a:xfrm rot="16200000" flipH="1">
            <a:off x="2605540" y="730538"/>
            <a:ext cx="513246" cy="302234"/>
          </a:xfrm>
          <a:prstGeom prst="bentConnector2">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BA3A359-D996-4A7A-98E6-E3E18BFFB547}"/>
              </a:ext>
            </a:extLst>
          </p:cNvPr>
          <p:cNvGrpSpPr/>
          <p:nvPr/>
        </p:nvGrpSpPr>
        <p:grpSpPr>
          <a:xfrm>
            <a:off x="6778240" y="19881"/>
            <a:ext cx="3886235" cy="2051894"/>
            <a:chOff x="6778240" y="19881"/>
            <a:chExt cx="3886235" cy="2051894"/>
          </a:xfrm>
        </p:grpSpPr>
        <p:sp>
          <p:nvSpPr>
            <p:cNvPr id="40" name="Rectangle 39">
              <a:extLst>
                <a:ext uri="{FF2B5EF4-FFF2-40B4-BE49-F238E27FC236}">
                  <a16:creationId xmlns:a16="http://schemas.microsoft.com/office/drawing/2014/main" id="{EFF14D22-C6F5-4B90-B4F4-9748FE79BBB3}"/>
                </a:ext>
              </a:extLst>
            </p:cNvPr>
            <p:cNvSpPr/>
            <p:nvPr/>
          </p:nvSpPr>
          <p:spPr>
            <a:xfrm>
              <a:off x="8137823" y="854579"/>
              <a:ext cx="2357375" cy="1217196"/>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sp>
          <p:nvSpPr>
            <p:cNvPr id="41" name="TextBox 40">
              <a:extLst>
                <a:ext uri="{FF2B5EF4-FFF2-40B4-BE49-F238E27FC236}">
                  <a16:creationId xmlns:a16="http://schemas.microsoft.com/office/drawing/2014/main" id="{A973F77F-9A8E-40F3-AD0C-42179CC7C0C8}"/>
                </a:ext>
              </a:extLst>
            </p:cNvPr>
            <p:cNvSpPr txBox="1"/>
            <p:nvPr/>
          </p:nvSpPr>
          <p:spPr>
            <a:xfrm>
              <a:off x="7968548" y="19881"/>
              <a:ext cx="2695927" cy="861774"/>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Interrupt handler code: in virtual memory</a:t>
              </a:r>
            </a:p>
          </p:txBody>
        </p:sp>
        <p:sp>
          <p:nvSpPr>
            <p:cNvPr id="42" name="Rectangle 41">
              <a:extLst>
                <a:ext uri="{FF2B5EF4-FFF2-40B4-BE49-F238E27FC236}">
                  <a16:creationId xmlns:a16="http://schemas.microsoft.com/office/drawing/2014/main" id="{7E6FF739-3315-45E4-B8FF-0D5DD7E2573A}"/>
                </a:ext>
              </a:extLst>
            </p:cNvPr>
            <p:cNvSpPr/>
            <p:nvPr/>
          </p:nvSpPr>
          <p:spPr>
            <a:xfrm>
              <a:off x="8146359" y="1283896"/>
              <a:ext cx="2348394" cy="5374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Code</a:t>
              </a:r>
            </a:p>
          </p:txBody>
        </p:sp>
        <p:cxnSp>
          <p:nvCxnSpPr>
            <p:cNvPr id="43" name="Connector: Elbow 42">
              <a:extLst>
                <a:ext uri="{FF2B5EF4-FFF2-40B4-BE49-F238E27FC236}">
                  <a16:creationId xmlns:a16="http://schemas.microsoft.com/office/drawing/2014/main" id="{F8066154-0D90-4907-8276-25472304F6A4}"/>
                </a:ext>
              </a:extLst>
            </p:cNvPr>
            <p:cNvCxnSpPr>
              <a:cxnSpLocks/>
            </p:cNvCxnSpPr>
            <p:nvPr/>
          </p:nvCxnSpPr>
          <p:spPr>
            <a:xfrm>
              <a:off x="6778240" y="1603094"/>
              <a:ext cx="1359137" cy="218294"/>
            </a:xfrm>
            <a:prstGeom prst="bentConnector3">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EFF09204-B64C-494D-AAE8-EE2B3E9A1AB4}"/>
              </a:ext>
            </a:extLst>
          </p:cNvPr>
          <p:cNvGrpSpPr/>
          <p:nvPr/>
        </p:nvGrpSpPr>
        <p:grpSpPr>
          <a:xfrm>
            <a:off x="7041544" y="2246779"/>
            <a:ext cx="5066462" cy="4614490"/>
            <a:chOff x="7041544" y="2246779"/>
            <a:chExt cx="5066462" cy="4614490"/>
          </a:xfrm>
        </p:grpSpPr>
        <p:pic>
          <p:nvPicPr>
            <p:cNvPr id="4" name="Picture 3">
              <a:extLst>
                <a:ext uri="{FF2B5EF4-FFF2-40B4-BE49-F238E27FC236}">
                  <a16:creationId xmlns:a16="http://schemas.microsoft.com/office/drawing/2014/main" id="{0DAE39AF-F75C-46A4-844B-12F71416AB3B}"/>
                </a:ext>
              </a:extLst>
            </p:cNvPr>
            <p:cNvPicPr>
              <a:picLocks noChangeAspect="1"/>
            </p:cNvPicPr>
            <p:nvPr/>
          </p:nvPicPr>
          <p:blipFill>
            <a:blip r:embed="rId3"/>
            <a:stretch>
              <a:fillRect/>
            </a:stretch>
          </p:blipFill>
          <p:spPr>
            <a:xfrm>
              <a:off x="7041544" y="2246779"/>
              <a:ext cx="5066462" cy="4614490"/>
            </a:xfrm>
            <a:prstGeom prst="rect">
              <a:avLst/>
            </a:prstGeom>
          </p:spPr>
        </p:pic>
        <p:sp>
          <p:nvSpPr>
            <p:cNvPr id="13" name="TextBox 12">
              <a:extLst>
                <a:ext uri="{FF2B5EF4-FFF2-40B4-BE49-F238E27FC236}">
                  <a16:creationId xmlns:a16="http://schemas.microsoft.com/office/drawing/2014/main" id="{FF986DA9-81AC-4040-9544-3E9A14DC1247}"/>
                </a:ext>
              </a:extLst>
            </p:cNvPr>
            <p:cNvSpPr txBox="1"/>
            <p:nvPr/>
          </p:nvSpPr>
          <p:spPr>
            <a:xfrm>
              <a:off x="7176304" y="2395959"/>
              <a:ext cx="4849792" cy="954107"/>
            </a:xfrm>
            <a:prstGeom prst="rect">
              <a:avLst/>
            </a:prstGeom>
            <a:noFill/>
          </p:spPr>
          <p:txBody>
            <a:bodyPr wrap="square" rtlCol="0">
              <a:spAutoFit/>
            </a:bodyPr>
            <a:lstStyle/>
            <a:p>
              <a:pPr algn="ctr"/>
              <a:r>
                <a:rPr lang="en-US" sz="2800" b="1" dirty="0">
                  <a:ln>
                    <a:solidFill>
                      <a:sysClr val="windowText" lastClr="000000"/>
                    </a:solidFill>
                  </a:ln>
                  <a:solidFill>
                    <a:srgbClr val="FF0000"/>
                  </a:solidFill>
                  <a:latin typeface="Segoe UI" panose="020B0502040204020203" pitchFamily="34" charset="0"/>
                  <a:cs typeface="Segoe UI" panose="020B0502040204020203" pitchFamily="34" charset="0"/>
                </a:rPr>
                <a:t>WHICH STACK WILL THE INTERRUPT HANDLER USE?</a:t>
              </a:r>
            </a:p>
          </p:txBody>
        </p:sp>
      </p:grpSp>
    </p:spTree>
    <p:extLst>
      <p:ext uri="{BB962C8B-B14F-4D97-AF65-F5344CB8AC3E}">
        <p14:creationId xmlns:p14="http://schemas.microsoft.com/office/powerpoint/2010/main" val="315623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700"/>
                                        <p:tgtEl>
                                          <p:spTgt spid="15"/>
                                        </p:tgtEl>
                                      </p:cBhvr>
                                    </p:animEffect>
                                    <p:anim calcmode="lin" valueType="num">
                                      <p:cBhvr>
                                        <p:cTn id="8" dur="700" fill="hold"/>
                                        <p:tgtEl>
                                          <p:spTgt spid="15"/>
                                        </p:tgtEl>
                                        <p:attrNameLst>
                                          <p:attrName>ppt_x</p:attrName>
                                        </p:attrNameLst>
                                      </p:cBhvr>
                                      <p:tavLst>
                                        <p:tav tm="0">
                                          <p:val>
                                            <p:strVal val="#ppt_x"/>
                                          </p:val>
                                        </p:tav>
                                        <p:tav tm="100000">
                                          <p:val>
                                            <p:strVal val="#ppt_x"/>
                                          </p:val>
                                        </p:tav>
                                      </p:tavLst>
                                    </p:anim>
                                    <p:anim calcmode="lin" valueType="num">
                                      <p:cBhvr>
                                        <p:cTn id="9" dur="7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F81799E-AC10-4CE3-8E68-7D8D2A2E5671}"/>
              </a:ext>
            </a:extLst>
          </p:cNvPr>
          <p:cNvSpPr/>
          <p:nvPr/>
        </p:nvSpPr>
        <p:spPr>
          <a:xfrm>
            <a:off x="277793" y="81022"/>
            <a:ext cx="2754775" cy="54401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Segoe UI" panose="020B0502040204020203" pitchFamily="34" charset="0"/>
                <a:cs typeface="Segoe UI" panose="020B0502040204020203" pitchFamily="34" charset="0"/>
              </a:rPr>
              <a:t>Interrupt number</a:t>
            </a:r>
          </a:p>
        </p:txBody>
      </p:sp>
      <p:sp>
        <p:nvSpPr>
          <p:cNvPr id="6" name="Rectangle 5">
            <a:extLst>
              <a:ext uri="{FF2B5EF4-FFF2-40B4-BE49-F238E27FC236}">
                <a16:creationId xmlns:a16="http://schemas.microsoft.com/office/drawing/2014/main" id="{6D9E8BAC-F82A-4FFC-8054-D2B5A878E429}"/>
              </a:ext>
            </a:extLst>
          </p:cNvPr>
          <p:cNvSpPr/>
          <p:nvPr/>
        </p:nvSpPr>
        <p:spPr>
          <a:xfrm>
            <a:off x="277793" y="2779853"/>
            <a:ext cx="2754775" cy="54401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Virtual address</a:t>
            </a:r>
          </a:p>
        </p:txBody>
      </p:sp>
      <p:sp>
        <p:nvSpPr>
          <p:cNvPr id="7" name="TextBox 6">
            <a:extLst>
              <a:ext uri="{FF2B5EF4-FFF2-40B4-BE49-F238E27FC236}">
                <a16:creationId xmlns:a16="http://schemas.microsoft.com/office/drawing/2014/main" id="{B75A3244-3886-4933-9E1A-6928318C92AE}"/>
              </a:ext>
            </a:extLst>
          </p:cNvPr>
          <p:cNvSpPr txBox="1"/>
          <p:nvPr/>
        </p:nvSpPr>
        <p:spPr>
          <a:xfrm>
            <a:off x="0" y="3349955"/>
            <a:ext cx="3368233" cy="605294"/>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Interrupt-Descriptor-Table Register (IDTR)</a:t>
            </a:r>
          </a:p>
        </p:txBody>
      </p:sp>
      <p:sp>
        <p:nvSpPr>
          <p:cNvPr id="8" name="TextBox 7">
            <a:extLst>
              <a:ext uri="{FF2B5EF4-FFF2-40B4-BE49-F238E27FC236}">
                <a16:creationId xmlns:a16="http://schemas.microsoft.com/office/drawing/2014/main" id="{F1301A04-0DC6-491E-ACE5-3A555735F455}"/>
              </a:ext>
            </a:extLst>
          </p:cNvPr>
          <p:cNvSpPr txBox="1"/>
          <p:nvPr/>
        </p:nvSpPr>
        <p:spPr>
          <a:xfrm>
            <a:off x="3480618" y="218344"/>
            <a:ext cx="709417" cy="348813"/>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16</a:t>
            </a:r>
          </a:p>
        </p:txBody>
      </p:sp>
      <p:sp>
        <p:nvSpPr>
          <p:cNvPr id="9" name="Oval 8">
            <a:extLst>
              <a:ext uri="{FF2B5EF4-FFF2-40B4-BE49-F238E27FC236}">
                <a16:creationId xmlns:a16="http://schemas.microsoft.com/office/drawing/2014/main" id="{09E34B95-CE62-4A91-817E-560A949C82D5}"/>
              </a:ext>
            </a:extLst>
          </p:cNvPr>
          <p:cNvSpPr>
            <a:spLocks noChangeAspect="1"/>
          </p:cNvSpPr>
          <p:nvPr/>
        </p:nvSpPr>
        <p:spPr>
          <a:xfrm>
            <a:off x="3013280" y="863958"/>
            <a:ext cx="548640" cy="54864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panose="020B0502040204020203" pitchFamily="34" charset="0"/>
                <a:cs typeface="Segoe UI" panose="020B0502040204020203" pitchFamily="34" charset="0"/>
              </a:rPr>
              <a:t>x</a:t>
            </a:r>
          </a:p>
        </p:txBody>
      </p:sp>
      <p:sp>
        <p:nvSpPr>
          <p:cNvPr id="10" name="Oval 9">
            <a:extLst>
              <a:ext uri="{FF2B5EF4-FFF2-40B4-BE49-F238E27FC236}">
                <a16:creationId xmlns:a16="http://schemas.microsoft.com/office/drawing/2014/main" id="{C955845F-F171-4CF0-BCBE-8644060A0195}"/>
              </a:ext>
            </a:extLst>
          </p:cNvPr>
          <p:cNvSpPr>
            <a:spLocks noChangeAspect="1"/>
          </p:cNvSpPr>
          <p:nvPr/>
        </p:nvSpPr>
        <p:spPr>
          <a:xfrm>
            <a:off x="3013280" y="1639590"/>
            <a:ext cx="548640" cy="54864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Segoe UI" panose="020B0502040204020203" pitchFamily="34" charset="0"/>
                <a:cs typeface="Segoe UI" panose="020B0502040204020203" pitchFamily="34" charset="0"/>
              </a:rPr>
              <a:t>+</a:t>
            </a:r>
          </a:p>
        </p:txBody>
      </p:sp>
      <p:sp>
        <p:nvSpPr>
          <p:cNvPr id="11" name="TextBox 10">
            <a:extLst>
              <a:ext uri="{FF2B5EF4-FFF2-40B4-BE49-F238E27FC236}">
                <a16:creationId xmlns:a16="http://schemas.microsoft.com/office/drawing/2014/main" id="{47DA8FDE-D3B6-40B2-A9A0-CE638D4F817E}"/>
              </a:ext>
            </a:extLst>
          </p:cNvPr>
          <p:cNvSpPr txBox="1"/>
          <p:nvPr/>
        </p:nvSpPr>
        <p:spPr>
          <a:xfrm>
            <a:off x="4317615" y="3349955"/>
            <a:ext cx="2695927" cy="861774"/>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Interrupt Descriptor</a:t>
            </a:r>
          </a:p>
          <a:p>
            <a:pPr algn="ctr">
              <a:lnSpc>
                <a:spcPts val="2000"/>
              </a:lnSpc>
            </a:pPr>
            <a:r>
              <a:rPr lang="en-US" sz="2000" b="1" dirty="0">
                <a:latin typeface="Segoe UI" panose="020B0502040204020203" pitchFamily="34" charset="0"/>
                <a:cs typeface="Segoe UI" panose="020B0502040204020203" pitchFamily="34" charset="0"/>
              </a:rPr>
              <a:t>Table (IDT): in virtual memory</a:t>
            </a:r>
          </a:p>
        </p:txBody>
      </p:sp>
      <p:sp>
        <p:nvSpPr>
          <p:cNvPr id="12" name="Rectangle 11">
            <a:extLst>
              <a:ext uri="{FF2B5EF4-FFF2-40B4-BE49-F238E27FC236}">
                <a16:creationId xmlns:a16="http://schemas.microsoft.com/office/drawing/2014/main" id="{81A7D18E-5CD2-487B-BC6F-01A9ABD13EEC}"/>
              </a:ext>
            </a:extLst>
          </p:cNvPr>
          <p:cNvSpPr/>
          <p:nvPr/>
        </p:nvSpPr>
        <p:spPr>
          <a:xfrm>
            <a:off x="4411884" y="81022"/>
            <a:ext cx="2357375" cy="3242841"/>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cxnSp>
        <p:nvCxnSpPr>
          <p:cNvPr id="14" name="Connector: Elbow 13">
            <a:extLst>
              <a:ext uri="{FF2B5EF4-FFF2-40B4-BE49-F238E27FC236}">
                <a16:creationId xmlns:a16="http://schemas.microsoft.com/office/drawing/2014/main" id="{CC91D0FE-BB4D-429F-96DA-A8EFE27E3600}"/>
              </a:ext>
            </a:extLst>
          </p:cNvPr>
          <p:cNvCxnSpPr>
            <a:cxnSpLocks/>
            <a:stCxn id="6" idx="3"/>
          </p:cNvCxnSpPr>
          <p:nvPr/>
        </p:nvCxnSpPr>
        <p:spPr>
          <a:xfrm>
            <a:off x="3032568" y="3051858"/>
            <a:ext cx="1379316" cy="272005"/>
          </a:xfrm>
          <a:prstGeom prst="bentConnector3">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352C0D3D-72CD-4482-AB05-5829635B4D30}"/>
              </a:ext>
            </a:extLst>
          </p:cNvPr>
          <p:cNvGrpSpPr/>
          <p:nvPr/>
        </p:nvGrpSpPr>
        <p:grpSpPr>
          <a:xfrm>
            <a:off x="4411884" y="1446954"/>
            <a:ext cx="2357375" cy="624820"/>
            <a:chOff x="4411884" y="1446954"/>
            <a:chExt cx="2357375" cy="624820"/>
          </a:xfrm>
        </p:grpSpPr>
        <p:sp>
          <p:nvSpPr>
            <p:cNvPr id="16" name="Rectangle 15">
              <a:extLst>
                <a:ext uri="{FF2B5EF4-FFF2-40B4-BE49-F238E27FC236}">
                  <a16:creationId xmlns:a16="http://schemas.microsoft.com/office/drawing/2014/main" id="{B382DFEB-C494-4B04-9970-24AE5C26949F}"/>
                </a:ext>
              </a:extLst>
            </p:cNvPr>
            <p:cNvSpPr/>
            <p:nvPr/>
          </p:nvSpPr>
          <p:spPr>
            <a:xfrm>
              <a:off x="4411884" y="1446954"/>
              <a:ext cx="2357375" cy="6042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49D4AAF2-5C5E-4992-BC25-F5D99658A16C}"/>
                </a:ext>
              </a:extLst>
            </p:cNvPr>
            <p:cNvSpPr/>
            <p:nvPr/>
          </p:nvSpPr>
          <p:spPr>
            <a:xfrm>
              <a:off x="4411884" y="1448425"/>
              <a:ext cx="2357375" cy="29935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Virtual address</a:t>
              </a:r>
            </a:p>
          </p:txBody>
        </p:sp>
        <p:sp>
          <p:nvSpPr>
            <p:cNvPr id="18" name="Rectangle 17">
              <a:extLst>
                <a:ext uri="{FF2B5EF4-FFF2-40B4-BE49-F238E27FC236}">
                  <a16:creationId xmlns:a16="http://schemas.microsoft.com/office/drawing/2014/main" id="{33BF604A-1CE7-48D5-8B06-087016A38098}"/>
                </a:ext>
              </a:extLst>
            </p:cNvPr>
            <p:cNvSpPr/>
            <p:nvPr/>
          </p:nvSpPr>
          <p:spPr>
            <a:xfrm>
              <a:off x="6280220" y="1747777"/>
              <a:ext cx="489039" cy="30343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IST</a:t>
              </a:r>
            </a:p>
          </p:txBody>
        </p:sp>
        <p:sp>
          <p:nvSpPr>
            <p:cNvPr id="19" name="TextBox 18">
              <a:extLst>
                <a:ext uri="{FF2B5EF4-FFF2-40B4-BE49-F238E27FC236}">
                  <a16:creationId xmlns:a16="http://schemas.microsoft.com/office/drawing/2014/main" id="{75669B6E-07FC-451B-BA14-7DB579F0566D}"/>
                </a:ext>
              </a:extLst>
            </p:cNvPr>
            <p:cNvSpPr txBox="1"/>
            <p:nvPr/>
          </p:nvSpPr>
          <p:spPr>
            <a:xfrm>
              <a:off x="4772089" y="1702442"/>
              <a:ext cx="1316334" cy="369332"/>
            </a:xfrm>
            <a:prstGeom prst="rect">
              <a:avLst/>
            </a:prstGeom>
            <a:noFill/>
          </p:spPr>
          <p:txBody>
            <a:bodyPr wrap="square" rtlCol="0">
              <a:spAutoFit/>
            </a:bodyPr>
            <a:lstStyle/>
            <a:p>
              <a:r>
                <a:rPr lang="en-US" dirty="0">
                  <a:solidFill>
                    <a:schemeClr val="bg1">
                      <a:lumMod val="85000"/>
                    </a:schemeClr>
                  </a:solidFill>
                  <a:latin typeface="Segoe UI" panose="020B0502040204020203" pitchFamily="34" charset="0"/>
                  <a:cs typeface="Segoe UI" panose="020B0502040204020203" pitchFamily="34" charset="0"/>
                </a:rPr>
                <a:t>Other stuff</a:t>
              </a:r>
            </a:p>
          </p:txBody>
        </p:sp>
      </p:grpSp>
      <p:cxnSp>
        <p:nvCxnSpPr>
          <p:cNvPr id="21" name="Straight Arrow Connector 20">
            <a:extLst>
              <a:ext uri="{FF2B5EF4-FFF2-40B4-BE49-F238E27FC236}">
                <a16:creationId xmlns:a16="http://schemas.microsoft.com/office/drawing/2014/main" id="{49E04719-51C5-4704-9D95-45F1C0DDFAE8}"/>
              </a:ext>
            </a:extLst>
          </p:cNvPr>
          <p:cNvCxnSpPr>
            <a:cxnSpLocks/>
            <a:endCxn id="10" idx="4"/>
          </p:cNvCxnSpPr>
          <p:nvPr/>
        </p:nvCxnSpPr>
        <p:spPr>
          <a:xfrm flipV="1">
            <a:off x="3287600" y="2188230"/>
            <a:ext cx="0" cy="863628"/>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99A71E0B-EA79-42E8-9684-8E3981CBCFFF}"/>
              </a:ext>
            </a:extLst>
          </p:cNvPr>
          <p:cNvCxnSpPr>
            <a:cxnSpLocks/>
            <a:stCxn id="9" idx="4"/>
            <a:endCxn id="10" idx="0"/>
          </p:cNvCxnSpPr>
          <p:nvPr/>
        </p:nvCxnSpPr>
        <p:spPr>
          <a:xfrm>
            <a:off x="3287600" y="1412598"/>
            <a:ext cx="0" cy="22699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9" name="Connector: Elbow 28">
            <a:extLst>
              <a:ext uri="{FF2B5EF4-FFF2-40B4-BE49-F238E27FC236}">
                <a16:creationId xmlns:a16="http://schemas.microsoft.com/office/drawing/2014/main" id="{72CBCD5F-644A-45E0-BD25-18D4CA2D2877}"/>
              </a:ext>
            </a:extLst>
          </p:cNvPr>
          <p:cNvCxnSpPr>
            <a:cxnSpLocks/>
            <a:stCxn id="10" idx="6"/>
          </p:cNvCxnSpPr>
          <p:nvPr/>
        </p:nvCxnSpPr>
        <p:spPr>
          <a:xfrm>
            <a:off x="3561920" y="1913910"/>
            <a:ext cx="849964" cy="131126"/>
          </a:xfrm>
          <a:prstGeom prst="bentConnector3">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Connector: Elbow 31">
            <a:extLst>
              <a:ext uri="{FF2B5EF4-FFF2-40B4-BE49-F238E27FC236}">
                <a16:creationId xmlns:a16="http://schemas.microsoft.com/office/drawing/2014/main" id="{6DF4691D-B0A2-4ED4-A505-F84627E04E82}"/>
              </a:ext>
            </a:extLst>
          </p:cNvPr>
          <p:cNvCxnSpPr>
            <a:cxnSpLocks/>
            <a:stCxn id="8" idx="2"/>
            <a:endCxn id="9" idx="6"/>
          </p:cNvCxnSpPr>
          <p:nvPr/>
        </p:nvCxnSpPr>
        <p:spPr>
          <a:xfrm rot="5400000">
            <a:off x="3413064" y="716014"/>
            <a:ext cx="571121" cy="273407"/>
          </a:xfrm>
          <a:prstGeom prst="bentConnector2">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7" name="Connector: Elbow 36">
            <a:extLst>
              <a:ext uri="{FF2B5EF4-FFF2-40B4-BE49-F238E27FC236}">
                <a16:creationId xmlns:a16="http://schemas.microsoft.com/office/drawing/2014/main" id="{AD7F97D5-42B8-4309-B880-C56CAD45D115}"/>
              </a:ext>
            </a:extLst>
          </p:cNvPr>
          <p:cNvCxnSpPr>
            <a:cxnSpLocks/>
            <a:endCxn id="9" idx="2"/>
          </p:cNvCxnSpPr>
          <p:nvPr/>
        </p:nvCxnSpPr>
        <p:spPr>
          <a:xfrm rot="16200000" flipH="1">
            <a:off x="2605540" y="730538"/>
            <a:ext cx="513246" cy="302234"/>
          </a:xfrm>
          <a:prstGeom prst="bentConnector2">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BA3A359-D996-4A7A-98E6-E3E18BFFB547}"/>
              </a:ext>
            </a:extLst>
          </p:cNvPr>
          <p:cNvGrpSpPr/>
          <p:nvPr/>
        </p:nvGrpSpPr>
        <p:grpSpPr>
          <a:xfrm>
            <a:off x="6778240" y="19881"/>
            <a:ext cx="3886235" cy="2051894"/>
            <a:chOff x="6778240" y="19881"/>
            <a:chExt cx="3886235" cy="2051894"/>
          </a:xfrm>
        </p:grpSpPr>
        <p:sp>
          <p:nvSpPr>
            <p:cNvPr id="40" name="Rectangle 39">
              <a:extLst>
                <a:ext uri="{FF2B5EF4-FFF2-40B4-BE49-F238E27FC236}">
                  <a16:creationId xmlns:a16="http://schemas.microsoft.com/office/drawing/2014/main" id="{EFF14D22-C6F5-4B90-B4F4-9748FE79BBB3}"/>
                </a:ext>
              </a:extLst>
            </p:cNvPr>
            <p:cNvSpPr/>
            <p:nvPr/>
          </p:nvSpPr>
          <p:spPr>
            <a:xfrm>
              <a:off x="8137823" y="854579"/>
              <a:ext cx="2357375" cy="1217196"/>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sp>
          <p:nvSpPr>
            <p:cNvPr id="41" name="TextBox 40">
              <a:extLst>
                <a:ext uri="{FF2B5EF4-FFF2-40B4-BE49-F238E27FC236}">
                  <a16:creationId xmlns:a16="http://schemas.microsoft.com/office/drawing/2014/main" id="{A973F77F-9A8E-40F3-AD0C-42179CC7C0C8}"/>
                </a:ext>
              </a:extLst>
            </p:cNvPr>
            <p:cNvSpPr txBox="1"/>
            <p:nvPr/>
          </p:nvSpPr>
          <p:spPr>
            <a:xfrm>
              <a:off x="7968548" y="19881"/>
              <a:ext cx="2695927" cy="861774"/>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Interrupt handler code: in virtual memory</a:t>
              </a:r>
            </a:p>
          </p:txBody>
        </p:sp>
        <p:sp>
          <p:nvSpPr>
            <p:cNvPr id="42" name="Rectangle 41">
              <a:extLst>
                <a:ext uri="{FF2B5EF4-FFF2-40B4-BE49-F238E27FC236}">
                  <a16:creationId xmlns:a16="http://schemas.microsoft.com/office/drawing/2014/main" id="{7E6FF739-3315-45E4-B8FF-0D5DD7E2573A}"/>
                </a:ext>
              </a:extLst>
            </p:cNvPr>
            <p:cNvSpPr/>
            <p:nvPr/>
          </p:nvSpPr>
          <p:spPr>
            <a:xfrm>
              <a:off x="8146359" y="1283896"/>
              <a:ext cx="2348394" cy="5374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Code</a:t>
              </a:r>
            </a:p>
          </p:txBody>
        </p:sp>
        <p:cxnSp>
          <p:nvCxnSpPr>
            <p:cNvPr id="43" name="Connector: Elbow 42">
              <a:extLst>
                <a:ext uri="{FF2B5EF4-FFF2-40B4-BE49-F238E27FC236}">
                  <a16:creationId xmlns:a16="http://schemas.microsoft.com/office/drawing/2014/main" id="{F8066154-0D90-4907-8276-25472304F6A4}"/>
                </a:ext>
              </a:extLst>
            </p:cNvPr>
            <p:cNvCxnSpPr>
              <a:cxnSpLocks/>
            </p:cNvCxnSpPr>
            <p:nvPr/>
          </p:nvCxnSpPr>
          <p:spPr>
            <a:xfrm>
              <a:off x="6778240" y="1603094"/>
              <a:ext cx="1359137" cy="218294"/>
            </a:xfrm>
            <a:prstGeom prst="bentConnector3">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47" name="Rectangle 46">
            <a:extLst>
              <a:ext uri="{FF2B5EF4-FFF2-40B4-BE49-F238E27FC236}">
                <a16:creationId xmlns:a16="http://schemas.microsoft.com/office/drawing/2014/main" id="{B472507B-687A-4A14-A3B6-E0701C945430}"/>
              </a:ext>
            </a:extLst>
          </p:cNvPr>
          <p:cNvSpPr/>
          <p:nvPr/>
        </p:nvSpPr>
        <p:spPr>
          <a:xfrm>
            <a:off x="277793" y="5647882"/>
            <a:ext cx="2754775" cy="54401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Virtual address</a:t>
            </a:r>
          </a:p>
        </p:txBody>
      </p:sp>
      <p:sp>
        <p:nvSpPr>
          <p:cNvPr id="48" name="TextBox 47">
            <a:extLst>
              <a:ext uri="{FF2B5EF4-FFF2-40B4-BE49-F238E27FC236}">
                <a16:creationId xmlns:a16="http://schemas.microsoft.com/office/drawing/2014/main" id="{A1D9F0FE-7FF0-4174-939D-2D62FFB6F5D8}"/>
              </a:ext>
            </a:extLst>
          </p:cNvPr>
          <p:cNvSpPr txBox="1"/>
          <p:nvPr/>
        </p:nvSpPr>
        <p:spPr>
          <a:xfrm>
            <a:off x="0" y="6217984"/>
            <a:ext cx="3368233" cy="605294"/>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Global-Descriptor-Table Register (GDTR)</a:t>
            </a:r>
          </a:p>
        </p:txBody>
      </p:sp>
      <p:sp>
        <p:nvSpPr>
          <p:cNvPr id="49" name="TextBox 48">
            <a:extLst>
              <a:ext uri="{FF2B5EF4-FFF2-40B4-BE49-F238E27FC236}">
                <a16:creationId xmlns:a16="http://schemas.microsoft.com/office/drawing/2014/main" id="{91BCB710-2860-4FAF-96E1-086F649EB20C}"/>
              </a:ext>
            </a:extLst>
          </p:cNvPr>
          <p:cNvSpPr txBox="1"/>
          <p:nvPr/>
        </p:nvSpPr>
        <p:spPr>
          <a:xfrm>
            <a:off x="3654291" y="6217984"/>
            <a:ext cx="4089171" cy="605294"/>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Global Descriptor Table (GDT): in virtual memory</a:t>
            </a:r>
          </a:p>
        </p:txBody>
      </p:sp>
      <p:sp>
        <p:nvSpPr>
          <p:cNvPr id="50" name="Rectangle 49">
            <a:extLst>
              <a:ext uri="{FF2B5EF4-FFF2-40B4-BE49-F238E27FC236}">
                <a16:creationId xmlns:a16="http://schemas.microsoft.com/office/drawing/2014/main" id="{327AD980-88DD-4B2D-ADCB-FCD9C0B55B0B}"/>
              </a:ext>
            </a:extLst>
          </p:cNvPr>
          <p:cNvSpPr/>
          <p:nvPr/>
        </p:nvSpPr>
        <p:spPr>
          <a:xfrm>
            <a:off x="4420865" y="4525701"/>
            <a:ext cx="2357375" cy="1666191"/>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cxnSp>
        <p:nvCxnSpPr>
          <p:cNvPr id="51" name="Connector: Elbow 50">
            <a:extLst>
              <a:ext uri="{FF2B5EF4-FFF2-40B4-BE49-F238E27FC236}">
                <a16:creationId xmlns:a16="http://schemas.microsoft.com/office/drawing/2014/main" id="{18D4A1DD-8AFD-4B50-99B2-E160641A8B39}"/>
              </a:ext>
            </a:extLst>
          </p:cNvPr>
          <p:cNvCxnSpPr>
            <a:cxnSpLocks/>
            <a:stCxn id="47" idx="3"/>
          </p:cNvCxnSpPr>
          <p:nvPr/>
        </p:nvCxnSpPr>
        <p:spPr>
          <a:xfrm>
            <a:off x="3032568" y="5919887"/>
            <a:ext cx="1388297" cy="272005"/>
          </a:xfrm>
          <a:prstGeom prst="bentConnector3">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4D6C5DA4-D767-4B9C-95BB-A4D17D03B547}"/>
              </a:ext>
            </a:extLst>
          </p:cNvPr>
          <p:cNvGrpSpPr/>
          <p:nvPr/>
        </p:nvGrpSpPr>
        <p:grpSpPr>
          <a:xfrm>
            <a:off x="6778245" y="5454007"/>
            <a:ext cx="4280743" cy="1112790"/>
            <a:chOff x="6778245" y="5454007"/>
            <a:chExt cx="4280743" cy="1112790"/>
          </a:xfrm>
        </p:grpSpPr>
        <p:sp>
          <p:nvSpPr>
            <p:cNvPr id="55" name="TextBox 54">
              <a:extLst>
                <a:ext uri="{FF2B5EF4-FFF2-40B4-BE49-F238E27FC236}">
                  <a16:creationId xmlns:a16="http://schemas.microsoft.com/office/drawing/2014/main" id="{9DE1F2AE-F7A2-468F-87B8-ECA79DDB1A08}"/>
                </a:ext>
              </a:extLst>
            </p:cNvPr>
            <p:cNvSpPr txBox="1"/>
            <p:nvPr/>
          </p:nvSpPr>
          <p:spPr>
            <a:xfrm>
              <a:off x="7690755" y="6217984"/>
              <a:ext cx="3368233" cy="348813"/>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Task register (TR)</a:t>
              </a:r>
            </a:p>
          </p:txBody>
        </p:sp>
        <p:sp>
          <p:nvSpPr>
            <p:cNvPr id="58" name="Rectangle 57">
              <a:extLst>
                <a:ext uri="{FF2B5EF4-FFF2-40B4-BE49-F238E27FC236}">
                  <a16:creationId xmlns:a16="http://schemas.microsoft.com/office/drawing/2014/main" id="{AAEE2899-A8E7-4D16-AE34-08B2562FBBC4}"/>
                </a:ext>
              </a:extLst>
            </p:cNvPr>
            <p:cNvSpPr/>
            <p:nvPr/>
          </p:nvSpPr>
          <p:spPr>
            <a:xfrm>
              <a:off x="8137377" y="5647882"/>
              <a:ext cx="1359137" cy="54401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Selector</a:t>
              </a:r>
            </a:p>
          </p:txBody>
        </p:sp>
        <p:cxnSp>
          <p:nvCxnSpPr>
            <p:cNvPr id="59" name="Connector: Elbow 58">
              <a:extLst>
                <a:ext uri="{FF2B5EF4-FFF2-40B4-BE49-F238E27FC236}">
                  <a16:creationId xmlns:a16="http://schemas.microsoft.com/office/drawing/2014/main" id="{05817341-1444-42EE-AFD2-6B10435F9094}"/>
                </a:ext>
              </a:extLst>
            </p:cNvPr>
            <p:cNvCxnSpPr>
              <a:cxnSpLocks/>
              <a:stCxn id="58" idx="1"/>
            </p:cNvCxnSpPr>
            <p:nvPr/>
          </p:nvCxnSpPr>
          <p:spPr>
            <a:xfrm rot="10800000">
              <a:off x="6778245" y="5454007"/>
              <a:ext cx="1359133" cy="465880"/>
            </a:xfrm>
            <a:prstGeom prst="bentConnector3">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74589FC3-5649-44F4-87B1-7ECCDE57779B}"/>
                </a:ext>
              </a:extLst>
            </p:cNvPr>
            <p:cNvSpPr/>
            <p:nvPr/>
          </p:nvSpPr>
          <p:spPr>
            <a:xfrm>
              <a:off x="9496514" y="5647882"/>
              <a:ext cx="1395637" cy="54401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Segoe UI" panose="020B0502040204020203" pitchFamily="34" charset="0"/>
                  <a:cs typeface="Segoe UI" panose="020B0502040204020203" pitchFamily="34" charset="0"/>
                </a:rPr>
                <a:t>Base </a:t>
              </a:r>
              <a:r>
                <a:rPr lang="en-US" sz="1200" b="1" dirty="0" err="1">
                  <a:solidFill>
                    <a:schemeClr val="tx1"/>
                  </a:solidFill>
                  <a:latin typeface="Segoe UI" panose="020B0502040204020203" pitchFamily="34" charset="0"/>
                  <a:cs typeface="Segoe UI" panose="020B0502040204020203" pitchFamily="34" charset="0"/>
                </a:rPr>
                <a:t>addr</a:t>
              </a:r>
              <a:r>
                <a:rPr lang="en-US" sz="1200" b="1" dirty="0">
                  <a:solidFill>
                    <a:schemeClr val="tx1"/>
                  </a:solidFill>
                  <a:latin typeface="Segoe UI" panose="020B0502040204020203" pitchFamily="34" charset="0"/>
                  <a:cs typeface="Segoe UI" panose="020B0502040204020203" pitchFamily="34" charset="0"/>
                </a:rPr>
                <a:t> of TSS (cached from TSS descriptor)</a:t>
              </a:r>
            </a:p>
          </p:txBody>
        </p:sp>
      </p:grpSp>
      <p:grpSp>
        <p:nvGrpSpPr>
          <p:cNvPr id="13" name="Group 12">
            <a:extLst>
              <a:ext uri="{FF2B5EF4-FFF2-40B4-BE49-F238E27FC236}">
                <a16:creationId xmlns:a16="http://schemas.microsoft.com/office/drawing/2014/main" id="{2B1F454E-CE23-43F1-AAB6-6801297C9702}"/>
              </a:ext>
            </a:extLst>
          </p:cNvPr>
          <p:cNvGrpSpPr/>
          <p:nvPr/>
        </p:nvGrpSpPr>
        <p:grpSpPr>
          <a:xfrm>
            <a:off x="2318249" y="4853901"/>
            <a:ext cx="4459991" cy="602790"/>
            <a:chOff x="2318249" y="4853901"/>
            <a:chExt cx="4459991" cy="602790"/>
          </a:xfrm>
        </p:grpSpPr>
        <p:sp>
          <p:nvSpPr>
            <p:cNvPr id="56" name="Rectangle 55">
              <a:extLst>
                <a:ext uri="{FF2B5EF4-FFF2-40B4-BE49-F238E27FC236}">
                  <a16:creationId xmlns:a16="http://schemas.microsoft.com/office/drawing/2014/main" id="{A58FB8D0-A8CF-4F11-8707-FD5C4FC1CA17}"/>
                </a:ext>
              </a:extLst>
            </p:cNvPr>
            <p:cNvSpPr/>
            <p:nvPr/>
          </p:nvSpPr>
          <p:spPr>
            <a:xfrm>
              <a:off x="4420865" y="5153252"/>
              <a:ext cx="2357375" cy="30343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75000"/>
                    </a:schemeClr>
                  </a:solidFill>
                </a:rPr>
                <a:t>Other stuff</a:t>
              </a:r>
            </a:p>
          </p:txBody>
        </p:sp>
        <p:sp>
          <p:nvSpPr>
            <p:cNvPr id="57" name="Rectangle 56">
              <a:extLst>
                <a:ext uri="{FF2B5EF4-FFF2-40B4-BE49-F238E27FC236}">
                  <a16:creationId xmlns:a16="http://schemas.microsoft.com/office/drawing/2014/main" id="{24D2A241-E085-40EF-AF2B-F21BB367E40C}"/>
                </a:ext>
              </a:extLst>
            </p:cNvPr>
            <p:cNvSpPr/>
            <p:nvPr/>
          </p:nvSpPr>
          <p:spPr>
            <a:xfrm>
              <a:off x="4420865" y="4853901"/>
              <a:ext cx="2357375" cy="29935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latin typeface="Segoe UI" panose="020B0502040204020203" pitchFamily="34" charset="0"/>
                  <a:cs typeface="Segoe UI" panose="020B0502040204020203" pitchFamily="34" charset="0"/>
                </a:rPr>
                <a:t>Virtual </a:t>
              </a:r>
              <a:r>
                <a:rPr lang="en-US" sz="1500" dirty="0" err="1">
                  <a:solidFill>
                    <a:schemeClr val="tx1"/>
                  </a:solidFill>
                  <a:latin typeface="Segoe UI" panose="020B0502040204020203" pitchFamily="34" charset="0"/>
                  <a:cs typeface="Segoe UI" panose="020B0502040204020203" pitchFamily="34" charset="0"/>
                </a:rPr>
                <a:t>addr</a:t>
              </a:r>
              <a:r>
                <a:rPr lang="en-US" sz="1500" dirty="0">
                  <a:solidFill>
                    <a:schemeClr val="tx1"/>
                  </a:solidFill>
                  <a:latin typeface="Segoe UI" panose="020B0502040204020203" pitchFamily="34" charset="0"/>
                  <a:cs typeface="Segoe UI" panose="020B0502040204020203" pitchFamily="34" charset="0"/>
                </a:rPr>
                <a:t> (base of TSS)</a:t>
              </a:r>
            </a:p>
          </p:txBody>
        </p:sp>
        <p:sp>
          <p:nvSpPr>
            <p:cNvPr id="63" name="Left Bracket 62">
              <a:extLst>
                <a:ext uri="{FF2B5EF4-FFF2-40B4-BE49-F238E27FC236}">
                  <a16:creationId xmlns:a16="http://schemas.microsoft.com/office/drawing/2014/main" id="{7BC7DA23-7001-4F19-BFC2-001A9F2E5235}"/>
                </a:ext>
              </a:extLst>
            </p:cNvPr>
            <p:cNvSpPr/>
            <p:nvPr/>
          </p:nvSpPr>
          <p:spPr>
            <a:xfrm>
              <a:off x="4223165" y="4853901"/>
              <a:ext cx="127580" cy="600106"/>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TextBox 63">
              <a:extLst>
                <a:ext uri="{FF2B5EF4-FFF2-40B4-BE49-F238E27FC236}">
                  <a16:creationId xmlns:a16="http://schemas.microsoft.com/office/drawing/2014/main" id="{87A7776A-8D40-4450-A56E-D381A56266EB}"/>
                </a:ext>
              </a:extLst>
            </p:cNvPr>
            <p:cNvSpPr txBox="1"/>
            <p:nvPr/>
          </p:nvSpPr>
          <p:spPr>
            <a:xfrm>
              <a:off x="2318249" y="4956158"/>
              <a:ext cx="1956515" cy="348813"/>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TSS Descriptor</a:t>
              </a:r>
            </a:p>
          </p:txBody>
        </p:sp>
      </p:grpSp>
      <p:grpSp>
        <p:nvGrpSpPr>
          <p:cNvPr id="15" name="Group 14">
            <a:extLst>
              <a:ext uri="{FF2B5EF4-FFF2-40B4-BE49-F238E27FC236}">
                <a16:creationId xmlns:a16="http://schemas.microsoft.com/office/drawing/2014/main" id="{DD693A9B-B8AD-4913-9E59-AF4F5989CB1D}"/>
              </a:ext>
            </a:extLst>
          </p:cNvPr>
          <p:cNvGrpSpPr/>
          <p:nvPr/>
        </p:nvGrpSpPr>
        <p:grpSpPr>
          <a:xfrm>
            <a:off x="6778240" y="2410983"/>
            <a:ext cx="4189281" cy="3508904"/>
            <a:chOff x="6778240" y="2410983"/>
            <a:chExt cx="4189281" cy="3508904"/>
          </a:xfrm>
        </p:grpSpPr>
        <p:sp>
          <p:nvSpPr>
            <p:cNvPr id="65" name="Rectangle 64">
              <a:extLst>
                <a:ext uri="{FF2B5EF4-FFF2-40B4-BE49-F238E27FC236}">
                  <a16:creationId xmlns:a16="http://schemas.microsoft.com/office/drawing/2014/main" id="{2033245E-D471-46B6-BE36-BFFE6D3332B8}"/>
                </a:ext>
              </a:extLst>
            </p:cNvPr>
            <p:cNvSpPr/>
            <p:nvPr/>
          </p:nvSpPr>
          <p:spPr>
            <a:xfrm>
              <a:off x="8146359" y="3029323"/>
              <a:ext cx="2357375" cy="1217196"/>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sp>
          <p:nvSpPr>
            <p:cNvPr id="66" name="TextBox 65">
              <a:extLst>
                <a:ext uri="{FF2B5EF4-FFF2-40B4-BE49-F238E27FC236}">
                  <a16:creationId xmlns:a16="http://schemas.microsoft.com/office/drawing/2014/main" id="{B2B740D0-70E7-4DE3-AA54-8AA45CDEFA18}"/>
                </a:ext>
              </a:extLst>
            </p:cNvPr>
            <p:cNvSpPr txBox="1"/>
            <p:nvPr/>
          </p:nvSpPr>
          <p:spPr>
            <a:xfrm>
              <a:off x="7766985" y="2410983"/>
              <a:ext cx="3200536" cy="605294"/>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Task state segment (TSS): in virtual memory</a:t>
              </a:r>
            </a:p>
          </p:txBody>
        </p:sp>
        <p:sp>
          <p:nvSpPr>
            <p:cNvPr id="67" name="Rectangle 66">
              <a:extLst>
                <a:ext uri="{FF2B5EF4-FFF2-40B4-BE49-F238E27FC236}">
                  <a16:creationId xmlns:a16="http://schemas.microsoft.com/office/drawing/2014/main" id="{B595DE11-9DAE-4D21-8AE0-B9C9A3EB98C2}"/>
                </a:ext>
              </a:extLst>
            </p:cNvPr>
            <p:cNvSpPr/>
            <p:nvPr/>
          </p:nvSpPr>
          <p:spPr>
            <a:xfrm>
              <a:off x="8155340" y="3383856"/>
              <a:ext cx="2348394" cy="5374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TSS</a:t>
              </a:r>
            </a:p>
          </p:txBody>
        </p:sp>
        <p:cxnSp>
          <p:nvCxnSpPr>
            <p:cNvPr id="68" name="Connector: Elbow 67">
              <a:extLst>
                <a:ext uri="{FF2B5EF4-FFF2-40B4-BE49-F238E27FC236}">
                  <a16:creationId xmlns:a16="http://schemas.microsoft.com/office/drawing/2014/main" id="{DD532D8F-150E-4A06-9289-304C62A1C6C1}"/>
                </a:ext>
              </a:extLst>
            </p:cNvPr>
            <p:cNvCxnSpPr>
              <a:cxnSpLocks/>
              <a:stCxn id="57" idx="3"/>
            </p:cNvCxnSpPr>
            <p:nvPr/>
          </p:nvCxnSpPr>
          <p:spPr>
            <a:xfrm flipV="1">
              <a:off x="6778240" y="3905265"/>
              <a:ext cx="1377102" cy="1098312"/>
            </a:xfrm>
            <a:prstGeom prst="bentConnector3">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1" name="Connector: Elbow 70">
              <a:extLst>
                <a:ext uri="{FF2B5EF4-FFF2-40B4-BE49-F238E27FC236}">
                  <a16:creationId xmlns:a16="http://schemas.microsoft.com/office/drawing/2014/main" id="{80086A80-4B58-44D1-83F2-3A37354E2B00}"/>
                </a:ext>
              </a:extLst>
            </p:cNvPr>
            <p:cNvCxnSpPr>
              <a:cxnSpLocks/>
              <a:stCxn id="54" idx="3"/>
            </p:cNvCxnSpPr>
            <p:nvPr/>
          </p:nvCxnSpPr>
          <p:spPr>
            <a:xfrm flipH="1" flipV="1">
              <a:off x="10503734" y="3921348"/>
              <a:ext cx="388417" cy="1998539"/>
            </a:xfrm>
            <a:prstGeom prst="bentConnector4">
              <a:avLst>
                <a:gd name="adj1" fmla="val -58854"/>
                <a:gd name="adj2" fmla="val 100057"/>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76938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38AF45B-3408-482F-9FBC-1CFC0AC73D81}"/>
              </a:ext>
            </a:extLst>
          </p:cNvPr>
          <p:cNvPicPr>
            <a:picLocks noChangeAspect="1"/>
          </p:cNvPicPr>
          <p:nvPr/>
        </p:nvPicPr>
        <p:blipFill>
          <a:blip r:embed="rId3"/>
          <a:stretch>
            <a:fillRect/>
          </a:stretch>
        </p:blipFill>
        <p:spPr>
          <a:xfrm>
            <a:off x="0" y="0"/>
            <a:ext cx="12192000" cy="6858000"/>
          </a:xfrm>
          <a:prstGeom prst="rect">
            <a:avLst/>
          </a:prstGeom>
        </p:spPr>
      </p:pic>
      <p:grpSp>
        <p:nvGrpSpPr>
          <p:cNvPr id="86" name="Group 85">
            <a:extLst>
              <a:ext uri="{FF2B5EF4-FFF2-40B4-BE49-F238E27FC236}">
                <a16:creationId xmlns:a16="http://schemas.microsoft.com/office/drawing/2014/main" id="{923294BD-0728-4DF0-B1B3-88389A43FDDF}"/>
              </a:ext>
            </a:extLst>
          </p:cNvPr>
          <p:cNvGrpSpPr/>
          <p:nvPr/>
        </p:nvGrpSpPr>
        <p:grpSpPr>
          <a:xfrm>
            <a:off x="7988048" y="1446954"/>
            <a:ext cx="4018697" cy="4472933"/>
            <a:chOff x="10521698" y="1446954"/>
            <a:chExt cx="4018697" cy="4472933"/>
          </a:xfrm>
        </p:grpSpPr>
        <p:cxnSp>
          <p:nvCxnSpPr>
            <p:cNvPr id="78" name="Straight Connector 77">
              <a:extLst>
                <a:ext uri="{FF2B5EF4-FFF2-40B4-BE49-F238E27FC236}">
                  <a16:creationId xmlns:a16="http://schemas.microsoft.com/office/drawing/2014/main" id="{C890B00B-A3DD-4B80-892B-570FB245DDFA}"/>
                </a:ext>
              </a:extLst>
            </p:cNvPr>
            <p:cNvCxnSpPr/>
            <p:nvPr/>
          </p:nvCxnSpPr>
          <p:spPr>
            <a:xfrm flipV="1">
              <a:off x="10537267" y="1480562"/>
              <a:ext cx="1494058" cy="1911265"/>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E82666FC-FACC-4F77-B820-A1032D82F773}"/>
                </a:ext>
              </a:extLst>
            </p:cNvPr>
            <p:cNvCxnSpPr>
              <a:cxnSpLocks/>
            </p:cNvCxnSpPr>
            <p:nvPr/>
          </p:nvCxnSpPr>
          <p:spPr>
            <a:xfrm flipH="1" flipV="1">
              <a:off x="10521698" y="3964984"/>
              <a:ext cx="1494058" cy="1911265"/>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80" name="Rectangle 79">
              <a:extLst>
                <a:ext uri="{FF2B5EF4-FFF2-40B4-BE49-F238E27FC236}">
                  <a16:creationId xmlns:a16="http://schemas.microsoft.com/office/drawing/2014/main" id="{2AF465A0-ED7B-4DF7-8BDB-A7440C56A090}"/>
                </a:ext>
              </a:extLst>
            </p:cNvPr>
            <p:cNvSpPr/>
            <p:nvPr/>
          </p:nvSpPr>
          <p:spPr>
            <a:xfrm>
              <a:off x="12192001" y="1446954"/>
              <a:ext cx="2348394" cy="4472933"/>
            </a:xfrm>
            <a:prstGeom prst="rect">
              <a:avLst/>
            </a:prstGeom>
            <a:solidFill>
              <a:srgbClr val="F3F3F3">
                <a:alpha val="6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838834FA-6309-4556-A666-B1326A8B5675}"/>
                </a:ext>
              </a:extLst>
            </p:cNvPr>
            <p:cNvSpPr/>
            <p:nvPr/>
          </p:nvSpPr>
          <p:spPr>
            <a:xfrm>
              <a:off x="12192000" y="5036225"/>
              <a:ext cx="2348394" cy="5374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panose="020B0502040204020203" pitchFamily="34" charset="0"/>
                  <a:cs typeface="Segoe UI" panose="020B0502040204020203" pitchFamily="34" charset="0"/>
                </a:rPr>
                <a:t>IST 0: Default interrupt-handler </a:t>
              </a:r>
              <a:r>
                <a:rPr lang="en-US" sz="1600" dirty="0">
                  <a:solidFill>
                    <a:schemeClr val="tx1"/>
                  </a:solidFill>
                  <a:latin typeface="Consolas" panose="020B0609020204030204" pitchFamily="49" charset="0"/>
                  <a:cs typeface="Segoe UI" panose="020B0502040204020203" pitchFamily="34" charset="0"/>
                </a:rPr>
                <a:t>%</a:t>
              </a:r>
              <a:r>
                <a:rPr lang="en-US" sz="1600" dirty="0" err="1">
                  <a:solidFill>
                    <a:schemeClr val="tx1"/>
                  </a:solidFill>
                  <a:latin typeface="Consolas" panose="020B0609020204030204" pitchFamily="49" charset="0"/>
                  <a:cs typeface="Segoe UI" panose="020B0502040204020203" pitchFamily="34" charset="0"/>
                </a:rPr>
                <a:t>rsp</a:t>
              </a:r>
              <a:endParaRPr lang="en-US" sz="1600" dirty="0">
                <a:solidFill>
                  <a:schemeClr val="tx1"/>
                </a:solidFill>
                <a:latin typeface="Segoe UI" panose="020B0502040204020203" pitchFamily="34" charset="0"/>
                <a:cs typeface="Segoe UI" panose="020B0502040204020203" pitchFamily="34" charset="0"/>
              </a:endParaRPr>
            </a:p>
          </p:txBody>
        </p:sp>
        <p:sp>
          <p:nvSpPr>
            <p:cNvPr id="82" name="Rectangle 81">
              <a:extLst>
                <a:ext uri="{FF2B5EF4-FFF2-40B4-BE49-F238E27FC236}">
                  <a16:creationId xmlns:a16="http://schemas.microsoft.com/office/drawing/2014/main" id="{16C3AAA2-BBA5-408A-A599-9C3CEA668B27}"/>
                </a:ext>
              </a:extLst>
            </p:cNvPr>
            <p:cNvSpPr/>
            <p:nvPr/>
          </p:nvSpPr>
          <p:spPr>
            <a:xfrm>
              <a:off x="12192000" y="1944904"/>
              <a:ext cx="2348394" cy="5374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panose="020B0502040204020203" pitchFamily="34" charset="0"/>
                  <a:cs typeface="Segoe UI" panose="020B0502040204020203" pitchFamily="34" charset="0"/>
                </a:rPr>
                <a:t>Interrupt-handler </a:t>
              </a:r>
              <a:r>
                <a:rPr lang="en-US" sz="1600" dirty="0">
                  <a:solidFill>
                    <a:schemeClr val="tx1"/>
                  </a:solidFill>
                  <a:latin typeface="Consolas" panose="020B0609020204030204" pitchFamily="49" charset="0"/>
                  <a:cs typeface="Segoe UI" panose="020B0502040204020203" pitchFamily="34" charset="0"/>
                </a:rPr>
                <a:t>%</a:t>
              </a:r>
              <a:r>
                <a:rPr lang="en-US" sz="1600" dirty="0" err="1">
                  <a:solidFill>
                    <a:schemeClr val="tx1"/>
                  </a:solidFill>
                  <a:latin typeface="Consolas" panose="020B0609020204030204" pitchFamily="49" charset="0"/>
                  <a:cs typeface="Segoe UI" panose="020B0502040204020203" pitchFamily="34" charset="0"/>
                </a:rPr>
                <a:t>rsp</a:t>
              </a:r>
              <a:r>
                <a:rPr lang="en-US" sz="1600" dirty="0">
                  <a:solidFill>
                    <a:schemeClr val="tx1"/>
                  </a:solidFill>
                  <a:latin typeface="Segoe UI" panose="020B0502040204020203" pitchFamily="34" charset="0"/>
                  <a:cs typeface="Segoe UI" panose="020B0502040204020203" pitchFamily="34" charset="0"/>
                </a:rPr>
                <a:t> for IST 1</a:t>
              </a:r>
            </a:p>
          </p:txBody>
        </p:sp>
        <p:sp>
          <p:nvSpPr>
            <p:cNvPr id="83" name="Rectangle 82">
              <a:extLst>
                <a:ext uri="{FF2B5EF4-FFF2-40B4-BE49-F238E27FC236}">
                  <a16:creationId xmlns:a16="http://schemas.microsoft.com/office/drawing/2014/main" id="{6D99D96C-B7E5-480B-8AA3-0A2A43FF312A}"/>
                </a:ext>
              </a:extLst>
            </p:cNvPr>
            <p:cNvSpPr/>
            <p:nvPr/>
          </p:nvSpPr>
          <p:spPr>
            <a:xfrm>
              <a:off x="12192000" y="2482396"/>
              <a:ext cx="2348394" cy="5374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panose="020B0502040204020203" pitchFamily="34" charset="0"/>
                  <a:cs typeface="Segoe UI" panose="020B0502040204020203" pitchFamily="34" charset="0"/>
                </a:rPr>
                <a:t>Interrupt-handler </a:t>
              </a:r>
              <a:r>
                <a:rPr lang="en-US" sz="1600" dirty="0">
                  <a:solidFill>
                    <a:schemeClr val="tx1"/>
                  </a:solidFill>
                  <a:latin typeface="Consolas" panose="020B0609020204030204" pitchFamily="49" charset="0"/>
                  <a:cs typeface="Segoe UI" panose="020B0502040204020203" pitchFamily="34" charset="0"/>
                </a:rPr>
                <a:t>%</a:t>
              </a:r>
              <a:r>
                <a:rPr lang="en-US" sz="1600" dirty="0" err="1">
                  <a:solidFill>
                    <a:schemeClr val="tx1"/>
                  </a:solidFill>
                  <a:latin typeface="Consolas" panose="020B0609020204030204" pitchFamily="49" charset="0"/>
                  <a:cs typeface="Segoe UI" panose="020B0502040204020203" pitchFamily="34" charset="0"/>
                </a:rPr>
                <a:t>rsp</a:t>
              </a:r>
              <a:r>
                <a:rPr lang="en-US" sz="1600" dirty="0">
                  <a:solidFill>
                    <a:schemeClr val="tx1"/>
                  </a:solidFill>
                  <a:latin typeface="Segoe UI" panose="020B0502040204020203" pitchFamily="34" charset="0"/>
                  <a:cs typeface="Segoe UI" panose="020B0502040204020203" pitchFamily="34" charset="0"/>
                </a:rPr>
                <a:t> for IST 2</a:t>
              </a:r>
            </a:p>
          </p:txBody>
        </p:sp>
        <p:sp>
          <p:nvSpPr>
            <p:cNvPr id="84" name="Rectangle 83">
              <a:extLst>
                <a:ext uri="{FF2B5EF4-FFF2-40B4-BE49-F238E27FC236}">
                  <a16:creationId xmlns:a16="http://schemas.microsoft.com/office/drawing/2014/main" id="{A6097311-246C-4398-A75A-99ED37601D7B}"/>
                </a:ext>
              </a:extLst>
            </p:cNvPr>
            <p:cNvSpPr/>
            <p:nvPr/>
          </p:nvSpPr>
          <p:spPr>
            <a:xfrm>
              <a:off x="12192000" y="3444002"/>
              <a:ext cx="2348394" cy="5374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panose="020B0502040204020203" pitchFamily="34" charset="0"/>
                  <a:cs typeface="Segoe UI" panose="020B0502040204020203" pitchFamily="34" charset="0"/>
                </a:rPr>
                <a:t>Interrupt-handler </a:t>
              </a:r>
              <a:r>
                <a:rPr lang="en-US" sz="1600" dirty="0">
                  <a:solidFill>
                    <a:schemeClr val="tx1"/>
                  </a:solidFill>
                  <a:latin typeface="Consolas" panose="020B0609020204030204" pitchFamily="49" charset="0"/>
                  <a:cs typeface="Segoe UI" panose="020B0502040204020203" pitchFamily="34" charset="0"/>
                </a:rPr>
                <a:t>%</a:t>
              </a:r>
              <a:r>
                <a:rPr lang="en-US" sz="1600" dirty="0" err="1">
                  <a:solidFill>
                    <a:schemeClr val="tx1"/>
                  </a:solidFill>
                  <a:latin typeface="Consolas" panose="020B0609020204030204" pitchFamily="49" charset="0"/>
                  <a:cs typeface="Segoe UI" panose="020B0502040204020203" pitchFamily="34" charset="0"/>
                </a:rPr>
                <a:t>rsp</a:t>
              </a:r>
              <a:r>
                <a:rPr lang="en-US" sz="1600" dirty="0">
                  <a:solidFill>
                    <a:schemeClr val="tx1"/>
                  </a:solidFill>
                  <a:latin typeface="Segoe UI" panose="020B0502040204020203" pitchFamily="34" charset="0"/>
                  <a:cs typeface="Segoe UI" panose="020B0502040204020203" pitchFamily="34" charset="0"/>
                </a:rPr>
                <a:t> for IST 7</a:t>
              </a:r>
            </a:p>
          </p:txBody>
        </p:sp>
        <p:sp>
          <p:nvSpPr>
            <p:cNvPr id="85" name="TextBox 84">
              <a:extLst>
                <a:ext uri="{FF2B5EF4-FFF2-40B4-BE49-F238E27FC236}">
                  <a16:creationId xmlns:a16="http://schemas.microsoft.com/office/drawing/2014/main" id="{CB77EB70-E1DD-4751-8075-5888802C34A5}"/>
                </a:ext>
              </a:extLst>
            </p:cNvPr>
            <p:cNvSpPr txBox="1"/>
            <p:nvPr/>
          </p:nvSpPr>
          <p:spPr>
            <a:xfrm rot="5400000">
              <a:off x="13111095" y="3129133"/>
              <a:ext cx="695174" cy="369332"/>
            </a:xfrm>
            <a:prstGeom prst="rect">
              <a:avLst/>
            </a:prstGeom>
            <a:noFill/>
          </p:spPr>
          <p:txBody>
            <a:bodyPr wrap="square" rtlCol="0">
              <a:spAutoFit/>
            </a:bodyPr>
            <a:lstStyle/>
            <a:p>
              <a:r>
                <a:rPr lang="en-US" b="1" dirty="0">
                  <a:latin typeface="Segoe UI" panose="020B0502040204020203" pitchFamily="34" charset="0"/>
                  <a:cs typeface="Segoe UI" panose="020B0502040204020203" pitchFamily="34" charset="0"/>
                </a:rPr>
                <a:t>. . .</a:t>
              </a:r>
            </a:p>
          </p:txBody>
        </p:sp>
      </p:grpSp>
      <p:sp>
        <p:nvSpPr>
          <p:cNvPr id="3" name="Rectangle 2">
            <a:extLst>
              <a:ext uri="{FF2B5EF4-FFF2-40B4-BE49-F238E27FC236}">
                <a16:creationId xmlns:a16="http://schemas.microsoft.com/office/drawing/2014/main" id="{68D3CBD4-369E-4C27-B057-0262028A7421}"/>
              </a:ext>
            </a:extLst>
          </p:cNvPr>
          <p:cNvSpPr/>
          <p:nvPr/>
        </p:nvSpPr>
        <p:spPr>
          <a:xfrm>
            <a:off x="3723911" y="1721861"/>
            <a:ext cx="520097" cy="36933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9136862B-13AD-441B-9D4A-6BE05100E6DB}"/>
              </a:ext>
            </a:extLst>
          </p:cNvPr>
          <p:cNvSpPr/>
          <p:nvPr/>
        </p:nvSpPr>
        <p:spPr>
          <a:xfrm>
            <a:off x="10727455" y="2152201"/>
            <a:ext cx="520097" cy="36933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445E5BE6-4851-44D3-BE45-9BF6930E209E}"/>
              </a:ext>
            </a:extLst>
          </p:cNvPr>
          <p:cNvSpPr/>
          <p:nvPr/>
        </p:nvSpPr>
        <p:spPr>
          <a:xfrm>
            <a:off x="10727455" y="2694207"/>
            <a:ext cx="520097" cy="36933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16B221F0-5F23-4407-A2CA-0DE2E5B95BF5}"/>
              </a:ext>
            </a:extLst>
          </p:cNvPr>
          <p:cNvSpPr/>
          <p:nvPr/>
        </p:nvSpPr>
        <p:spPr>
          <a:xfrm>
            <a:off x="10740366" y="3658994"/>
            <a:ext cx="520097" cy="36933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B2364C4A-F2BA-43A7-8B0D-EBF9E9329A42}"/>
              </a:ext>
            </a:extLst>
          </p:cNvPr>
          <p:cNvSpPr/>
          <p:nvPr/>
        </p:nvSpPr>
        <p:spPr>
          <a:xfrm>
            <a:off x="9723588" y="4992198"/>
            <a:ext cx="520097" cy="36933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a:extLst>
              <a:ext uri="{FF2B5EF4-FFF2-40B4-BE49-F238E27FC236}">
                <a16:creationId xmlns:a16="http://schemas.microsoft.com/office/drawing/2014/main" id="{A7CC1D24-5959-46B3-961A-F885DF3E9455}"/>
              </a:ext>
            </a:extLst>
          </p:cNvPr>
          <p:cNvGrpSpPr/>
          <p:nvPr/>
        </p:nvGrpSpPr>
        <p:grpSpPr>
          <a:xfrm>
            <a:off x="0" y="0"/>
            <a:ext cx="12192000" cy="6858000"/>
            <a:chOff x="0" y="0"/>
            <a:chExt cx="12192000" cy="6858000"/>
          </a:xfrm>
        </p:grpSpPr>
        <p:sp>
          <p:nvSpPr>
            <p:cNvPr id="70" name="Rectangle 69">
              <a:extLst>
                <a:ext uri="{FF2B5EF4-FFF2-40B4-BE49-F238E27FC236}">
                  <a16:creationId xmlns:a16="http://schemas.microsoft.com/office/drawing/2014/main" id="{8DB0AC74-1994-4366-B017-34055059EE14}"/>
                </a:ext>
              </a:extLst>
            </p:cNvPr>
            <p:cNvSpPr/>
            <p:nvPr/>
          </p:nvSpPr>
          <p:spPr>
            <a:xfrm>
              <a:off x="0" y="0"/>
              <a:ext cx="12192000" cy="6858000"/>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4C40BF82-8C43-4C9B-9A11-FF1749D90D70}"/>
                </a:ext>
              </a:extLst>
            </p:cNvPr>
            <p:cNvSpPr/>
            <p:nvPr/>
          </p:nvSpPr>
          <p:spPr>
            <a:xfrm>
              <a:off x="650109" y="91082"/>
              <a:ext cx="10891777" cy="4154984"/>
            </a:xfrm>
            <a:prstGeom prst="rect">
              <a:avLst/>
            </a:prstGeom>
            <a:solidFill>
              <a:schemeClr val="bg1"/>
            </a:solidFill>
            <a:ln w="38100">
              <a:solidFill>
                <a:schemeClr val="tx1"/>
              </a:solidFill>
            </a:ln>
          </p:spPr>
          <p:txBody>
            <a:bodyPr wrap="square">
              <a:spAutoFit/>
            </a:bodyPr>
            <a:lstStyle/>
            <a:p>
              <a:r>
                <a:rPr lang="en-US" sz="2400" dirty="0">
                  <a:latin typeface="Consolas" panose="020B0609020204030204" pitchFamily="49" charset="0"/>
                </a:rPr>
                <a:t>//Chickadee’s k-init.cc</a:t>
              </a:r>
            </a:p>
            <a:p>
              <a:r>
                <a:rPr lang="en-US" sz="2400" dirty="0">
                  <a:solidFill>
                    <a:srgbClr val="0070C0"/>
                  </a:solidFill>
                  <a:latin typeface="Consolas" panose="020B0609020204030204" pitchFamily="49" charset="0"/>
                </a:rPr>
                <a:t>void</a:t>
              </a:r>
              <a:r>
                <a:rPr lang="en-US" sz="2400" dirty="0">
                  <a:latin typeface="Consolas" panose="020B0609020204030204" pitchFamily="49" charset="0"/>
                </a:rPr>
                <a:t> </a:t>
              </a:r>
              <a:r>
                <a:rPr lang="en-US" sz="2400" dirty="0" err="1">
                  <a:latin typeface="Consolas" panose="020B0609020204030204" pitchFamily="49" charset="0"/>
                </a:rPr>
                <a:t>cpustate</a:t>
              </a:r>
              <a:r>
                <a:rPr lang="en-US" sz="2400" dirty="0">
                  <a:latin typeface="Consolas" panose="020B0609020204030204" pitchFamily="49" charset="0"/>
                </a:rPr>
                <a:t>::</a:t>
              </a:r>
              <a:r>
                <a:rPr lang="en-US" sz="2400" dirty="0" err="1">
                  <a:latin typeface="Consolas" panose="020B0609020204030204" pitchFamily="49" charset="0"/>
                </a:rPr>
                <a:t>init_cpu_hardware</a:t>
              </a:r>
              <a:r>
                <a:rPr lang="en-US" sz="2400" dirty="0">
                  <a:latin typeface="Consolas" panose="020B0609020204030204" pitchFamily="49" charset="0"/>
                </a:rPr>
                <a:t>() {</a:t>
              </a:r>
            </a:p>
            <a:p>
              <a:r>
                <a:rPr lang="en-US" sz="2400" dirty="0">
                  <a:latin typeface="Consolas" panose="020B0609020204030204" pitchFamily="49" charset="0"/>
                </a:rPr>
                <a:t>    //...stuff...</a:t>
              </a:r>
            </a:p>
            <a:p>
              <a:r>
                <a:rPr lang="en-US" sz="2400" dirty="0">
                  <a:latin typeface="Consolas" panose="020B0609020204030204" pitchFamily="49" charset="0"/>
                </a:rPr>
                <a:t>    </a:t>
              </a:r>
              <a:r>
                <a:rPr lang="en-US" sz="2400" dirty="0" err="1">
                  <a:latin typeface="Consolas" panose="020B0609020204030204" pitchFamily="49" charset="0"/>
                </a:rPr>
                <a:t>memset</a:t>
              </a:r>
              <a:r>
                <a:rPr lang="en-US" sz="2400" dirty="0">
                  <a:latin typeface="Consolas" panose="020B0609020204030204" pitchFamily="49" charset="0"/>
                </a:rPr>
                <a:t>(&amp;</a:t>
              </a:r>
              <a:r>
                <a:rPr lang="en-US" sz="2400" dirty="0" err="1">
                  <a:latin typeface="Consolas" panose="020B0609020204030204" pitchFamily="49" charset="0"/>
                </a:rPr>
                <a:t>taskstate</a:t>
              </a:r>
              <a:r>
                <a:rPr lang="en-US" sz="2400" dirty="0">
                  <a:latin typeface="Consolas" panose="020B0609020204030204" pitchFamily="49" charset="0"/>
                </a:rPr>
                <a:t>_, </a:t>
              </a:r>
              <a:r>
                <a:rPr lang="en-US" sz="2400" dirty="0">
                  <a:solidFill>
                    <a:srgbClr val="00B050"/>
                  </a:solidFill>
                  <a:latin typeface="Consolas" panose="020B0609020204030204" pitchFamily="49" charset="0"/>
                </a:rPr>
                <a:t>0</a:t>
              </a:r>
              <a:r>
                <a:rPr lang="en-US" sz="2400" dirty="0">
                  <a:latin typeface="Consolas" panose="020B0609020204030204" pitchFamily="49" charset="0"/>
                </a:rPr>
                <a:t>, </a:t>
              </a:r>
              <a:r>
                <a:rPr lang="en-US" sz="2400" dirty="0" err="1">
                  <a:latin typeface="Consolas" panose="020B0609020204030204" pitchFamily="49" charset="0"/>
                </a:rPr>
                <a:t>sizeof</a:t>
              </a:r>
              <a:r>
                <a:rPr lang="en-US" sz="2400" dirty="0">
                  <a:latin typeface="Consolas" panose="020B0609020204030204" pitchFamily="49" charset="0"/>
                </a:rPr>
                <a:t>(</a:t>
              </a:r>
              <a:r>
                <a:rPr lang="en-US" sz="2400" dirty="0" err="1">
                  <a:latin typeface="Consolas" panose="020B0609020204030204" pitchFamily="49" charset="0"/>
                </a:rPr>
                <a:t>taskstate</a:t>
              </a:r>
              <a:r>
                <a:rPr lang="en-US" sz="2400" dirty="0">
                  <a:latin typeface="Consolas" panose="020B0609020204030204" pitchFamily="49" charset="0"/>
                </a:rPr>
                <a:t>_));</a:t>
              </a:r>
            </a:p>
            <a:p>
              <a:r>
                <a:rPr lang="en-US" sz="2400" dirty="0">
                  <a:latin typeface="Consolas" panose="020B0609020204030204" pitchFamily="49" charset="0"/>
                </a:rPr>
                <a:t>    </a:t>
              </a:r>
              <a:r>
                <a:rPr lang="en-US" sz="2400" dirty="0" err="1">
                  <a:latin typeface="Consolas" panose="020B0609020204030204" pitchFamily="49" charset="0"/>
                </a:rPr>
                <a:t>taskstate</a:t>
              </a:r>
              <a:r>
                <a:rPr lang="en-US" sz="2400" dirty="0">
                  <a:latin typeface="Consolas" panose="020B0609020204030204" pitchFamily="49" charset="0"/>
                </a:rPr>
                <a:t>_.</a:t>
              </a:r>
              <a:r>
                <a:rPr lang="en-US" sz="2400" dirty="0" err="1">
                  <a:latin typeface="Consolas" panose="020B0609020204030204" pitchFamily="49" charset="0"/>
                </a:rPr>
                <a:t>ts_rsp</a:t>
              </a:r>
              <a:r>
                <a:rPr lang="en-US" sz="2400" dirty="0">
                  <a:latin typeface="Consolas" panose="020B0609020204030204" pitchFamily="49" charset="0"/>
                </a:rPr>
                <a:t>[</a:t>
              </a:r>
              <a:r>
                <a:rPr lang="en-US" sz="2400" dirty="0">
                  <a:solidFill>
                    <a:srgbClr val="00B050"/>
                  </a:solidFill>
                  <a:latin typeface="Consolas" panose="020B0609020204030204" pitchFamily="49" charset="0"/>
                </a:rPr>
                <a:t>0</a:t>
              </a:r>
              <a:r>
                <a:rPr lang="en-US" sz="2400" dirty="0">
                  <a:latin typeface="Consolas" panose="020B0609020204030204" pitchFamily="49" charset="0"/>
                </a:rPr>
                <a:t>] = (</a:t>
              </a:r>
              <a:r>
                <a:rPr lang="en-US" sz="2400" dirty="0" err="1">
                  <a:latin typeface="Consolas" panose="020B0609020204030204" pitchFamily="49" charset="0"/>
                </a:rPr>
                <a:t>uintptr_t</a:t>
              </a:r>
              <a:r>
                <a:rPr lang="en-US" sz="2400" dirty="0">
                  <a:latin typeface="Consolas" panose="020B0609020204030204" pitchFamily="49" charset="0"/>
                </a:rPr>
                <a:t>) </a:t>
              </a:r>
              <a:r>
                <a:rPr lang="en-US" sz="2400" dirty="0">
                  <a:solidFill>
                    <a:srgbClr val="00B050"/>
                  </a:solidFill>
                  <a:latin typeface="Consolas" panose="020B0609020204030204" pitchFamily="49" charset="0"/>
                </a:rPr>
                <a:t>this</a:t>
              </a:r>
              <a:r>
                <a:rPr lang="en-US" sz="2400" dirty="0">
                  <a:latin typeface="Consolas" panose="020B0609020204030204" pitchFamily="49" charset="0"/>
                </a:rPr>
                <a:t> + CPUSTACK_SIZE;</a:t>
              </a:r>
            </a:p>
            <a:p>
              <a:r>
                <a:rPr lang="en-US" sz="2400" dirty="0">
                  <a:latin typeface="Consolas" panose="020B0609020204030204" pitchFamily="49" charset="0"/>
                </a:rPr>
                <a:t>        //^^^The Ring 0 stack that the CPU initially uses when</a:t>
              </a:r>
            </a:p>
            <a:p>
              <a:r>
                <a:rPr lang="en-US" sz="2400" dirty="0">
                  <a:latin typeface="Consolas" panose="020B0609020204030204" pitchFamily="49" charset="0"/>
                </a:rPr>
                <a:t>        //when executing most exception-handling code; see</a:t>
              </a:r>
            </a:p>
            <a:p>
              <a:r>
                <a:rPr lang="en-US" sz="2400" dirty="0">
                  <a:latin typeface="Consolas" panose="020B0609020204030204" pitchFamily="49" charset="0"/>
                </a:rPr>
                <a:t>        //k-</a:t>
              </a:r>
              <a:r>
                <a:rPr lang="en-US" sz="2400" dirty="0" err="1">
                  <a:latin typeface="Consolas" panose="020B0609020204030204" pitchFamily="49" charset="0"/>
                </a:rPr>
                <a:t>exception.S</a:t>
              </a:r>
              <a:r>
                <a:rPr lang="en-US" sz="2400" dirty="0">
                  <a:latin typeface="Consolas" panose="020B0609020204030204" pitchFamily="49" charset="0"/>
                </a:rPr>
                <a:t>::</a:t>
              </a:r>
              <a:r>
                <a:rPr lang="en-US" sz="2400" dirty="0" err="1">
                  <a:latin typeface="Consolas" panose="020B0609020204030204" pitchFamily="49" charset="0"/>
                </a:rPr>
                <a:t>exception_entry</a:t>
              </a:r>
              <a:r>
                <a:rPr lang="en-US" sz="2400" dirty="0">
                  <a:latin typeface="Consolas" panose="020B0609020204030204" pitchFamily="49" charset="0"/>
                </a:rPr>
                <a:t>.</a:t>
              </a:r>
            </a:p>
            <a:p>
              <a:r>
                <a:rPr lang="en-US" sz="2400" dirty="0">
                  <a:latin typeface="Consolas" panose="020B0609020204030204" pitchFamily="49" charset="0"/>
                </a:rPr>
                <a:t>    </a:t>
              </a:r>
              <a:r>
                <a:rPr lang="en-US" sz="2400" dirty="0" err="1">
                  <a:latin typeface="Consolas" panose="020B0609020204030204" pitchFamily="49" charset="0"/>
                </a:rPr>
                <a:t>taskstate</a:t>
              </a:r>
              <a:r>
                <a:rPr lang="en-US" sz="2400" dirty="0">
                  <a:latin typeface="Consolas" panose="020B0609020204030204" pitchFamily="49" charset="0"/>
                </a:rPr>
                <a:t>_.</a:t>
              </a:r>
              <a:r>
                <a:rPr lang="en-US" sz="2400" dirty="0" err="1">
                  <a:latin typeface="Consolas" panose="020B0609020204030204" pitchFamily="49" charset="0"/>
                </a:rPr>
                <a:t>ts_ist</a:t>
              </a:r>
              <a:r>
                <a:rPr lang="en-US" sz="2400" dirty="0">
                  <a:latin typeface="Consolas" panose="020B0609020204030204" pitchFamily="49" charset="0"/>
                </a:rPr>
                <a:t>[</a:t>
              </a:r>
              <a:r>
                <a:rPr lang="en-US" sz="2400" dirty="0">
                  <a:solidFill>
                    <a:srgbClr val="00B050"/>
                  </a:solidFill>
                  <a:latin typeface="Consolas" panose="020B0609020204030204" pitchFamily="49" charset="0"/>
                </a:rPr>
                <a:t>1</a:t>
              </a:r>
              <a:r>
                <a:rPr lang="en-US" sz="2400" dirty="0">
                  <a:latin typeface="Consolas" panose="020B0609020204030204" pitchFamily="49" charset="0"/>
                </a:rPr>
                <a:t>] = (</a:t>
              </a:r>
              <a:r>
                <a:rPr lang="en-US" sz="2400" dirty="0" err="1">
                  <a:latin typeface="Consolas" panose="020B0609020204030204" pitchFamily="49" charset="0"/>
                </a:rPr>
                <a:t>uintptr_t</a:t>
              </a:r>
              <a:r>
                <a:rPr lang="en-US" sz="2400" dirty="0">
                  <a:latin typeface="Consolas" panose="020B0609020204030204" pitchFamily="49" charset="0"/>
                </a:rPr>
                <a:t>) </a:t>
              </a:r>
              <a:r>
                <a:rPr lang="en-US" sz="2400" dirty="0">
                  <a:solidFill>
                    <a:srgbClr val="00B050"/>
                  </a:solidFill>
                  <a:latin typeface="Consolas" panose="020B0609020204030204" pitchFamily="49" charset="0"/>
                </a:rPr>
                <a:t>this</a:t>
              </a:r>
              <a:r>
                <a:rPr lang="en-US" sz="2400" dirty="0">
                  <a:latin typeface="Consolas" panose="020B0609020204030204" pitchFamily="49" charset="0"/>
                </a:rPr>
                <a:t> + CPUALTSTACK_SIZE;</a:t>
              </a:r>
            </a:p>
            <a:p>
              <a:r>
                <a:rPr lang="en-US" sz="2400" dirty="0">
                  <a:latin typeface="Consolas" panose="020B0609020204030204" pitchFamily="49" charset="0"/>
                </a:rPr>
                <a:t>        //^^^Used to handle a small set of exceptions.</a:t>
              </a:r>
            </a:p>
            <a:p>
              <a:r>
                <a:rPr lang="en-US" sz="2400" dirty="0">
                  <a:latin typeface="Consolas" panose="020B0609020204030204" pitchFamily="49" charset="0"/>
                </a:rPr>
                <a:t>    //...other stuff...</a:t>
              </a:r>
            </a:p>
          </p:txBody>
        </p:sp>
      </p:grpSp>
      <p:sp>
        <p:nvSpPr>
          <p:cNvPr id="73" name="Content Placeholder 2">
            <a:extLst>
              <a:ext uri="{FF2B5EF4-FFF2-40B4-BE49-F238E27FC236}">
                <a16:creationId xmlns:a16="http://schemas.microsoft.com/office/drawing/2014/main" id="{2F1D42CB-A671-4546-A79E-008F6B57BB3C}"/>
              </a:ext>
            </a:extLst>
          </p:cNvPr>
          <p:cNvSpPr>
            <a:spLocks noGrp="1"/>
          </p:cNvSpPr>
          <p:nvPr>
            <p:ph idx="1"/>
          </p:nvPr>
        </p:nvSpPr>
        <p:spPr>
          <a:xfrm>
            <a:off x="231126" y="4354053"/>
            <a:ext cx="11729741" cy="2395959"/>
          </a:xfrm>
          <a:solidFill>
            <a:schemeClr val="bg1"/>
          </a:solidFill>
          <a:ln w="38100">
            <a:solidFill>
              <a:schemeClr val="tx1"/>
            </a:solidFill>
          </a:ln>
        </p:spPr>
        <p:txBody>
          <a:bodyPr>
            <a:normAutofit fontScale="92500"/>
          </a:bodyPr>
          <a:lstStyle/>
          <a:p>
            <a:r>
              <a:rPr lang="en-US" dirty="0"/>
              <a:t>Chickadee uses the alternate stack for:</a:t>
            </a:r>
          </a:p>
          <a:p>
            <a:pPr lvl="1"/>
            <a:r>
              <a:rPr lang="en-US" dirty="0">
                <a:latin typeface="Consolas" panose="020B0609020204030204" pitchFamily="49" charset="0"/>
              </a:rPr>
              <a:t>INT_DB</a:t>
            </a:r>
            <a:r>
              <a:rPr lang="en-US" dirty="0"/>
              <a:t>: Debugging interrupt as controlled by debug registers </a:t>
            </a:r>
            <a:r>
              <a:rPr lang="en-US" dirty="0">
                <a:latin typeface="Consolas" panose="020B0609020204030204" pitchFamily="49" charset="0"/>
              </a:rPr>
              <a:t>%dr0—7</a:t>
            </a:r>
          </a:p>
          <a:p>
            <a:pPr lvl="1"/>
            <a:r>
              <a:rPr lang="en-US" dirty="0">
                <a:latin typeface="Consolas" panose="020B0609020204030204" pitchFamily="49" charset="0"/>
              </a:rPr>
              <a:t>INT_NM</a:t>
            </a:r>
            <a:r>
              <a:rPr lang="en-US" dirty="0"/>
              <a:t>: Non-maskable interrupt (e.g., RAM error or another unrecoverable hardware error)</a:t>
            </a:r>
          </a:p>
          <a:p>
            <a:pPr lvl="1"/>
            <a:r>
              <a:rPr lang="en-US" dirty="0">
                <a:latin typeface="Consolas" panose="020B0609020204030204" pitchFamily="49" charset="0"/>
              </a:rPr>
              <a:t>INT_MC</a:t>
            </a:r>
            <a:r>
              <a:rPr lang="en-US" dirty="0"/>
              <a:t>: Machine-check interrupt (unrecoverable hardware errors)</a:t>
            </a:r>
          </a:p>
          <a:p>
            <a:r>
              <a:rPr lang="en-US" dirty="0"/>
              <a:t>When these interrupts fire, the hardware might be sufficiently messed up that the regular interrupt-handler stack is corrupted!</a:t>
            </a:r>
          </a:p>
        </p:txBody>
      </p:sp>
      <p:grpSp>
        <p:nvGrpSpPr>
          <p:cNvPr id="21" name="Group 20">
            <a:extLst>
              <a:ext uri="{FF2B5EF4-FFF2-40B4-BE49-F238E27FC236}">
                <a16:creationId xmlns:a16="http://schemas.microsoft.com/office/drawing/2014/main" id="{5FFAB832-D716-4B4A-BB09-ECAD80450B09}"/>
              </a:ext>
            </a:extLst>
          </p:cNvPr>
          <p:cNvGrpSpPr/>
          <p:nvPr/>
        </p:nvGrpSpPr>
        <p:grpSpPr>
          <a:xfrm>
            <a:off x="6104856" y="3815941"/>
            <a:ext cx="5772727" cy="2974109"/>
            <a:chOff x="5338617" y="1644073"/>
            <a:chExt cx="5772727" cy="2974109"/>
          </a:xfrm>
        </p:grpSpPr>
        <p:sp>
          <p:nvSpPr>
            <p:cNvPr id="22" name="Rectangle 21">
              <a:extLst>
                <a:ext uri="{FF2B5EF4-FFF2-40B4-BE49-F238E27FC236}">
                  <a16:creationId xmlns:a16="http://schemas.microsoft.com/office/drawing/2014/main" id="{4D500EB0-FFF9-44C9-99BA-F30830590B71}"/>
                </a:ext>
              </a:extLst>
            </p:cNvPr>
            <p:cNvSpPr/>
            <p:nvPr/>
          </p:nvSpPr>
          <p:spPr>
            <a:xfrm>
              <a:off x="5338617" y="1644073"/>
              <a:ext cx="5772727" cy="2974109"/>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6CAF7410-7D87-4F91-8FBF-02CD7FF0C3B9}"/>
                </a:ext>
              </a:extLst>
            </p:cNvPr>
            <p:cNvGrpSpPr/>
            <p:nvPr/>
          </p:nvGrpSpPr>
          <p:grpSpPr>
            <a:xfrm>
              <a:off x="5550471" y="1942800"/>
              <a:ext cx="5403383" cy="2426155"/>
              <a:chOff x="5550471" y="1942800"/>
              <a:chExt cx="5403383" cy="2426155"/>
            </a:xfrm>
          </p:grpSpPr>
          <p:sp>
            <p:nvSpPr>
              <p:cNvPr id="24" name="Rectangle 23">
                <a:extLst>
                  <a:ext uri="{FF2B5EF4-FFF2-40B4-BE49-F238E27FC236}">
                    <a16:creationId xmlns:a16="http://schemas.microsoft.com/office/drawing/2014/main" id="{932443D6-E9CD-4219-A95C-2B7D52E2B7A4}"/>
                  </a:ext>
                </a:extLst>
              </p:cNvPr>
              <p:cNvSpPr/>
              <p:nvPr/>
            </p:nvSpPr>
            <p:spPr>
              <a:xfrm>
                <a:off x="7253742" y="2029853"/>
                <a:ext cx="1481559" cy="1938992"/>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90C47A3-0E13-48A9-B3E8-31A14E002548}"/>
                  </a:ext>
                </a:extLst>
              </p:cNvPr>
              <p:cNvSpPr/>
              <p:nvPr/>
            </p:nvSpPr>
            <p:spPr>
              <a:xfrm>
                <a:off x="7253742" y="3685032"/>
                <a:ext cx="1481559" cy="283813"/>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current_</a:t>
                </a:r>
              </a:p>
            </p:txBody>
          </p:sp>
          <p:sp>
            <p:nvSpPr>
              <p:cNvPr id="26" name="Rectangle 25">
                <a:extLst>
                  <a:ext uri="{FF2B5EF4-FFF2-40B4-BE49-F238E27FC236}">
                    <a16:creationId xmlns:a16="http://schemas.microsoft.com/office/drawing/2014/main" id="{9D44435F-868C-4FB4-9325-E4BE1A0F11CE}"/>
                  </a:ext>
                </a:extLst>
              </p:cNvPr>
              <p:cNvSpPr/>
              <p:nvPr/>
            </p:nvSpPr>
            <p:spPr>
              <a:xfrm>
                <a:off x="7253742" y="2999435"/>
                <a:ext cx="1481559" cy="685597"/>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onsolas" panose="020B0609020204030204" pitchFamily="49" charset="0"/>
                  </a:rPr>
                  <a:t>//...Other</a:t>
                </a:r>
              </a:p>
              <a:p>
                <a:pPr algn="ctr"/>
                <a:r>
                  <a:rPr lang="en-US" sz="1600" dirty="0">
                    <a:solidFill>
                      <a:schemeClr val="tx1"/>
                    </a:solidFill>
                    <a:latin typeface="Consolas" panose="020B0609020204030204" pitchFamily="49" charset="0"/>
                  </a:rPr>
                  <a:t>//stuff...</a:t>
                </a:r>
              </a:p>
            </p:txBody>
          </p:sp>
          <p:sp>
            <p:nvSpPr>
              <p:cNvPr id="27" name="TextBox 26">
                <a:extLst>
                  <a:ext uri="{FF2B5EF4-FFF2-40B4-BE49-F238E27FC236}">
                    <a16:creationId xmlns:a16="http://schemas.microsoft.com/office/drawing/2014/main" id="{59235442-B3FB-46D1-8C3C-2D89F45B6570}"/>
                  </a:ext>
                </a:extLst>
              </p:cNvPr>
              <p:cNvSpPr txBox="1"/>
              <p:nvPr/>
            </p:nvSpPr>
            <p:spPr>
              <a:xfrm>
                <a:off x="6661640" y="3968845"/>
                <a:ext cx="2650602" cy="400110"/>
              </a:xfrm>
              <a:prstGeom prst="rect">
                <a:avLst/>
              </a:prstGeom>
              <a:noFill/>
            </p:spPr>
            <p:txBody>
              <a:bodyPr wrap="square" rtlCol="0">
                <a:spAutoFit/>
              </a:bodyPr>
              <a:lstStyle/>
              <a:p>
                <a:pPr algn="ctr"/>
                <a:r>
                  <a:rPr lang="en-US" sz="2000" dirty="0">
                    <a:latin typeface="Consolas" panose="020B0609020204030204" pitchFamily="49" charset="0"/>
                  </a:rPr>
                  <a:t>struct </a:t>
                </a:r>
                <a:r>
                  <a:rPr lang="en-US" sz="2000" dirty="0" err="1">
                    <a:latin typeface="Consolas" panose="020B0609020204030204" pitchFamily="49" charset="0"/>
                  </a:rPr>
                  <a:t>cpustate</a:t>
                </a:r>
                <a:endParaRPr lang="en-US" sz="2000" dirty="0">
                  <a:latin typeface="Consolas" panose="020B0609020204030204" pitchFamily="49" charset="0"/>
                </a:endParaRPr>
              </a:p>
            </p:txBody>
          </p:sp>
          <p:sp>
            <p:nvSpPr>
              <p:cNvPr id="28" name="Left Brace 27">
                <a:extLst>
                  <a:ext uri="{FF2B5EF4-FFF2-40B4-BE49-F238E27FC236}">
                    <a16:creationId xmlns:a16="http://schemas.microsoft.com/office/drawing/2014/main" id="{3567EAF1-7693-4FC2-99F7-FF4913E52EA2}"/>
                  </a:ext>
                </a:extLst>
              </p:cNvPr>
              <p:cNvSpPr/>
              <p:nvPr/>
            </p:nvSpPr>
            <p:spPr>
              <a:xfrm>
                <a:off x="6809002" y="2029853"/>
                <a:ext cx="285137" cy="1938992"/>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TextBox 28">
                <a:extLst>
                  <a:ext uri="{FF2B5EF4-FFF2-40B4-BE49-F238E27FC236}">
                    <a16:creationId xmlns:a16="http://schemas.microsoft.com/office/drawing/2014/main" id="{D4B0E64E-1653-4674-83BE-488153ECB089}"/>
                  </a:ext>
                </a:extLst>
              </p:cNvPr>
              <p:cNvSpPr txBox="1"/>
              <p:nvPr/>
            </p:nvSpPr>
            <p:spPr>
              <a:xfrm>
                <a:off x="5550471" y="2694159"/>
                <a:ext cx="1337188" cy="689035"/>
              </a:xfrm>
              <a:prstGeom prst="rect">
                <a:avLst/>
              </a:prstGeom>
              <a:noFill/>
            </p:spPr>
            <p:txBody>
              <a:bodyPr wrap="square" rtlCol="0">
                <a:spAutoFit/>
              </a:bodyPr>
              <a:lstStyle/>
              <a:p>
                <a:pPr algn="ctr">
                  <a:lnSpc>
                    <a:spcPts val="1500"/>
                  </a:lnSpc>
                </a:pPr>
                <a:r>
                  <a:rPr lang="en-US" sz="2000" dirty="0"/>
                  <a:t>4KB of allocated space</a:t>
                </a:r>
              </a:p>
            </p:txBody>
          </p:sp>
          <p:grpSp>
            <p:nvGrpSpPr>
              <p:cNvPr id="30" name="Group 29">
                <a:extLst>
                  <a:ext uri="{FF2B5EF4-FFF2-40B4-BE49-F238E27FC236}">
                    <a16:creationId xmlns:a16="http://schemas.microsoft.com/office/drawing/2014/main" id="{B72161AC-93F3-4443-8778-71843677281C}"/>
                  </a:ext>
                </a:extLst>
              </p:cNvPr>
              <p:cNvGrpSpPr/>
              <p:nvPr/>
            </p:nvGrpSpPr>
            <p:grpSpPr>
              <a:xfrm>
                <a:off x="8871752" y="2929899"/>
                <a:ext cx="1606328" cy="1266116"/>
                <a:chOff x="10636478" y="5333151"/>
                <a:chExt cx="1606328" cy="1266116"/>
              </a:xfrm>
            </p:grpSpPr>
            <p:sp>
              <p:nvSpPr>
                <p:cNvPr id="36" name="Left Brace 35">
                  <a:extLst>
                    <a:ext uri="{FF2B5EF4-FFF2-40B4-BE49-F238E27FC236}">
                      <a16:creationId xmlns:a16="http://schemas.microsoft.com/office/drawing/2014/main" id="{54D76080-DD9A-4E6B-AD88-25795890FFC2}"/>
                    </a:ext>
                  </a:extLst>
                </p:cNvPr>
                <p:cNvSpPr/>
                <p:nvPr/>
              </p:nvSpPr>
              <p:spPr>
                <a:xfrm flipH="1">
                  <a:off x="10636478" y="5425595"/>
                  <a:ext cx="285137" cy="946501"/>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TextBox 36">
                  <a:extLst>
                    <a:ext uri="{FF2B5EF4-FFF2-40B4-BE49-F238E27FC236}">
                      <a16:creationId xmlns:a16="http://schemas.microsoft.com/office/drawing/2014/main" id="{3A394057-749E-4BE0-8F60-719E67CB842E}"/>
                    </a:ext>
                  </a:extLst>
                </p:cNvPr>
                <p:cNvSpPr txBox="1"/>
                <p:nvPr/>
              </p:nvSpPr>
              <p:spPr>
                <a:xfrm>
                  <a:off x="10761248" y="5333151"/>
                  <a:ext cx="1481558" cy="1266116"/>
                </a:xfrm>
                <a:prstGeom prst="rect">
                  <a:avLst/>
                </a:prstGeom>
                <a:noFill/>
              </p:spPr>
              <p:txBody>
                <a:bodyPr wrap="square" rtlCol="0">
                  <a:spAutoFit/>
                </a:bodyPr>
                <a:lstStyle/>
                <a:p>
                  <a:pPr algn="ctr">
                    <a:lnSpc>
                      <a:spcPts val="1500"/>
                    </a:lnSpc>
                  </a:pPr>
                  <a:r>
                    <a:rPr lang="en-US" sz="2000" dirty="0"/>
                    <a:t>Space actually used by </a:t>
                  </a:r>
                  <a:r>
                    <a:rPr lang="en-US" sz="2000" dirty="0">
                      <a:latin typeface="Consolas" panose="020B0609020204030204" pitchFamily="49" charset="0"/>
                    </a:rPr>
                    <a:t>struct </a:t>
                  </a:r>
                  <a:r>
                    <a:rPr lang="en-US" sz="2000" dirty="0" err="1">
                      <a:latin typeface="Consolas" panose="020B0609020204030204" pitchFamily="49" charset="0"/>
                    </a:rPr>
                    <a:t>cpustate</a:t>
                  </a:r>
                  <a:r>
                    <a:rPr lang="en-US" sz="2000" dirty="0">
                      <a:latin typeface="Consolas" panose="020B0609020204030204" pitchFamily="49" charset="0"/>
                    </a:rPr>
                    <a:t> </a:t>
                  </a:r>
                  <a:r>
                    <a:rPr lang="en-US" sz="2000" dirty="0"/>
                    <a:t>fields</a:t>
                  </a:r>
                </a:p>
              </p:txBody>
            </p:sp>
          </p:grpSp>
          <p:sp>
            <p:nvSpPr>
              <p:cNvPr id="31" name="TextBox 30">
                <a:extLst>
                  <a:ext uri="{FF2B5EF4-FFF2-40B4-BE49-F238E27FC236}">
                    <a16:creationId xmlns:a16="http://schemas.microsoft.com/office/drawing/2014/main" id="{B057CB42-97B4-4446-9567-0AAC6B5EE335}"/>
                  </a:ext>
                </a:extLst>
              </p:cNvPr>
              <p:cNvSpPr txBox="1"/>
              <p:nvPr/>
            </p:nvSpPr>
            <p:spPr>
              <a:xfrm>
                <a:off x="8594636" y="1942800"/>
                <a:ext cx="1315378" cy="304314"/>
              </a:xfrm>
              <a:prstGeom prst="rect">
                <a:avLst/>
              </a:prstGeom>
              <a:noFill/>
            </p:spPr>
            <p:txBody>
              <a:bodyPr wrap="square" rtlCol="0">
                <a:spAutoFit/>
              </a:bodyPr>
              <a:lstStyle/>
              <a:p>
                <a:pPr algn="ctr">
                  <a:lnSpc>
                    <a:spcPts val="1500"/>
                  </a:lnSpc>
                </a:pPr>
                <a:r>
                  <a:rPr lang="en-US" dirty="0"/>
                  <a:t>CPU stack</a:t>
                </a:r>
              </a:p>
            </p:txBody>
          </p:sp>
          <p:cxnSp>
            <p:nvCxnSpPr>
              <p:cNvPr id="32" name="Straight Arrow Connector 31">
                <a:extLst>
                  <a:ext uri="{FF2B5EF4-FFF2-40B4-BE49-F238E27FC236}">
                    <a16:creationId xmlns:a16="http://schemas.microsoft.com/office/drawing/2014/main" id="{941D4192-35CF-4E3E-B2AE-33BDF087E286}"/>
                  </a:ext>
                </a:extLst>
              </p:cNvPr>
              <p:cNvCxnSpPr>
                <a:cxnSpLocks/>
              </p:cNvCxnSpPr>
              <p:nvPr/>
            </p:nvCxnSpPr>
            <p:spPr>
              <a:xfrm flipH="1">
                <a:off x="7981466" y="2034592"/>
                <a:ext cx="1" cy="318423"/>
              </a:xfrm>
              <a:prstGeom prst="straightConnector1">
                <a:avLst/>
              </a:prstGeom>
              <a:ln w="127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437A7B42-87BA-4E7A-B97A-F2FADB64EB55}"/>
                  </a:ext>
                </a:extLst>
              </p:cNvPr>
              <p:cNvCxnSpPr>
                <a:cxnSpLocks/>
              </p:cNvCxnSpPr>
              <p:nvPr/>
            </p:nvCxnSpPr>
            <p:spPr>
              <a:xfrm flipH="1">
                <a:off x="7981465" y="2615453"/>
                <a:ext cx="1" cy="318423"/>
              </a:xfrm>
              <a:prstGeom prst="straightConnector1">
                <a:avLst/>
              </a:prstGeom>
              <a:ln w="127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581EDA6-6AA6-425D-9E84-C19704C29200}"/>
                  </a:ext>
                </a:extLst>
              </p:cNvPr>
              <p:cNvCxnSpPr/>
              <p:nvPr/>
            </p:nvCxnSpPr>
            <p:spPr>
              <a:xfrm>
                <a:off x="7271130" y="2599325"/>
                <a:ext cx="1464171"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4874B4D5-56B5-49FB-B8FB-92BD00574E89}"/>
                  </a:ext>
                </a:extLst>
              </p:cNvPr>
              <p:cNvSpPr txBox="1"/>
              <p:nvPr/>
            </p:nvSpPr>
            <p:spPr>
              <a:xfrm>
                <a:off x="8594636" y="2477147"/>
                <a:ext cx="2359218" cy="297517"/>
              </a:xfrm>
              <a:prstGeom prst="rect">
                <a:avLst/>
              </a:prstGeom>
              <a:noFill/>
            </p:spPr>
            <p:txBody>
              <a:bodyPr wrap="square" rtlCol="0">
                <a:spAutoFit/>
              </a:bodyPr>
              <a:lstStyle/>
              <a:p>
                <a:pPr algn="ctr">
                  <a:lnSpc>
                    <a:spcPts val="1500"/>
                  </a:lnSpc>
                </a:pPr>
                <a:r>
                  <a:rPr lang="en-US" dirty="0"/>
                  <a:t>CPU alternative stack</a:t>
                </a:r>
              </a:p>
            </p:txBody>
          </p:sp>
        </p:grpSp>
      </p:grpSp>
    </p:spTree>
    <p:extLst>
      <p:ext uri="{BB962C8B-B14F-4D97-AF65-F5344CB8AC3E}">
        <p14:creationId xmlns:p14="http://schemas.microsoft.com/office/powerpoint/2010/main" val="1731185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0"/>
                                  </p:stCondLst>
                                  <p:childTnLst>
                                    <p:animMotion origin="layout" path="M 0 0 L -0.20677 0 " pathEditMode="relative" rAng="0" ptsTypes="AA">
                                      <p:cBhvr>
                                        <p:cTn id="6" dur="1000" fill="hold"/>
                                        <p:tgtEl>
                                          <p:spTgt spid="13"/>
                                        </p:tgtEl>
                                        <p:attrNameLst>
                                          <p:attrName>ppt_x</p:attrName>
                                          <p:attrName>ppt_y</p:attrName>
                                        </p:attrNameLst>
                                      </p:cBhvr>
                                      <p:rCtr x="-10339" y="0"/>
                                    </p:animMotion>
                                  </p:childTnLst>
                                </p:cTn>
                              </p:par>
                            </p:childTnLst>
                          </p:cTn>
                        </p:par>
                        <p:par>
                          <p:cTn id="7" fill="hold">
                            <p:stCondLst>
                              <p:cond delay="1000"/>
                            </p:stCondLst>
                            <p:childTnLst>
                              <p:par>
                                <p:cTn id="8" presetID="10" presetClass="entr" presetSubtype="0" fill="hold" nodeType="afterEffect">
                                  <p:stCondLst>
                                    <p:cond delay="0"/>
                                  </p:stCondLst>
                                  <p:childTnLst>
                                    <p:set>
                                      <p:cBhvr>
                                        <p:cTn id="9" dur="1" fill="hold">
                                          <p:stCondLst>
                                            <p:cond delay="0"/>
                                          </p:stCondLst>
                                        </p:cTn>
                                        <p:tgtEl>
                                          <p:spTgt spid="86"/>
                                        </p:tgtEl>
                                        <p:attrNameLst>
                                          <p:attrName>style.visibility</p:attrName>
                                        </p:attrNameLst>
                                      </p:cBhvr>
                                      <p:to>
                                        <p:strVal val="visible"/>
                                      </p:to>
                                    </p:set>
                                    <p:animEffect transition="in" filter="fade">
                                      <p:cBhvr>
                                        <p:cTn id="10" dur="500"/>
                                        <p:tgtEl>
                                          <p:spTgt spid="8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32" presetClass="emph" presetSubtype="0" fill="hold" grpId="1" nodeType="withEffect">
                                  <p:stCondLst>
                                    <p:cond delay="0"/>
                                  </p:stCondLst>
                                  <p:childTnLst>
                                    <p:animRot by="120000">
                                      <p:cBhvr>
                                        <p:cTn id="17" dur="100" fill="hold">
                                          <p:stCondLst>
                                            <p:cond delay="0"/>
                                          </p:stCondLst>
                                        </p:cTn>
                                        <p:tgtEl>
                                          <p:spTgt spid="3"/>
                                        </p:tgtEl>
                                        <p:attrNameLst>
                                          <p:attrName>r</p:attrName>
                                        </p:attrNameLst>
                                      </p:cBhvr>
                                    </p:animRot>
                                    <p:animRot by="-240000">
                                      <p:cBhvr>
                                        <p:cTn id="18" dur="200" fill="hold">
                                          <p:stCondLst>
                                            <p:cond delay="200"/>
                                          </p:stCondLst>
                                        </p:cTn>
                                        <p:tgtEl>
                                          <p:spTgt spid="3"/>
                                        </p:tgtEl>
                                        <p:attrNameLst>
                                          <p:attrName>r</p:attrName>
                                        </p:attrNameLst>
                                      </p:cBhvr>
                                    </p:animRot>
                                    <p:animRot by="240000">
                                      <p:cBhvr>
                                        <p:cTn id="19" dur="200" fill="hold">
                                          <p:stCondLst>
                                            <p:cond delay="400"/>
                                          </p:stCondLst>
                                        </p:cTn>
                                        <p:tgtEl>
                                          <p:spTgt spid="3"/>
                                        </p:tgtEl>
                                        <p:attrNameLst>
                                          <p:attrName>r</p:attrName>
                                        </p:attrNameLst>
                                      </p:cBhvr>
                                    </p:animRot>
                                    <p:animRot by="-240000">
                                      <p:cBhvr>
                                        <p:cTn id="20" dur="200" fill="hold">
                                          <p:stCondLst>
                                            <p:cond delay="600"/>
                                          </p:stCondLst>
                                        </p:cTn>
                                        <p:tgtEl>
                                          <p:spTgt spid="3"/>
                                        </p:tgtEl>
                                        <p:attrNameLst>
                                          <p:attrName>r</p:attrName>
                                        </p:attrNameLst>
                                      </p:cBhvr>
                                    </p:animRot>
                                    <p:animRot by="120000">
                                      <p:cBhvr>
                                        <p:cTn id="21" dur="200" fill="hold">
                                          <p:stCondLst>
                                            <p:cond delay="800"/>
                                          </p:stCondLst>
                                        </p:cTn>
                                        <p:tgtEl>
                                          <p:spTgt spid="3"/>
                                        </p:tgtEl>
                                        <p:attrNameLst>
                                          <p:attrName>r</p:attrName>
                                        </p:attrNameLst>
                                      </p:cBhvr>
                                    </p:animRot>
                                  </p:childTnLst>
                                </p:cTn>
                              </p:par>
                              <p:par>
                                <p:cTn id="22" presetID="10" presetClass="entr" presetSubtype="0" fill="hold" grpId="0" nodeType="with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500"/>
                                        <p:tgtEl>
                                          <p:spTgt spid="53"/>
                                        </p:tgtEl>
                                      </p:cBhvr>
                                    </p:animEffect>
                                  </p:childTnLst>
                                </p:cTn>
                              </p:par>
                              <p:par>
                                <p:cTn id="25" presetID="32" presetClass="emph" presetSubtype="0" fill="hold" grpId="1" nodeType="withEffect">
                                  <p:stCondLst>
                                    <p:cond delay="0"/>
                                  </p:stCondLst>
                                  <p:childTnLst>
                                    <p:animRot by="120000">
                                      <p:cBhvr>
                                        <p:cTn id="26" dur="100" fill="hold">
                                          <p:stCondLst>
                                            <p:cond delay="0"/>
                                          </p:stCondLst>
                                        </p:cTn>
                                        <p:tgtEl>
                                          <p:spTgt spid="53"/>
                                        </p:tgtEl>
                                        <p:attrNameLst>
                                          <p:attrName>r</p:attrName>
                                        </p:attrNameLst>
                                      </p:cBhvr>
                                    </p:animRot>
                                    <p:animRot by="-240000">
                                      <p:cBhvr>
                                        <p:cTn id="27" dur="200" fill="hold">
                                          <p:stCondLst>
                                            <p:cond delay="200"/>
                                          </p:stCondLst>
                                        </p:cTn>
                                        <p:tgtEl>
                                          <p:spTgt spid="53"/>
                                        </p:tgtEl>
                                        <p:attrNameLst>
                                          <p:attrName>r</p:attrName>
                                        </p:attrNameLst>
                                      </p:cBhvr>
                                    </p:animRot>
                                    <p:animRot by="240000">
                                      <p:cBhvr>
                                        <p:cTn id="28" dur="200" fill="hold">
                                          <p:stCondLst>
                                            <p:cond delay="400"/>
                                          </p:stCondLst>
                                        </p:cTn>
                                        <p:tgtEl>
                                          <p:spTgt spid="53"/>
                                        </p:tgtEl>
                                        <p:attrNameLst>
                                          <p:attrName>r</p:attrName>
                                        </p:attrNameLst>
                                      </p:cBhvr>
                                    </p:animRot>
                                    <p:animRot by="-240000">
                                      <p:cBhvr>
                                        <p:cTn id="29" dur="200" fill="hold">
                                          <p:stCondLst>
                                            <p:cond delay="600"/>
                                          </p:stCondLst>
                                        </p:cTn>
                                        <p:tgtEl>
                                          <p:spTgt spid="53"/>
                                        </p:tgtEl>
                                        <p:attrNameLst>
                                          <p:attrName>r</p:attrName>
                                        </p:attrNameLst>
                                      </p:cBhvr>
                                    </p:animRot>
                                    <p:animRot by="120000">
                                      <p:cBhvr>
                                        <p:cTn id="30" dur="200" fill="hold">
                                          <p:stCondLst>
                                            <p:cond delay="800"/>
                                          </p:stCondLst>
                                        </p:cTn>
                                        <p:tgtEl>
                                          <p:spTgt spid="53"/>
                                        </p:tgtEl>
                                        <p:attrNameLst>
                                          <p:attrName>r</p:attrName>
                                        </p:attrNameLst>
                                      </p:cBhvr>
                                    </p:animRot>
                                  </p:childTnLst>
                                </p:cTn>
                              </p:par>
                              <p:par>
                                <p:cTn id="31" presetID="10" presetClass="entr" presetSubtype="0" fill="hold" grpId="0" nodeType="withEffect">
                                  <p:stCondLst>
                                    <p:cond delay="0"/>
                                  </p:stCondLst>
                                  <p:childTnLst>
                                    <p:set>
                                      <p:cBhvr>
                                        <p:cTn id="32" dur="1" fill="hold">
                                          <p:stCondLst>
                                            <p:cond delay="0"/>
                                          </p:stCondLst>
                                        </p:cTn>
                                        <p:tgtEl>
                                          <p:spTgt spid="60"/>
                                        </p:tgtEl>
                                        <p:attrNameLst>
                                          <p:attrName>style.visibility</p:attrName>
                                        </p:attrNameLst>
                                      </p:cBhvr>
                                      <p:to>
                                        <p:strVal val="visible"/>
                                      </p:to>
                                    </p:set>
                                    <p:animEffect transition="in" filter="fade">
                                      <p:cBhvr>
                                        <p:cTn id="33" dur="500"/>
                                        <p:tgtEl>
                                          <p:spTgt spid="60"/>
                                        </p:tgtEl>
                                      </p:cBhvr>
                                    </p:animEffect>
                                  </p:childTnLst>
                                </p:cTn>
                              </p:par>
                              <p:par>
                                <p:cTn id="34" presetID="32" presetClass="emph" presetSubtype="0" fill="hold" grpId="1" nodeType="withEffect">
                                  <p:stCondLst>
                                    <p:cond delay="0"/>
                                  </p:stCondLst>
                                  <p:childTnLst>
                                    <p:animRot by="120000">
                                      <p:cBhvr>
                                        <p:cTn id="35" dur="100" fill="hold">
                                          <p:stCondLst>
                                            <p:cond delay="0"/>
                                          </p:stCondLst>
                                        </p:cTn>
                                        <p:tgtEl>
                                          <p:spTgt spid="60"/>
                                        </p:tgtEl>
                                        <p:attrNameLst>
                                          <p:attrName>r</p:attrName>
                                        </p:attrNameLst>
                                      </p:cBhvr>
                                    </p:animRot>
                                    <p:animRot by="-240000">
                                      <p:cBhvr>
                                        <p:cTn id="36" dur="200" fill="hold">
                                          <p:stCondLst>
                                            <p:cond delay="200"/>
                                          </p:stCondLst>
                                        </p:cTn>
                                        <p:tgtEl>
                                          <p:spTgt spid="60"/>
                                        </p:tgtEl>
                                        <p:attrNameLst>
                                          <p:attrName>r</p:attrName>
                                        </p:attrNameLst>
                                      </p:cBhvr>
                                    </p:animRot>
                                    <p:animRot by="240000">
                                      <p:cBhvr>
                                        <p:cTn id="37" dur="200" fill="hold">
                                          <p:stCondLst>
                                            <p:cond delay="400"/>
                                          </p:stCondLst>
                                        </p:cTn>
                                        <p:tgtEl>
                                          <p:spTgt spid="60"/>
                                        </p:tgtEl>
                                        <p:attrNameLst>
                                          <p:attrName>r</p:attrName>
                                        </p:attrNameLst>
                                      </p:cBhvr>
                                    </p:animRot>
                                    <p:animRot by="-240000">
                                      <p:cBhvr>
                                        <p:cTn id="38" dur="200" fill="hold">
                                          <p:stCondLst>
                                            <p:cond delay="600"/>
                                          </p:stCondLst>
                                        </p:cTn>
                                        <p:tgtEl>
                                          <p:spTgt spid="60"/>
                                        </p:tgtEl>
                                        <p:attrNameLst>
                                          <p:attrName>r</p:attrName>
                                        </p:attrNameLst>
                                      </p:cBhvr>
                                    </p:animRot>
                                    <p:animRot by="120000">
                                      <p:cBhvr>
                                        <p:cTn id="39" dur="200" fill="hold">
                                          <p:stCondLst>
                                            <p:cond delay="800"/>
                                          </p:stCondLst>
                                        </p:cTn>
                                        <p:tgtEl>
                                          <p:spTgt spid="60"/>
                                        </p:tgtEl>
                                        <p:attrNameLst>
                                          <p:attrName>r</p:attrName>
                                        </p:attrNameLst>
                                      </p:cBhvr>
                                    </p:animRot>
                                  </p:childTnLst>
                                </p:cTn>
                              </p:par>
                              <p:par>
                                <p:cTn id="40" presetID="10" presetClass="entr" presetSubtype="0" fill="hold" grpId="0" nodeType="with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fade">
                                      <p:cBhvr>
                                        <p:cTn id="42" dur="500"/>
                                        <p:tgtEl>
                                          <p:spTgt spid="61"/>
                                        </p:tgtEl>
                                      </p:cBhvr>
                                    </p:animEffect>
                                  </p:childTnLst>
                                </p:cTn>
                              </p:par>
                              <p:par>
                                <p:cTn id="43" presetID="32" presetClass="emph" presetSubtype="0" fill="hold" grpId="1" nodeType="withEffect">
                                  <p:stCondLst>
                                    <p:cond delay="0"/>
                                  </p:stCondLst>
                                  <p:childTnLst>
                                    <p:animRot by="120000">
                                      <p:cBhvr>
                                        <p:cTn id="44" dur="100" fill="hold">
                                          <p:stCondLst>
                                            <p:cond delay="0"/>
                                          </p:stCondLst>
                                        </p:cTn>
                                        <p:tgtEl>
                                          <p:spTgt spid="61"/>
                                        </p:tgtEl>
                                        <p:attrNameLst>
                                          <p:attrName>r</p:attrName>
                                        </p:attrNameLst>
                                      </p:cBhvr>
                                    </p:animRot>
                                    <p:animRot by="-240000">
                                      <p:cBhvr>
                                        <p:cTn id="45" dur="200" fill="hold">
                                          <p:stCondLst>
                                            <p:cond delay="200"/>
                                          </p:stCondLst>
                                        </p:cTn>
                                        <p:tgtEl>
                                          <p:spTgt spid="61"/>
                                        </p:tgtEl>
                                        <p:attrNameLst>
                                          <p:attrName>r</p:attrName>
                                        </p:attrNameLst>
                                      </p:cBhvr>
                                    </p:animRot>
                                    <p:animRot by="240000">
                                      <p:cBhvr>
                                        <p:cTn id="46" dur="200" fill="hold">
                                          <p:stCondLst>
                                            <p:cond delay="400"/>
                                          </p:stCondLst>
                                        </p:cTn>
                                        <p:tgtEl>
                                          <p:spTgt spid="61"/>
                                        </p:tgtEl>
                                        <p:attrNameLst>
                                          <p:attrName>r</p:attrName>
                                        </p:attrNameLst>
                                      </p:cBhvr>
                                    </p:animRot>
                                    <p:animRot by="-240000">
                                      <p:cBhvr>
                                        <p:cTn id="47" dur="200" fill="hold">
                                          <p:stCondLst>
                                            <p:cond delay="600"/>
                                          </p:stCondLst>
                                        </p:cTn>
                                        <p:tgtEl>
                                          <p:spTgt spid="61"/>
                                        </p:tgtEl>
                                        <p:attrNameLst>
                                          <p:attrName>r</p:attrName>
                                        </p:attrNameLst>
                                      </p:cBhvr>
                                    </p:animRot>
                                    <p:animRot by="120000">
                                      <p:cBhvr>
                                        <p:cTn id="48" dur="200" fill="hold">
                                          <p:stCondLst>
                                            <p:cond delay="800"/>
                                          </p:stCondLst>
                                        </p:cTn>
                                        <p:tgtEl>
                                          <p:spTgt spid="61"/>
                                        </p:tgtEl>
                                        <p:attrNameLst>
                                          <p:attrName>r</p:attrName>
                                        </p:attrNameLst>
                                      </p:cBhvr>
                                    </p:animRot>
                                  </p:childTnLst>
                                </p:cTn>
                              </p:par>
                              <p:par>
                                <p:cTn id="49" presetID="10" presetClass="entr" presetSubtype="0" fill="hold" grpId="0" nodeType="with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fade">
                                      <p:cBhvr>
                                        <p:cTn id="51" dur="500"/>
                                        <p:tgtEl>
                                          <p:spTgt spid="62"/>
                                        </p:tgtEl>
                                      </p:cBhvr>
                                    </p:animEffect>
                                  </p:childTnLst>
                                </p:cTn>
                              </p:par>
                              <p:par>
                                <p:cTn id="52" presetID="32" presetClass="emph" presetSubtype="0" fill="hold" grpId="1" nodeType="withEffect">
                                  <p:stCondLst>
                                    <p:cond delay="0"/>
                                  </p:stCondLst>
                                  <p:childTnLst>
                                    <p:animRot by="120000">
                                      <p:cBhvr>
                                        <p:cTn id="53" dur="100" fill="hold">
                                          <p:stCondLst>
                                            <p:cond delay="0"/>
                                          </p:stCondLst>
                                        </p:cTn>
                                        <p:tgtEl>
                                          <p:spTgt spid="62"/>
                                        </p:tgtEl>
                                        <p:attrNameLst>
                                          <p:attrName>r</p:attrName>
                                        </p:attrNameLst>
                                      </p:cBhvr>
                                    </p:animRot>
                                    <p:animRot by="-240000">
                                      <p:cBhvr>
                                        <p:cTn id="54" dur="200" fill="hold">
                                          <p:stCondLst>
                                            <p:cond delay="200"/>
                                          </p:stCondLst>
                                        </p:cTn>
                                        <p:tgtEl>
                                          <p:spTgt spid="62"/>
                                        </p:tgtEl>
                                        <p:attrNameLst>
                                          <p:attrName>r</p:attrName>
                                        </p:attrNameLst>
                                      </p:cBhvr>
                                    </p:animRot>
                                    <p:animRot by="240000">
                                      <p:cBhvr>
                                        <p:cTn id="55" dur="200" fill="hold">
                                          <p:stCondLst>
                                            <p:cond delay="400"/>
                                          </p:stCondLst>
                                        </p:cTn>
                                        <p:tgtEl>
                                          <p:spTgt spid="62"/>
                                        </p:tgtEl>
                                        <p:attrNameLst>
                                          <p:attrName>r</p:attrName>
                                        </p:attrNameLst>
                                      </p:cBhvr>
                                    </p:animRot>
                                    <p:animRot by="-240000">
                                      <p:cBhvr>
                                        <p:cTn id="56" dur="200" fill="hold">
                                          <p:stCondLst>
                                            <p:cond delay="600"/>
                                          </p:stCondLst>
                                        </p:cTn>
                                        <p:tgtEl>
                                          <p:spTgt spid="62"/>
                                        </p:tgtEl>
                                        <p:attrNameLst>
                                          <p:attrName>r</p:attrName>
                                        </p:attrNameLst>
                                      </p:cBhvr>
                                    </p:animRot>
                                    <p:animRot by="120000">
                                      <p:cBhvr>
                                        <p:cTn id="57" dur="200" fill="hold">
                                          <p:stCondLst>
                                            <p:cond delay="800"/>
                                          </p:stCondLst>
                                        </p:cTn>
                                        <p:tgtEl>
                                          <p:spTgt spid="62"/>
                                        </p:tgtEl>
                                        <p:attrNameLst>
                                          <p:attrName>r</p:attrName>
                                        </p:attrNameLst>
                                      </p:cBhvr>
                                    </p:animRo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69"/>
                                        </p:tgtEl>
                                        <p:attrNameLst>
                                          <p:attrName>style.visibility</p:attrName>
                                        </p:attrNameLst>
                                      </p:cBhvr>
                                      <p:to>
                                        <p:strVal val="visible"/>
                                      </p:to>
                                    </p:set>
                                    <p:animEffect transition="in" filter="fade">
                                      <p:cBhvr>
                                        <p:cTn id="62" dur="500"/>
                                        <p:tgtEl>
                                          <p:spTgt spid="6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500"/>
                                        <p:tgtEl>
                                          <p:spTgt spid="21"/>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21"/>
                                        </p:tgtEl>
                                      </p:cBhvr>
                                    </p:animEffect>
                                    <p:set>
                                      <p:cBhvr>
                                        <p:cTn id="72" dur="1" fill="hold">
                                          <p:stCondLst>
                                            <p:cond delay="499"/>
                                          </p:stCondLst>
                                        </p:cTn>
                                        <p:tgtEl>
                                          <p:spTgt spid="21"/>
                                        </p:tgtEl>
                                        <p:attrNameLst>
                                          <p:attrName>style.visibility</p:attrName>
                                        </p:attrNameLst>
                                      </p:cBhvr>
                                      <p:to>
                                        <p:strVal val="hidden"/>
                                      </p:to>
                                    </p:set>
                                  </p:childTnLst>
                                </p:cTn>
                              </p:par>
                              <p:par>
                                <p:cTn id="73" presetID="10" presetClass="entr" presetSubtype="0" fill="hold" grpId="0" nodeType="withEffect">
                                  <p:stCondLst>
                                    <p:cond delay="0"/>
                                  </p:stCondLst>
                                  <p:childTnLst>
                                    <p:set>
                                      <p:cBhvr>
                                        <p:cTn id="74" dur="1" fill="hold">
                                          <p:stCondLst>
                                            <p:cond delay="0"/>
                                          </p:stCondLst>
                                        </p:cTn>
                                        <p:tgtEl>
                                          <p:spTgt spid="73">
                                            <p:bg/>
                                          </p:spTgt>
                                        </p:tgtEl>
                                        <p:attrNameLst>
                                          <p:attrName>style.visibility</p:attrName>
                                        </p:attrNameLst>
                                      </p:cBhvr>
                                      <p:to>
                                        <p:strVal val="visible"/>
                                      </p:to>
                                    </p:set>
                                    <p:animEffect transition="in" filter="fade">
                                      <p:cBhvr>
                                        <p:cTn id="75" dur="500"/>
                                        <p:tgtEl>
                                          <p:spTgt spid="73">
                                            <p:bg/>
                                          </p:spTgt>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73">
                                            <p:txEl>
                                              <p:pRg st="0" end="0"/>
                                            </p:txEl>
                                          </p:spTgt>
                                        </p:tgtEl>
                                        <p:attrNameLst>
                                          <p:attrName>style.visibility</p:attrName>
                                        </p:attrNameLst>
                                      </p:cBhvr>
                                      <p:to>
                                        <p:strVal val="visible"/>
                                      </p:to>
                                    </p:set>
                                    <p:animEffect transition="in" filter="fade">
                                      <p:cBhvr>
                                        <p:cTn id="78" dur="500"/>
                                        <p:tgtEl>
                                          <p:spTgt spid="73">
                                            <p:txEl>
                                              <p:pRg st="0" end="0"/>
                                            </p:txEl>
                                          </p:spTgt>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73">
                                            <p:txEl>
                                              <p:pRg st="1" end="1"/>
                                            </p:txEl>
                                          </p:spTgt>
                                        </p:tgtEl>
                                        <p:attrNameLst>
                                          <p:attrName>style.visibility</p:attrName>
                                        </p:attrNameLst>
                                      </p:cBhvr>
                                      <p:to>
                                        <p:strVal val="visible"/>
                                      </p:to>
                                    </p:set>
                                    <p:animEffect transition="in" filter="fade">
                                      <p:cBhvr>
                                        <p:cTn id="81" dur="500"/>
                                        <p:tgtEl>
                                          <p:spTgt spid="73">
                                            <p:txEl>
                                              <p:pRg st="1" end="1"/>
                                            </p:txEl>
                                          </p:spTgt>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73">
                                            <p:txEl>
                                              <p:pRg st="2" end="2"/>
                                            </p:txEl>
                                          </p:spTgt>
                                        </p:tgtEl>
                                        <p:attrNameLst>
                                          <p:attrName>style.visibility</p:attrName>
                                        </p:attrNameLst>
                                      </p:cBhvr>
                                      <p:to>
                                        <p:strVal val="visible"/>
                                      </p:to>
                                    </p:set>
                                    <p:animEffect transition="in" filter="fade">
                                      <p:cBhvr>
                                        <p:cTn id="84" dur="500"/>
                                        <p:tgtEl>
                                          <p:spTgt spid="73">
                                            <p:txEl>
                                              <p:pRg st="2" end="2"/>
                                            </p:txEl>
                                          </p:spTgt>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73">
                                            <p:txEl>
                                              <p:pRg st="3" end="3"/>
                                            </p:txEl>
                                          </p:spTgt>
                                        </p:tgtEl>
                                        <p:attrNameLst>
                                          <p:attrName>style.visibility</p:attrName>
                                        </p:attrNameLst>
                                      </p:cBhvr>
                                      <p:to>
                                        <p:strVal val="visible"/>
                                      </p:to>
                                    </p:set>
                                    <p:animEffect transition="in" filter="fade">
                                      <p:cBhvr>
                                        <p:cTn id="87" dur="500"/>
                                        <p:tgtEl>
                                          <p:spTgt spid="73">
                                            <p:txEl>
                                              <p:pRg st="3" end="3"/>
                                            </p:txEl>
                                          </p:spTgt>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73">
                                            <p:txEl>
                                              <p:pRg st="4" end="4"/>
                                            </p:txEl>
                                          </p:spTgt>
                                        </p:tgtEl>
                                        <p:attrNameLst>
                                          <p:attrName>style.visibility</p:attrName>
                                        </p:attrNameLst>
                                      </p:cBhvr>
                                      <p:to>
                                        <p:strVal val="visible"/>
                                      </p:to>
                                    </p:set>
                                    <p:animEffect transition="in" filter="fade">
                                      <p:cBhvr>
                                        <p:cTn id="90" dur="500"/>
                                        <p:tgtEl>
                                          <p:spTgt spid="7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3" grpId="0" animBg="1"/>
      <p:bldP spid="53" grpId="1" animBg="1"/>
      <p:bldP spid="60" grpId="0" animBg="1"/>
      <p:bldP spid="60" grpId="1" animBg="1"/>
      <p:bldP spid="61" grpId="0" animBg="1"/>
      <p:bldP spid="61" grpId="1" animBg="1"/>
      <p:bldP spid="62" grpId="0" animBg="1"/>
      <p:bldP spid="62" grpId="1" animBg="1"/>
      <p:bldP spid="73" grpId="0" uiExpand="1"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E0AD68B-71E5-496B-9F62-C0EF890C8591}"/>
              </a:ext>
            </a:extLst>
          </p:cNvPr>
          <p:cNvGrpSpPr/>
          <p:nvPr/>
        </p:nvGrpSpPr>
        <p:grpSpPr>
          <a:xfrm>
            <a:off x="-2545080" y="19881"/>
            <a:ext cx="14551825" cy="6803397"/>
            <a:chOff x="-2545080" y="19881"/>
            <a:chExt cx="14551825" cy="6803397"/>
          </a:xfrm>
        </p:grpSpPr>
        <p:grpSp>
          <p:nvGrpSpPr>
            <p:cNvPr id="2" name="Group 1">
              <a:extLst>
                <a:ext uri="{FF2B5EF4-FFF2-40B4-BE49-F238E27FC236}">
                  <a16:creationId xmlns:a16="http://schemas.microsoft.com/office/drawing/2014/main" id="{29047717-CEBC-4618-B5B4-6619A5D77803}"/>
                </a:ext>
              </a:extLst>
            </p:cNvPr>
            <p:cNvGrpSpPr/>
            <p:nvPr/>
          </p:nvGrpSpPr>
          <p:grpSpPr>
            <a:xfrm>
              <a:off x="-2545080" y="19881"/>
              <a:ext cx="11058988" cy="6803397"/>
              <a:chOff x="0" y="19881"/>
              <a:chExt cx="11058988" cy="6803397"/>
            </a:xfrm>
          </p:grpSpPr>
          <p:sp>
            <p:nvSpPr>
              <p:cNvPr id="5" name="Rectangle 4">
                <a:extLst>
                  <a:ext uri="{FF2B5EF4-FFF2-40B4-BE49-F238E27FC236}">
                    <a16:creationId xmlns:a16="http://schemas.microsoft.com/office/drawing/2014/main" id="{5F81799E-AC10-4CE3-8E68-7D8D2A2E5671}"/>
                  </a:ext>
                </a:extLst>
              </p:cNvPr>
              <p:cNvSpPr/>
              <p:nvPr/>
            </p:nvSpPr>
            <p:spPr>
              <a:xfrm>
                <a:off x="277793" y="81022"/>
                <a:ext cx="2754775" cy="54401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Segoe UI" panose="020B0502040204020203" pitchFamily="34" charset="0"/>
                    <a:cs typeface="Segoe UI" panose="020B0502040204020203" pitchFamily="34" charset="0"/>
                  </a:rPr>
                  <a:t>Interrupt number</a:t>
                </a:r>
              </a:p>
            </p:txBody>
          </p:sp>
          <p:sp>
            <p:nvSpPr>
              <p:cNvPr id="6" name="Rectangle 5">
                <a:extLst>
                  <a:ext uri="{FF2B5EF4-FFF2-40B4-BE49-F238E27FC236}">
                    <a16:creationId xmlns:a16="http://schemas.microsoft.com/office/drawing/2014/main" id="{6D9E8BAC-F82A-4FFC-8054-D2B5A878E429}"/>
                  </a:ext>
                </a:extLst>
              </p:cNvPr>
              <p:cNvSpPr/>
              <p:nvPr/>
            </p:nvSpPr>
            <p:spPr>
              <a:xfrm>
                <a:off x="277793" y="2779853"/>
                <a:ext cx="2754775" cy="54401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Virtual address</a:t>
                </a:r>
              </a:p>
            </p:txBody>
          </p:sp>
          <p:sp>
            <p:nvSpPr>
              <p:cNvPr id="7" name="TextBox 6">
                <a:extLst>
                  <a:ext uri="{FF2B5EF4-FFF2-40B4-BE49-F238E27FC236}">
                    <a16:creationId xmlns:a16="http://schemas.microsoft.com/office/drawing/2014/main" id="{B75A3244-3886-4933-9E1A-6928318C92AE}"/>
                  </a:ext>
                </a:extLst>
              </p:cNvPr>
              <p:cNvSpPr txBox="1"/>
              <p:nvPr/>
            </p:nvSpPr>
            <p:spPr>
              <a:xfrm>
                <a:off x="0" y="3349955"/>
                <a:ext cx="3368233" cy="605294"/>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Interrupt-Descriptor-Table Register (IDTR)</a:t>
                </a:r>
              </a:p>
            </p:txBody>
          </p:sp>
          <p:sp>
            <p:nvSpPr>
              <p:cNvPr id="8" name="TextBox 7">
                <a:extLst>
                  <a:ext uri="{FF2B5EF4-FFF2-40B4-BE49-F238E27FC236}">
                    <a16:creationId xmlns:a16="http://schemas.microsoft.com/office/drawing/2014/main" id="{F1301A04-0DC6-491E-ACE5-3A555735F455}"/>
                  </a:ext>
                </a:extLst>
              </p:cNvPr>
              <p:cNvSpPr txBox="1"/>
              <p:nvPr/>
            </p:nvSpPr>
            <p:spPr>
              <a:xfrm>
                <a:off x="3480618" y="218344"/>
                <a:ext cx="709417" cy="348813"/>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16</a:t>
                </a:r>
              </a:p>
            </p:txBody>
          </p:sp>
          <p:sp>
            <p:nvSpPr>
              <p:cNvPr id="9" name="Oval 8">
                <a:extLst>
                  <a:ext uri="{FF2B5EF4-FFF2-40B4-BE49-F238E27FC236}">
                    <a16:creationId xmlns:a16="http://schemas.microsoft.com/office/drawing/2014/main" id="{09E34B95-CE62-4A91-817E-560A949C82D5}"/>
                  </a:ext>
                </a:extLst>
              </p:cNvPr>
              <p:cNvSpPr>
                <a:spLocks noChangeAspect="1"/>
              </p:cNvSpPr>
              <p:nvPr/>
            </p:nvSpPr>
            <p:spPr>
              <a:xfrm>
                <a:off x="3013280" y="863958"/>
                <a:ext cx="548640" cy="54864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panose="020B0502040204020203" pitchFamily="34" charset="0"/>
                    <a:cs typeface="Segoe UI" panose="020B0502040204020203" pitchFamily="34" charset="0"/>
                  </a:rPr>
                  <a:t>x</a:t>
                </a:r>
              </a:p>
            </p:txBody>
          </p:sp>
          <p:sp>
            <p:nvSpPr>
              <p:cNvPr id="10" name="Oval 9">
                <a:extLst>
                  <a:ext uri="{FF2B5EF4-FFF2-40B4-BE49-F238E27FC236}">
                    <a16:creationId xmlns:a16="http://schemas.microsoft.com/office/drawing/2014/main" id="{C955845F-F171-4CF0-BCBE-8644060A0195}"/>
                  </a:ext>
                </a:extLst>
              </p:cNvPr>
              <p:cNvSpPr>
                <a:spLocks noChangeAspect="1"/>
              </p:cNvSpPr>
              <p:nvPr/>
            </p:nvSpPr>
            <p:spPr>
              <a:xfrm>
                <a:off x="3013280" y="1639590"/>
                <a:ext cx="548640" cy="54864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Segoe UI" panose="020B0502040204020203" pitchFamily="34" charset="0"/>
                    <a:cs typeface="Segoe UI" panose="020B0502040204020203" pitchFamily="34" charset="0"/>
                  </a:rPr>
                  <a:t>+</a:t>
                </a:r>
              </a:p>
            </p:txBody>
          </p:sp>
          <p:sp>
            <p:nvSpPr>
              <p:cNvPr id="11" name="TextBox 10">
                <a:extLst>
                  <a:ext uri="{FF2B5EF4-FFF2-40B4-BE49-F238E27FC236}">
                    <a16:creationId xmlns:a16="http://schemas.microsoft.com/office/drawing/2014/main" id="{47DA8FDE-D3B6-40B2-A9A0-CE638D4F817E}"/>
                  </a:ext>
                </a:extLst>
              </p:cNvPr>
              <p:cNvSpPr txBox="1"/>
              <p:nvPr/>
            </p:nvSpPr>
            <p:spPr>
              <a:xfrm>
                <a:off x="4317615" y="3349955"/>
                <a:ext cx="2695927" cy="861774"/>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Interrupt Descriptor</a:t>
                </a:r>
              </a:p>
              <a:p>
                <a:pPr algn="ctr">
                  <a:lnSpc>
                    <a:spcPts val="2000"/>
                  </a:lnSpc>
                </a:pPr>
                <a:r>
                  <a:rPr lang="en-US" sz="2000" b="1" dirty="0">
                    <a:latin typeface="Segoe UI" panose="020B0502040204020203" pitchFamily="34" charset="0"/>
                    <a:cs typeface="Segoe UI" panose="020B0502040204020203" pitchFamily="34" charset="0"/>
                  </a:rPr>
                  <a:t>Table (IDT): in virtual memory</a:t>
                </a:r>
              </a:p>
            </p:txBody>
          </p:sp>
          <p:sp>
            <p:nvSpPr>
              <p:cNvPr id="12" name="Rectangle 11">
                <a:extLst>
                  <a:ext uri="{FF2B5EF4-FFF2-40B4-BE49-F238E27FC236}">
                    <a16:creationId xmlns:a16="http://schemas.microsoft.com/office/drawing/2014/main" id="{81A7D18E-5CD2-487B-BC6F-01A9ABD13EEC}"/>
                  </a:ext>
                </a:extLst>
              </p:cNvPr>
              <p:cNvSpPr/>
              <p:nvPr/>
            </p:nvSpPr>
            <p:spPr>
              <a:xfrm>
                <a:off x="4411884" y="81022"/>
                <a:ext cx="2357375" cy="3242841"/>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cxnSp>
            <p:nvCxnSpPr>
              <p:cNvPr id="14" name="Connector: Elbow 13">
                <a:extLst>
                  <a:ext uri="{FF2B5EF4-FFF2-40B4-BE49-F238E27FC236}">
                    <a16:creationId xmlns:a16="http://schemas.microsoft.com/office/drawing/2014/main" id="{CC91D0FE-BB4D-429F-96DA-A8EFE27E3600}"/>
                  </a:ext>
                </a:extLst>
              </p:cNvPr>
              <p:cNvCxnSpPr>
                <a:cxnSpLocks/>
                <a:stCxn id="6" idx="3"/>
              </p:cNvCxnSpPr>
              <p:nvPr/>
            </p:nvCxnSpPr>
            <p:spPr>
              <a:xfrm>
                <a:off x="3032568" y="3051858"/>
                <a:ext cx="1379316" cy="272005"/>
              </a:xfrm>
              <a:prstGeom prst="bentConnector3">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B382DFEB-C494-4B04-9970-24AE5C26949F}"/>
                  </a:ext>
                </a:extLst>
              </p:cNvPr>
              <p:cNvSpPr/>
              <p:nvPr/>
            </p:nvSpPr>
            <p:spPr>
              <a:xfrm>
                <a:off x="4411884" y="1446954"/>
                <a:ext cx="2357375" cy="6042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49D4AAF2-5C5E-4992-BC25-F5D99658A16C}"/>
                  </a:ext>
                </a:extLst>
              </p:cNvPr>
              <p:cNvSpPr/>
              <p:nvPr/>
            </p:nvSpPr>
            <p:spPr>
              <a:xfrm>
                <a:off x="4411884" y="1448425"/>
                <a:ext cx="2357375" cy="29935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Virtual address</a:t>
                </a:r>
              </a:p>
            </p:txBody>
          </p:sp>
          <p:sp>
            <p:nvSpPr>
              <p:cNvPr id="18" name="Rectangle 17">
                <a:extLst>
                  <a:ext uri="{FF2B5EF4-FFF2-40B4-BE49-F238E27FC236}">
                    <a16:creationId xmlns:a16="http://schemas.microsoft.com/office/drawing/2014/main" id="{33BF604A-1CE7-48D5-8B06-087016A38098}"/>
                  </a:ext>
                </a:extLst>
              </p:cNvPr>
              <p:cNvSpPr/>
              <p:nvPr/>
            </p:nvSpPr>
            <p:spPr>
              <a:xfrm>
                <a:off x="6280220" y="1747777"/>
                <a:ext cx="489039" cy="30343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IST</a:t>
                </a:r>
              </a:p>
            </p:txBody>
          </p:sp>
          <p:sp>
            <p:nvSpPr>
              <p:cNvPr id="19" name="TextBox 18">
                <a:extLst>
                  <a:ext uri="{FF2B5EF4-FFF2-40B4-BE49-F238E27FC236}">
                    <a16:creationId xmlns:a16="http://schemas.microsoft.com/office/drawing/2014/main" id="{75669B6E-07FC-451B-BA14-7DB579F0566D}"/>
                  </a:ext>
                </a:extLst>
              </p:cNvPr>
              <p:cNvSpPr txBox="1"/>
              <p:nvPr/>
            </p:nvSpPr>
            <p:spPr>
              <a:xfrm>
                <a:off x="4772089" y="1702442"/>
                <a:ext cx="1316334" cy="369332"/>
              </a:xfrm>
              <a:prstGeom prst="rect">
                <a:avLst/>
              </a:prstGeom>
              <a:noFill/>
            </p:spPr>
            <p:txBody>
              <a:bodyPr wrap="square" rtlCol="0">
                <a:spAutoFit/>
              </a:bodyPr>
              <a:lstStyle/>
              <a:p>
                <a:r>
                  <a:rPr lang="en-US" dirty="0">
                    <a:solidFill>
                      <a:schemeClr val="bg1">
                        <a:lumMod val="85000"/>
                      </a:schemeClr>
                    </a:solidFill>
                    <a:latin typeface="Segoe UI" panose="020B0502040204020203" pitchFamily="34" charset="0"/>
                    <a:cs typeface="Segoe UI" panose="020B0502040204020203" pitchFamily="34" charset="0"/>
                  </a:rPr>
                  <a:t>Other stuff</a:t>
                </a:r>
              </a:p>
            </p:txBody>
          </p:sp>
          <p:cxnSp>
            <p:nvCxnSpPr>
              <p:cNvPr id="21" name="Straight Arrow Connector 20">
                <a:extLst>
                  <a:ext uri="{FF2B5EF4-FFF2-40B4-BE49-F238E27FC236}">
                    <a16:creationId xmlns:a16="http://schemas.microsoft.com/office/drawing/2014/main" id="{49E04719-51C5-4704-9D95-45F1C0DDFAE8}"/>
                  </a:ext>
                </a:extLst>
              </p:cNvPr>
              <p:cNvCxnSpPr>
                <a:cxnSpLocks/>
                <a:endCxn id="10" idx="4"/>
              </p:cNvCxnSpPr>
              <p:nvPr/>
            </p:nvCxnSpPr>
            <p:spPr>
              <a:xfrm flipV="1">
                <a:off x="3287600" y="2188230"/>
                <a:ext cx="0" cy="863628"/>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99A71E0B-EA79-42E8-9684-8E3981CBCFFF}"/>
                  </a:ext>
                </a:extLst>
              </p:cNvPr>
              <p:cNvCxnSpPr>
                <a:cxnSpLocks/>
                <a:stCxn id="9" idx="4"/>
                <a:endCxn id="10" idx="0"/>
              </p:cNvCxnSpPr>
              <p:nvPr/>
            </p:nvCxnSpPr>
            <p:spPr>
              <a:xfrm>
                <a:off x="3287600" y="1412598"/>
                <a:ext cx="0" cy="22699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9" name="Connector: Elbow 28">
                <a:extLst>
                  <a:ext uri="{FF2B5EF4-FFF2-40B4-BE49-F238E27FC236}">
                    <a16:creationId xmlns:a16="http://schemas.microsoft.com/office/drawing/2014/main" id="{72CBCD5F-644A-45E0-BD25-18D4CA2D2877}"/>
                  </a:ext>
                </a:extLst>
              </p:cNvPr>
              <p:cNvCxnSpPr>
                <a:cxnSpLocks/>
                <a:stCxn id="10" idx="6"/>
              </p:cNvCxnSpPr>
              <p:nvPr/>
            </p:nvCxnSpPr>
            <p:spPr>
              <a:xfrm>
                <a:off x="3561920" y="1913910"/>
                <a:ext cx="849964" cy="131126"/>
              </a:xfrm>
              <a:prstGeom prst="bentConnector3">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Connector: Elbow 31">
                <a:extLst>
                  <a:ext uri="{FF2B5EF4-FFF2-40B4-BE49-F238E27FC236}">
                    <a16:creationId xmlns:a16="http://schemas.microsoft.com/office/drawing/2014/main" id="{6DF4691D-B0A2-4ED4-A505-F84627E04E82}"/>
                  </a:ext>
                </a:extLst>
              </p:cNvPr>
              <p:cNvCxnSpPr>
                <a:cxnSpLocks/>
                <a:stCxn id="8" idx="2"/>
                <a:endCxn id="9" idx="6"/>
              </p:cNvCxnSpPr>
              <p:nvPr/>
            </p:nvCxnSpPr>
            <p:spPr>
              <a:xfrm rot="5400000">
                <a:off x="3413064" y="716014"/>
                <a:ext cx="571121" cy="273407"/>
              </a:xfrm>
              <a:prstGeom prst="bentConnector2">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7" name="Connector: Elbow 36">
                <a:extLst>
                  <a:ext uri="{FF2B5EF4-FFF2-40B4-BE49-F238E27FC236}">
                    <a16:creationId xmlns:a16="http://schemas.microsoft.com/office/drawing/2014/main" id="{AD7F97D5-42B8-4309-B880-C56CAD45D115}"/>
                  </a:ext>
                </a:extLst>
              </p:cNvPr>
              <p:cNvCxnSpPr>
                <a:cxnSpLocks/>
                <a:endCxn id="9" idx="2"/>
              </p:cNvCxnSpPr>
              <p:nvPr/>
            </p:nvCxnSpPr>
            <p:spPr>
              <a:xfrm rot="16200000" flipH="1">
                <a:off x="2605540" y="730538"/>
                <a:ext cx="513246" cy="302234"/>
              </a:xfrm>
              <a:prstGeom prst="bentConnector2">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EFF14D22-C6F5-4B90-B4F4-9748FE79BBB3}"/>
                  </a:ext>
                </a:extLst>
              </p:cNvPr>
              <p:cNvSpPr/>
              <p:nvPr/>
            </p:nvSpPr>
            <p:spPr>
              <a:xfrm>
                <a:off x="8137823" y="854579"/>
                <a:ext cx="2357375" cy="1217196"/>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sp>
            <p:nvSpPr>
              <p:cNvPr id="41" name="TextBox 40">
                <a:extLst>
                  <a:ext uri="{FF2B5EF4-FFF2-40B4-BE49-F238E27FC236}">
                    <a16:creationId xmlns:a16="http://schemas.microsoft.com/office/drawing/2014/main" id="{A973F77F-9A8E-40F3-AD0C-42179CC7C0C8}"/>
                  </a:ext>
                </a:extLst>
              </p:cNvPr>
              <p:cNvSpPr txBox="1"/>
              <p:nvPr/>
            </p:nvSpPr>
            <p:spPr>
              <a:xfrm>
                <a:off x="7968548" y="19881"/>
                <a:ext cx="2695927" cy="861774"/>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Interrupt handler code: in virtual memory</a:t>
                </a:r>
              </a:p>
            </p:txBody>
          </p:sp>
          <p:sp>
            <p:nvSpPr>
              <p:cNvPr id="42" name="Rectangle 41">
                <a:extLst>
                  <a:ext uri="{FF2B5EF4-FFF2-40B4-BE49-F238E27FC236}">
                    <a16:creationId xmlns:a16="http://schemas.microsoft.com/office/drawing/2014/main" id="{7E6FF739-3315-45E4-B8FF-0D5DD7E2573A}"/>
                  </a:ext>
                </a:extLst>
              </p:cNvPr>
              <p:cNvSpPr/>
              <p:nvPr/>
            </p:nvSpPr>
            <p:spPr>
              <a:xfrm>
                <a:off x="8146359" y="1283896"/>
                <a:ext cx="2348394" cy="5374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Code</a:t>
                </a:r>
              </a:p>
            </p:txBody>
          </p:sp>
          <p:cxnSp>
            <p:nvCxnSpPr>
              <p:cNvPr id="43" name="Connector: Elbow 42">
                <a:extLst>
                  <a:ext uri="{FF2B5EF4-FFF2-40B4-BE49-F238E27FC236}">
                    <a16:creationId xmlns:a16="http://schemas.microsoft.com/office/drawing/2014/main" id="{F8066154-0D90-4907-8276-25472304F6A4}"/>
                  </a:ext>
                </a:extLst>
              </p:cNvPr>
              <p:cNvCxnSpPr>
                <a:cxnSpLocks/>
              </p:cNvCxnSpPr>
              <p:nvPr/>
            </p:nvCxnSpPr>
            <p:spPr>
              <a:xfrm>
                <a:off x="6778240" y="1603094"/>
                <a:ext cx="1359137" cy="218294"/>
              </a:xfrm>
              <a:prstGeom prst="bentConnector3">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B472507B-687A-4A14-A3B6-E0701C945430}"/>
                  </a:ext>
                </a:extLst>
              </p:cNvPr>
              <p:cNvSpPr/>
              <p:nvPr/>
            </p:nvSpPr>
            <p:spPr>
              <a:xfrm>
                <a:off x="277793" y="5647882"/>
                <a:ext cx="2754775" cy="54401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Virtual address</a:t>
                </a:r>
              </a:p>
            </p:txBody>
          </p:sp>
          <p:sp>
            <p:nvSpPr>
              <p:cNvPr id="48" name="TextBox 47">
                <a:extLst>
                  <a:ext uri="{FF2B5EF4-FFF2-40B4-BE49-F238E27FC236}">
                    <a16:creationId xmlns:a16="http://schemas.microsoft.com/office/drawing/2014/main" id="{A1D9F0FE-7FF0-4174-939D-2D62FFB6F5D8}"/>
                  </a:ext>
                </a:extLst>
              </p:cNvPr>
              <p:cNvSpPr txBox="1"/>
              <p:nvPr/>
            </p:nvSpPr>
            <p:spPr>
              <a:xfrm>
                <a:off x="0" y="6217984"/>
                <a:ext cx="3368233" cy="605294"/>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Global-Descriptor-Table Register (GDTR)</a:t>
                </a:r>
              </a:p>
            </p:txBody>
          </p:sp>
          <p:sp>
            <p:nvSpPr>
              <p:cNvPr id="49" name="TextBox 48">
                <a:extLst>
                  <a:ext uri="{FF2B5EF4-FFF2-40B4-BE49-F238E27FC236}">
                    <a16:creationId xmlns:a16="http://schemas.microsoft.com/office/drawing/2014/main" id="{91BCB710-2860-4FAF-96E1-086F649EB20C}"/>
                  </a:ext>
                </a:extLst>
              </p:cNvPr>
              <p:cNvSpPr txBox="1"/>
              <p:nvPr/>
            </p:nvSpPr>
            <p:spPr>
              <a:xfrm>
                <a:off x="3654291" y="6217984"/>
                <a:ext cx="4089171" cy="605294"/>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Global Descriptor Table (GDT): in virtual memory</a:t>
                </a:r>
              </a:p>
            </p:txBody>
          </p:sp>
          <p:sp>
            <p:nvSpPr>
              <p:cNvPr id="50" name="Rectangle 49">
                <a:extLst>
                  <a:ext uri="{FF2B5EF4-FFF2-40B4-BE49-F238E27FC236}">
                    <a16:creationId xmlns:a16="http://schemas.microsoft.com/office/drawing/2014/main" id="{327AD980-88DD-4B2D-ADCB-FCD9C0B55B0B}"/>
                  </a:ext>
                </a:extLst>
              </p:cNvPr>
              <p:cNvSpPr/>
              <p:nvPr/>
            </p:nvSpPr>
            <p:spPr>
              <a:xfrm>
                <a:off x="4420865" y="4525701"/>
                <a:ext cx="2357375" cy="1666191"/>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cxnSp>
            <p:nvCxnSpPr>
              <p:cNvPr id="51" name="Connector: Elbow 50">
                <a:extLst>
                  <a:ext uri="{FF2B5EF4-FFF2-40B4-BE49-F238E27FC236}">
                    <a16:creationId xmlns:a16="http://schemas.microsoft.com/office/drawing/2014/main" id="{18D4A1DD-8AFD-4B50-99B2-E160641A8B39}"/>
                  </a:ext>
                </a:extLst>
              </p:cNvPr>
              <p:cNvCxnSpPr>
                <a:cxnSpLocks/>
                <a:stCxn id="47" idx="3"/>
              </p:cNvCxnSpPr>
              <p:nvPr/>
            </p:nvCxnSpPr>
            <p:spPr>
              <a:xfrm>
                <a:off x="3032568" y="5919887"/>
                <a:ext cx="1388297" cy="272005"/>
              </a:xfrm>
              <a:prstGeom prst="bentConnector3">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9DE1F2AE-F7A2-468F-87B8-ECA79DDB1A08}"/>
                  </a:ext>
                </a:extLst>
              </p:cNvPr>
              <p:cNvSpPr txBox="1"/>
              <p:nvPr/>
            </p:nvSpPr>
            <p:spPr>
              <a:xfrm>
                <a:off x="7690755" y="6217984"/>
                <a:ext cx="3368233" cy="348813"/>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Task register (TR)</a:t>
                </a:r>
              </a:p>
            </p:txBody>
          </p:sp>
          <p:sp>
            <p:nvSpPr>
              <p:cNvPr id="56" name="Rectangle 55">
                <a:extLst>
                  <a:ext uri="{FF2B5EF4-FFF2-40B4-BE49-F238E27FC236}">
                    <a16:creationId xmlns:a16="http://schemas.microsoft.com/office/drawing/2014/main" id="{A58FB8D0-A8CF-4F11-8707-FD5C4FC1CA17}"/>
                  </a:ext>
                </a:extLst>
              </p:cNvPr>
              <p:cNvSpPr/>
              <p:nvPr/>
            </p:nvSpPr>
            <p:spPr>
              <a:xfrm>
                <a:off x="4420865" y="5153252"/>
                <a:ext cx="2357375" cy="30343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75000"/>
                      </a:schemeClr>
                    </a:solidFill>
                  </a:rPr>
                  <a:t>Other stuff</a:t>
                </a:r>
              </a:p>
            </p:txBody>
          </p:sp>
          <p:sp>
            <p:nvSpPr>
              <p:cNvPr id="57" name="Rectangle 56">
                <a:extLst>
                  <a:ext uri="{FF2B5EF4-FFF2-40B4-BE49-F238E27FC236}">
                    <a16:creationId xmlns:a16="http://schemas.microsoft.com/office/drawing/2014/main" id="{24D2A241-E085-40EF-AF2B-F21BB367E40C}"/>
                  </a:ext>
                </a:extLst>
              </p:cNvPr>
              <p:cNvSpPr/>
              <p:nvPr/>
            </p:nvSpPr>
            <p:spPr>
              <a:xfrm>
                <a:off x="4420865" y="4853901"/>
                <a:ext cx="2357375" cy="29935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latin typeface="Segoe UI" panose="020B0502040204020203" pitchFamily="34" charset="0"/>
                    <a:cs typeface="Segoe UI" panose="020B0502040204020203" pitchFamily="34" charset="0"/>
                  </a:rPr>
                  <a:t>Virtual </a:t>
                </a:r>
                <a:r>
                  <a:rPr lang="en-US" sz="1500" dirty="0" err="1">
                    <a:solidFill>
                      <a:schemeClr val="tx1"/>
                    </a:solidFill>
                    <a:latin typeface="Segoe UI" panose="020B0502040204020203" pitchFamily="34" charset="0"/>
                    <a:cs typeface="Segoe UI" panose="020B0502040204020203" pitchFamily="34" charset="0"/>
                  </a:rPr>
                  <a:t>addr</a:t>
                </a:r>
                <a:r>
                  <a:rPr lang="en-US" sz="1500" dirty="0">
                    <a:solidFill>
                      <a:schemeClr val="tx1"/>
                    </a:solidFill>
                    <a:latin typeface="Segoe UI" panose="020B0502040204020203" pitchFamily="34" charset="0"/>
                    <a:cs typeface="Segoe UI" panose="020B0502040204020203" pitchFamily="34" charset="0"/>
                  </a:rPr>
                  <a:t> (base of TSS)</a:t>
                </a:r>
              </a:p>
            </p:txBody>
          </p:sp>
          <p:sp>
            <p:nvSpPr>
              <p:cNvPr id="58" name="Rectangle 57">
                <a:extLst>
                  <a:ext uri="{FF2B5EF4-FFF2-40B4-BE49-F238E27FC236}">
                    <a16:creationId xmlns:a16="http://schemas.microsoft.com/office/drawing/2014/main" id="{AAEE2899-A8E7-4D16-AE34-08B2562FBBC4}"/>
                  </a:ext>
                </a:extLst>
              </p:cNvPr>
              <p:cNvSpPr/>
              <p:nvPr/>
            </p:nvSpPr>
            <p:spPr>
              <a:xfrm>
                <a:off x="8137377" y="5647882"/>
                <a:ext cx="1359137" cy="54401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Selector</a:t>
                </a:r>
              </a:p>
            </p:txBody>
          </p:sp>
          <p:cxnSp>
            <p:nvCxnSpPr>
              <p:cNvPr id="59" name="Connector: Elbow 58">
                <a:extLst>
                  <a:ext uri="{FF2B5EF4-FFF2-40B4-BE49-F238E27FC236}">
                    <a16:creationId xmlns:a16="http://schemas.microsoft.com/office/drawing/2014/main" id="{05817341-1444-42EE-AFD2-6B10435F9094}"/>
                  </a:ext>
                </a:extLst>
              </p:cNvPr>
              <p:cNvCxnSpPr>
                <a:cxnSpLocks/>
                <a:stCxn id="58" idx="1"/>
              </p:cNvCxnSpPr>
              <p:nvPr/>
            </p:nvCxnSpPr>
            <p:spPr>
              <a:xfrm rot="10800000">
                <a:off x="6778245" y="5454007"/>
                <a:ext cx="1359133" cy="465880"/>
              </a:xfrm>
              <a:prstGeom prst="bentConnector3">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74589FC3-5649-44F4-87B1-7ECCDE57779B}"/>
                  </a:ext>
                </a:extLst>
              </p:cNvPr>
              <p:cNvSpPr/>
              <p:nvPr/>
            </p:nvSpPr>
            <p:spPr>
              <a:xfrm>
                <a:off x="9496514" y="5647882"/>
                <a:ext cx="1395637" cy="54401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Segoe UI" panose="020B0502040204020203" pitchFamily="34" charset="0"/>
                    <a:cs typeface="Segoe UI" panose="020B0502040204020203" pitchFamily="34" charset="0"/>
                  </a:rPr>
                  <a:t>Base </a:t>
                </a:r>
                <a:r>
                  <a:rPr lang="en-US" sz="1200" b="1" dirty="0" err="1">
                    <a:solidFill>
                      <a:schemeClr val="tx1"/>
                    </a:solidFill>
                    <a:latin typeface="Segoe UI" panose="020B0502040204020203" pitchFamily="34" charset="0"/>
                    <a:cs typeface="Segoe UI" panose="020B0502040204020203" pitchFamily="34" charset="0"/>
                  </a:rPr>
                  <a:t>addr</a:t>
                </a:r>
                <a:r>
                  <a:rPr lang="en-US" sz="1200" b="1" dirty="0">
                    <a:solidFill>
                      <a:schemeClr val="tx1"/>
                    </a:solidFill>
                    <a:latin typeface="Segoe UI" panose="020B0502040204020203" pitchFamily="34" charset="0"/>
                    <a:cs typeface="Segoe UI" panose="020B0502040204020203" pitchFamily="34" charset="0"/>
                  </a:rPr>
                  <a:t> of TSS (cached from TSS descriptor)</a:t>
                </a:r>
              </a:p>
            </p:txBody>
          </p:sp>
          <p:sp>
            <p:nvSpPr>
              <p:cNvPr id="63" name="Left Bracket 62">
                <a:extLst>
                  <a:ext uri="{FF2B5EF4-FFF2-40B4-BE49-F238E27FC236}">
                    <a16:creationId xmlns:a16="http://schemas.microsoft.com/office/drawing/2014/main" id="{7BC7DA23-7001-4F19-BFC2-001A9F2E5235}"/>
                  </a:ext>
                </a:extLst>
              </p:cNvPr>
              <p:cNvSpPr/>
              <p:nvPr/>
            </p:nvSpPr>
            <p:spPr>
              <a:xfrm>
                <a:off x="4223165" y="4853901"/>
                <a:ext cx="127580" cy="600106"/>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TextBox 63">
                <a:extLst>
                  <a:ext uri="{FF2B5EF4-FFF2-40B4-BE49-F238E27FC236}">
                    <a16:creationId xmlns:a16="http://schemas.microsoft.com/office/drawing/2014/main" id="{87A7776A-8D40-4450-A56E-D381A56266EB}"/>
                  </a:ext>
                </a:extLst>
              </p:cNvPr>
              <p:cNvSpPr txBox="1"/>
              <p:nvPr/>
            </p:nvSpPr>
            <p:spPr>
              <a:xfrm>
                <a:off x="2318249" y="4956158"/>
                <a:ext cx="1956515" cy="348813"/>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TSS Descriptor</a:t>
                </a:r>
              </a:p>
            </p:txBody>
          </p:sp>
          <p:sp>
            <p:nvSpPr>
              <p:cNvPr id="65" name="Rectangle 64">
                <a:extLst>
                  <a:ext uri="{FF2B5EF4-FFF2-40B4-BE49-F238E27FC236}">
                    <a16:creationId xmlns:a16="http://schemas.microsoft.com/office/drawing/2014/main" id="{2033245E-D471-46B6-BE36-BFFE6D3332B8}"/>
                  </a:ext>
                </a:extLst>
              </p:cNvPr>
              <p:cNvSpPr/>
              <p:nvPr/>
            </p:nvSpPr>
            <p:spPr>
              <a:xfrm>
                <a:off x="8146359" y="3029323"/>
                <a:ext cx="2357375" cy="1217196"/>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sp>
            <p:nvSpPr>
              <p:cNvPr id="66" name="TextBox 65">
                <a:extLst>
                  <a:ext uri="{FF2B5EF4-FFF2-40B4-BE49-F238E27FC236}">
                    <a16:creationId xmlns:a16="http://schemas.microsoft.com/office/drawing/2014/main" id="{B2B740D0-70E7-4DE3-AA54-8AA45CDEFA18}"/>
                  </a:ext>
                </a:extLst>
              </p:cNvPr>
              <p:cNvSpPr txBox="1"/>
              <p:nvPr/>
            </p:nvSpPr>
            <p:spPr>
              <a:xfrm>
                <a:off x="7766985" y="2410983"/>
                <a:ext cx="3200536" cy="605294"/>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Task state segment (TSS): in virtual memory</a:t>
                </a:r>
              </a:p>
            </p:txBody>
          </p:sp>
          <p:sp>
            <p:nvSpPr>
              <p:cNvPr id="67" name="Rectangle 66">
                <a:extLst>
                  <a:ext uri="{FF2B5EF4-FFF2-40B4-BE49-F238E27FC236}">
                    <a16:creationId xmlns:a16="http://schemas.microsoft.com/office/drawing/2014/main" id="{B595DE11-9DAE-4D21-8AE0-B9C9A3EB98C2}"/>
                  </a:ext>
                </a:extLst>
              </p:cNvPr>
              <p:cNvSpPr/>
              <p:nvPr/>
            </p:nvSpPr>
            <p:spPr>
              <a:xfrm>
                <a:off x="8155340" y="3383856"/>
                <a:ext cx="2348394" cy="5374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TSS</a:t>
                </a:r>
              </a:p>
            </p:txBody>
          </p:sp>
          <p:cxnSp>
            <p:nvCxnSpPr>
              <p:cNvPr id="68" name="Connector: Elbow 67">
                <a:extLst>
                  <a:ext uri="{FF2B5EF4-FFF2-40B4-BE49-F238E27FC236}">
                    <a16:creationId xmlns:a16="http://schemas.microsoft.com/office/drawing/2014/main" id="{DD532D8F-150E-4A06-9289-304C62A1C6C1}"/>
                  </a:ext>
                </a:extLst>
              </p:cNvPr>
              <p:cNvCxnSpPr>
                <a:cxnSpLocks/>
                <a:stCxn id="57" idx="3"/>
              </p:cNvCxnSpPr>
              <p:nvPr/>
            </p:nvCxnSpPr>
            <p:spPr>
              <a:xfrm flipV="1">
                <a:off x="6778240" y="3905265"/>
                <a:ext cx="1377102" cy="1098312"/>
              </a:xfrm>
              <a:prstGeom prst="bentConnector3">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1" name="Connector: Elbow 70">
                <a:extLst>
                  <a:ext uri="{FF2B5EF4-FFF2-40B4-BE49-F238E27FC236}">
                    <a16:creationId xmlns:a16="http://schemas.microsoft.com/office/drawing/2014/main" id="{80086A80-4B58-44D1-83F2-3A37354E2B00}"/>
                  </a:ext>
                </a:extLst>
              </p:cNvPr>
              <p:cNvCxnSpPr>
                <a:cxnSpLocks/>
                <a:stCxn id="54" idx="3"/>
              </p:cNvCxnSpPr>
              <p:nvPr/>
            </p:nvCxnSpPr>
            <p:spPr>
              <a:xfrm flipH="1" flipV="1">
                <a:off x="10503734" y="3921348"/>
                <a:ext cx="388417" cy="1998539"/>
              </a:xfrm>
              <a:prstGeom prst="bentConnector4">
                <a:avLst>
                  <a:gd name="adj1" fmla="val -58854"/>
                  <a:gd name="adj2" fmla="val 100057"/>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86" name="Group 85">
              <a:extLst>
                <a:ext uri="{FF2B5EF4-FFF2-40B4-BE49-F238E27FC236}">
                  <a16:creationId xmlns:a16="http://schemas.microsoft.com/office/drawing/2014/main" id="{923294BD-0728-4DF0-B1B3-88389A43FDDF}"/>
                </a:ext>
              </a:extLst>
            </p:cNvPr>
            <p:cNvGrpSpPr/>
            <p:nvPr/>
          </p:nvGrpSpPr>
          <p:grpSpPr>
            <a:xfrm>
              <a:off x="7988048" y="1446954"/>
              <a:ext cx="4018697" cy="4472933"/>
              <a:chOff x="10521698" y="1446954"/>
              <a:chExt cx="4018697" cy="4472933"/>
            </a:xfrm>
          </p:grpSpPr>
          <p:cxnSp>
            <p:nvCxnSpPr>
              <p:cNvPr id="78" name="Straight Connector 77">
                <a:extLst>
                  <a:ext uri="{FF2B5EF4-FFF2-40B4-BE49-F238E27FC236}">
                    <a16:creationId xmlns:a16="http://schemas.microsoft.com/office/drawing/2014/main" id="{C890B00B-A3DD-4B80-892B-570FB245DDFA}"/>
                  </a:ext>
                </a:extLst>
              </p:cNvPr>
              <p:cNvCxnSpPr/>
              <p:nvPr/>
            </p:nvCxnSpPr>
            <p:spPr>
              <a:xfrm flipV="1">
                <a:off x="10537267" y="1480562"/>
                <a:ext cx="1494058" cy="1911265"/>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E82666FC-FACC-4F77-B820-A1032D82F773}"/>
                  </a:ext>
                </a:extLst>
              </p:cNvPr>
              <p:cNvCxnSpPr>
                <a:cxnSpLocks/>
              </p:cNvCxnSpPr>
              <p:nvPr/>
            </p:nvCxnSpPr>
            <p:spPr>
              <a:xfrm flipH="1" flipV="1">
                <a:off x="10521698" y="3964984"/>
                <a:ext cx="1494058" cy="1911265"/>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80" name="Rectangle 79">
                <a:extLst>
                  <a:ext uri="{FF2B5EF4-FFF2-40B4-BE49-F238E27FC236}">
                    <a16:creationId xmlns:a16="http://schemas.microsoft.com/office/drawing/2014/main" id="{2AF465A0-ED7B-4DF7-8BDB-A7440C56A090}"/>
                  </a:ext>
                </a:extLst>
              </p:cNvPr>
              <p:cNvSpPr/>
              <p:nvPr/>
            </p:nvSpPr>
            <p:spPr>
              <a:xfrm>
                <a:off x="12192001" y="1446954"/>
                <a:ext cx="2348394" cy="4472933"/>
              </a:xfrm>
              <a:prstGeom prst="rect">
                <a:avLst/>
              </a:prstGeom>
              <a:solidFill>
                <a:srgbClr val="F3F3F3">
                  <a:alpha val="6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838834FA-6309-4556-A666-B1326A8B5675}"/>
                  </a:ext>
                </a:extLst>
              </p:cNvPr>
              <p:cNvSpPr/>
              <p:nvPr/>
            </p:nvSpPr>
            <p:spPr>
              <a:xfrm>
                <a:off x="12192000" y="5036225"/>
                <a:ext cx="2348394" cy="5374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panose="020B0502040204020203" pitchFamily="34" charset="0"/>
                    <a:cs typeface="Segoe UI" panose="020B0502040204020203" pitchFamily="34" charset="0"/>
                  </a:rPr>
                  <a:t>IST 0: Default interrupt-handler </a:t>
                </a:r>
                <a:r>
                  <a:rPr lang="en-US" sz="1600" dirty="0">
                    <a:solidFill>
                      <a:schemeClr val="tx1"/>
                    </a:solidFill>
                    <a:latin typeface="Consolas" panose="020B0609020204030204" pitchFamily="49" charset="0"/>
                    <a:cs typeface="Segoe UI" panose="020B0502040204020203" pitchFamily="34" charset="0"/>
                  </a:rPr>
                  <a:t>%</a:t>
                </a:r>
                <a:r>
                  <a:rPr lang="en-US" sz="1600" dirty="0" err="1">
                    <a:solidFill>
                      <a:schemeClr val="tx1"/>
                    </a:solidFill>
                    <a:latin typeface="Consolas" panose="020B0609020204030204" pitchFamily="49" charset="0"/>
                    <a:cs typeface="Segoe UI" panose="020B0502040204020203" pitchFamily="34" charset="0"/>
                  </a:rPr>
                  <a:t>rsp</a:t>
                </a:r>
                <a:endParaRPr lang="en-US" sz="1600" dirty="0">
                  <a:solidFill>
                    <a:schemeClr val="tx1"/>
                  </a:solidFill>
                  <a:latin typeface="Segoe UI" panose="020B0502040204020203" pitchFamily="34" charset="0"/>
                  <a:cs typeface="Segoe UI" panose="020B0502040204020203" pitchFamily="34" charset="0"/>
                </a:endParaRPr>
              </a:p>
            </p:txBody>
          </p:sp>
          <p:sp>
            <p:nvSpPr>
              <p:cNvPr id="82" name="Rectangle 81">
                <a:extLst>
                  <a:ext uri="{FF2B5EF4-FFF2-40B4-BE49-F238E27FC236}">
                    <a16:creationId xmlns:a16="http://schemas.microsoft.com/office/drawing/2014/main" id="{16C3AAA2-BBA5-408A-A599-9C3CEA668B27}"/>
                  </a:ext>
                </a:extLst>
              </p:cNvPr>
              <p:cNvSpPr/>
              <p:nvPr/>
            </p:nvSpPr>
            <p:spPr>
              <a:xfrm>
                <a:off x="12192000" y="1944904"/>
                <a:ext cx="2348394" cy="5374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panose="020B0502040204020203" pitchFamily="34" charset="0"/>
                    <a:cs typeface="Segoe UI" panose="020B0502040204020203" pitchFamily="34" charset="0"/>
                  </a:rPr>
                  <a:t>Interrupt-handler </a:t>
                </a:r>
                <a:r>
                  <a:rPr lang="en-US" sz="1600" dirty="0">
                    <a:solidFill>
                      <a:schemeClr val="tx1"/>
                    </a:solidFill>
                    <a:latin typeface="Consolas" panose="020B0609020204030204" pitchFamily="49" charset="0"/>
                    <a:cs typeface="Segoe UI" panose="020B0502040204020203" pitchFamily="34" charset="0"/>
                  </a:rPr>
                  <a:t>%</a:t>
                </a:r>
                <a:r>
                  <a:rPr lang="en-US" sz="1600" dirty="0" err="1">
                    <a:solidFill>
                      <a:schemeClr val="tx1"/>
                    </a:solidFill>
                    <a:latin typeface="Consolas" panose="020B0609020204030204" pitchFamily="49" charset="0"/>
                    <a:cs typeface="Segoe UI" panose="020B0502040204020203" pitchFamily="34" charset="0"/>
                  </a:rPr>
                  <a:t>rsp</a:t>
                </a:r>
                <a:r>
                  <a:rPr lang="en-US" sz="1600" dirty="0">
                    <a:solidFill>
                      <a:schemeClr val="tx1"/>
                    </a:solidFill>
                    <a:latin typeface="Segoe UI" panose="020B0502040204020203" pitchFamily="34" charset="0"/>
                    <a:cs typeface="Segoe UI" panose="020B0502040204020203" pitchFamily="34" charset="0"/>
                  </a:rPr>
                  <a:t> for IST 1</a:t>
                </a:r>
              </a:p>
            </p:txBody>
          </p:sp>
          <p:sp>
            <p:nvSpPr>
              <p:cNvPr id="83" name="Rectangle 82">
                <a:extLst>
                  <a:ext uri="{FF2B5EF4-FFF2-40B4-BE49-F238E27FC236}">
                    <a16:creationId xmlns:a16="http://schemas.microsoft.com/office/drawing/2014/main" id="{6D99D96C-B7E5-480B-8AA3-0A2A43FF312A}"/>
                  </a:ext>
                </a:extLst>
              </p:cNvPr>
              <p:cNvSpPr/>
              <p:nvPr/>
            </p:nvSpPr>
            <p:spPr>
              <a:xfrm>
                <a:off x="12192000" y="2482396"/>
                <a:ext cx="2348394" cy="5374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panose="020B0502040204020203" pitchFamily="34" charset="0"/>
                    <a:cs typeface="Segoe UI" panose="020B0502040204020203" pitchFamily="34" charset="0"/>
                  </a:rPr>
                  <a:t>Interrupt-handler </a:t>
                </a:r>
                <a:r>
                  <a:rPr lang="en-US" sz="1600" dirty="0">
                    <a:solidFill>
                      <a:schemeClr val="tx1"/>
                    </a:solidFill>
                    <a:latin typeface="Consolas" panose="020B0609020204030204" pitchFamily="49" charset="0"/>
                    <a:cs typeface="Segoe UI" panose="020B0502040204020203" pitchFamily="34" charset="0"/>
                  </a:rPr>
                  <a:t>%</a:t>
                </a:r>
                <a:r>
                  <a:rPr lang="en-US" sz="1600" dirty="0" err="1">
                    <a:solidFill>
                      <a:schemeClr val="tx1"/>
                    </a:solidFill>
                    <a:latin typeface="Consolas" panose="020B0609020204030204" pitchFamily="49" charset="0"/>
                    <a:cs typeface="Segoe UI" panose="020B0502040204020203" pitchFamily="34" charset="0"/>
                  </a:rPr>
                  <a:t>rsp</a:t>
                </a:r>
                <a:r>
                  <a:rPr lang="en-US" sz="1600" dirty="0">
                    <a:solidFill>
                      <a:schemeClr val="tx1"/>
                    </a:solidFill>
                    <a:latin typeface="Segoe UI" panose="020B0502040204020203" pitchFamily="34" charset="0"/>
                    <a:cs typeface="Segoe UI" panose="020B0502040204020203" pitchFamily="34" charset="0"/>
                  </a:rPr>
                  <a:t> for IST 2</a:t>
                </a:r>
              </a:p>
            </p:txBody>
          </p:sp>
          <p:sp>
            <p:nvSpPr>
              <p:cNvPr id="84" name="Rectangle 83">
                <a:extLst>
                  <a:ext uri="{FF2B5EF4-FFF2-40B4-BE49-F238E27FC236}">
                    <a16:creationId xmlns:a16="http://schemas.microsoft.com/office/drawing/2014/main" id="{A6097311-246C-4398-A75A-99ED37601D7B}"/>
                  </a:ext>
                </a:extLst>
              </p:cNvPr>
              <p:cNvSpPr/>
              <p:nvPr/>
            </p:nvSpPr>
            <p:spPr>
              <a:xfrm>
                <a:off x="12192000" y="3444002"/>
                <a:ext cx="2348394" cy="5374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panose="020B0502040204020203" pitchFamily="34" charset="0"/>
                    <a:cs typeface="Segoe UI" panose="020B0502040204020203" pitchFamily="34" charset="0"/>
                  </a:rPr>
                  <a:t>Interrupt-handler </a:t>
                </a:r>
                <a:r>
                  <a:rPr lang="en-US" sz="1600" dirty="0">
                    <a:solidFill>
                      <a:schemeClr val="tx1"/>
                    </a:solidFill>
                    <a:latin typeface="Consolas" panose="020B0609020204030204" pitchFamily="49" charset="0"/>
                    <a:cs typeface="Segoe UI" panose="020B0502040204020203" pitchFamily="34" charset="0"/>
                  </a:rPr>
                  <a:t>%</a:t>
                </a:r>
                <a:r>
                  <a:rPr lang="en-US" sz="1600" dirty="0" err="1">
                    <a:solidFill>
                      <a:schemeClr val="tx1"/>
                    </a:solidFill>
                    <a:latin typeface="Consolas" panose="020B0609020204030204" pitchFamily="49" charset="0"/>
                    <a:cs typeface="Segoe UI" panose="020B0502040204020203" pitchFamily="34" charset="0"/>
                  </a:rPr>
                  <a:t>rsp</a:t>
                </a:r>
                <a:r>
                  <a:rPr lang="en-US" sz="1600" dirty="0">
                    <a:solidFill>
                      <a:schemeClr val="tx1"/>
                    </a:solidFill>
                    <a:latin typeface="Segoe UI" panose="020B0502040204020203" pitchFamily="34" charset="0"/>
                    <a:cs typeface="Segoe UI" panose="020B0502040204020203" pitchFamily="34" charset="0"/>
                  </a:rPr>
                  <a:t> for IST 7</a:t>
                </a:r>
              </a:p>
            </p:txBody>
          </p:sp>
          <p:sp>
            <p:nvSpPr>
              <p:cNvPr id="85" name="TextBox 84">
                <a:extLst>
                  <a:ext uri="{FF2B5EF4-FFF2-40B4-BE49-F238E27FC236}">
                    <a16:creationId xmlns:a16="http://schemas.microsoft.com/office/drawing/2014/main" id="{CB77EB70-E1DD-4751-8075-5888802C34A5}"/>
                  </a:ext>
                </a:extLst>
              </p:cNvPr>
              <p:cNvSpPr txBox="1"/>
              <p:nvPr/>
            </p:nvSpPr>
            <p:spPr>
              <a:xfrm rot="5400000">
                <a:off x="13111095" y="3129133"/>
                <a:ext cx="695174" cy="369332"/>
              </a:xfrm>
              <a:prstGeom prst="rect">
                <a:avLst/>
              </a:prstGeom>
              <a:noFill/>
            </p:spPr>
            <p:txBody>
              <a:bodyPr wrap="square" rtlCol="0">
                <a:spAutoFit/>
              </a:bodyPr>
              <a:lstStyle/>
              <a:p>
                <a:r>
                  <a:rPr lang="en-US" b="1" dirty="0">
                    <a:latin typeface="Segoe UI" panose="020B0502040204020203" pitchFamily="34" charset="0"/>
                    <a:cs typeface="Segoe UI" panose="020B0502040204020203" pitchFamily="34" charset="0"/>
                  </a:rPr>
                  <a:t>. . .</a:t>
                </a:r>
              </a:p>
            </p:txBody>
          </p:sp>
        </p:grpSp>
      </p:grpSp>
      <p:sp>
        <p:nvSpPr>
          <p:cNvPr id="4" name="TextBox 3">
            <a:extLst>
              <a:ext uri="{FF2B5EF4-FFF2-40B4-BE49-F238E27FC236}">
                <a16:creationId xmlns:a16="http://schemas.microsoft.com/office/drawing/2014/main" id="{77E0F734-D7BA-4CAA-A57E-04464CF321DA}"/>
              </a:ext>
            </a:extLst>
          </p:cNvPr>
          <p:cNvSpPr txBox="1"/>
          <p:nvPr/>
        </p:nvSpPr>
        <p:spPr>
          <a:xfrm>
            <a:off x="935538" y="62731"/>
            <a:ext cx="10416755" cy="646331"/>
          </a:xfrm>
          <a:prstGeom prst="rect">
            <a:avLst/>
          </a:prstGeom>
          <a:noFill/>
        </p:spPr>
        <p:txBody>
          <a:bodyPr wrap="square" rtlCol="0">
            <a:spAutoFit/>
          </a:bodyPr>
          <a:lstStyle/>
          <a:p>
            <a:r>
              <a:rPr lang="en-US" b="1" dirty="0">
                <a:latin typeface="Segoe UI" panose="020B0502040204020203" pitchFamily="34" charset="0"/>
                <a:cs typeface="Segoe UI" panose="020B0502040204020203" pitchFamily="34" charset="0"/>
              </a:rPr>
              <a:t>Summary:</a:t>
            </a:r>
            <a:r>
              <a:rPr lang="en-US" dirty="0">
                <a:latin typeface="Segoe UI" panose="020B0502040204020203" pitchFamily="34" charset="0"/>
                <a:cs typeface="Segoe UI" panose="020B0502040204020203" pitchFamily="34" charset="0"/>
              </a:rPr>
              <a:t> When user-level code is running and an interrupt/exception occurs, the CPU must set </a:t>
            </a:r>
            <a:r>
              <a:rPr lang="en-US" dirty="0">
                <a:latin typeface="Consolas" panose="020B0609020204030204" pitchFamily="49" charset="0"/>
                <a:cs typeface="Segoe UI" panose="020B0502040204020203" pitchFamily="34" charset="0"/>
              </a:rPr>
              <a:t>%rip</a:t>
            </a:r>
            <a:r>
              <a:rPr lang="en-US" dirty="0">
                <a:latin typeface="Segoe UI" panose="020B0502040204020203" pitchFamily="34" charset="0"/>
                <a:cs typeface="Segoe UI" panose="020B0502040204020203" pitchFamily="34" charset="0"/>
              </a:rPr>
              <a:t> and </a:t>
            </a:r>
            <a:r>
              <a:rPr lang="en-US" dirty="0">
                <a:latin typeface="Consolas" panose="020B0609020204030204" pitchFamily="49" charset="0"/>
                <a:cs typeface="Segoe UI" panose="020B0502040204020203" pitchFamily="34" charset="0"/>
              </a:rPr>
              <a:t>%</a:t>
            </a:r>
            <a:r>
              <a:rPr lang="en-US" dirty="0" err="1">
                <a:latin typeface="Consolas" panose="020B0609020204030204" pitchFamily="49" charset="0"/>
                <a:cs typeface="Segoe UI" panose="020B0502040204020203" pitchFamily="34" charset="0"/>
              </a:rPr>
              <a:t>rsp</a:t>
            </a:r>
            <a:r>
              <a:rPr lang="en-US" dirty="0">
                <a:latin typeface="Segoe UI" panose="020B0502040204020203" pitchFamily="34" charset="0"/>
                <a:cs typeface="Segoe UI" panose="020B0502040204020203" pitchFamily="34" charset="0"/>
              </a:rPr>
              <a:t> for the kernel’s handling code, and flip the CPU’s privilege bit.</a:t>
            </a:r>
          </a:p>
        </p:txBody>
      </p:sp>
      <p:sp>
        <p:nvSpPr>
          <p:cNvPr id="13" name="Rectangle 12">
            <a:extLst>
              <a:ext uri="{FF2B5EF4-FFF2-40B4-BE49-F238E27FC236}">
                <a16:creationId xmlns:a16="http://schemas.microsoft.com/office/drawing/2014/main" id="{9BC1A968-0401-6285-B43A-187AD70577CF}"/>
              </a:ext>
            </a:extLst>
          </p:cNvPr>
          <p:cNvSpPr/>
          <p:nvPr/>
        </p:nvSpPr>
        <p:spPr>
          <a:xfrm>
            <a:off x="989351" y="383871"/>
            <a:ext cx="572160" cy="325191"/>
          </a:xfrm>
          <a:prstGeom prst="rect">
            <a:avLst/>
          </a:prstGeom>
          <a:noFill/>
          <a:ln w="76200">
            <a:solidFill>
              <a:srgbClr val="FFA3A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7F07A6A-6C34-8000-8F70-B26E99F2C85A}"/>
              </a:ext>
            </a:extLst>
          </p:cNvPr>
          <p:cNvSpPr/>
          <p:nvPr/>
        </p:nvSpPr>
        <p:spPr>
          <a:xfrm>
            <a:off x="1989071" y="382223"/>
            <a:ext cx="587150" cy="325191"/>
          </a:xfrm>
          <a:prstGeom prst="rect">
            <a:avLst/>
          </a:prstGeom>
          <a:noFill/>
          <a:ln w="76200">
            <a:solidFill>
              <a:srgbClr val="FFA3A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1A29998-64DC-24F8-951B-3C47C57CBB22}"/>
              </a:ext>
            </a:extLst>
          </p:cNvPr>
          <p:cNvSpPr/>
          <p:nvPr/>
        </p:nvSpPr>
        <p:spPr>
          <a:xfrm>
            <a:off x="490120" y="3132421"/>
            <a:ext cx="2185859" cy="481384"/>
          </a:xfrm>
          <a:prstGeom prst="rect">
            <a:avLst/>
          </a:prstGeom>
          <a:noFill/>
          <a:ln w="76200">
            <a:solidFill>
              <a:srgbClr val="FFA3A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32E3E7D-6CF1-2499-2F41-B2CCCD46BD46}"/>
              </a:ext>
            </a:extLst>
          </p:cNvPr>
          <p:cNvSpPr/>
          <p:nvPr/>
        </p:nvSpPr>
        <p:spPr>
          <a:xfrm>
            <a:off x="491731" y="958544"/>
            <a:ext cx="2185859" cy="481384"/>
          </a:xfrm>
          <a:prstGeom prst="rect">
            <a:avLst/>
          </a:prstGeom>
          <a:noFill/>
          <a:ln w="76200">
            <a:solidFill>
              <a:srgbClr val="FFA3A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B37D567-B0C7-74C2-BA54-1BD29343D0C4}"/>
              </a:ext>
            </a:extLst>
          </p:cNvPr>
          <p:cNvSpPr/>
          <p:nvPr/>
        </p:nvSpPr>
        <p:spPr>
          <a:xfrm>
            <a:off x="3819237" y="2050986"/>
            <a:ext cx="1822114" cy="556667"/>
          </a:xfrm>
          <a:prstGeom prst="rect">
            <a:avLst/>
          </a:prstGeom>
          <a:noFill/>
          <a:ln w="76200">
            <a:solidFill>
              <a:srgbClr val="FFA3A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AC592B7-4D45-C170-8697-9C619DAB73BB}"/>
              </a:ext>
            </a:extLst>
          </p:cNvPr>
          <p:cNvSpPr/>
          <p:nvPr/>
        </p:nvSpPr>
        <p:spPr>
          <a:xfrm>
            <a:off x="6810866" y="1921150"/>
            <a:ext cx="1822114" cy="494014"/>
          </a:xfrm>
          <a:prstGeom prst="rect">
            <a:avLst/>
          </a:prstGeom>
          <a:noFill/>
          <a:ln w="76200">
            <a:solidFill>
              <a:srgbClr val="FFA3A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9C30B37-A553-48E6-3944-7E07D2BCF369}"/>
              </a:ext>
            </a:extLst>
          </p:cNvPr>
          <p:cNvSpPr/>
          <p:nvPr/>
        </p:nvSpPr>
        <p:spPr>
          <a:xfrm>
            <a:off x="490120" y="5415564"/>
            <a:ext cx="2185859" cy="481384"/>
          </a:xfrm>
          <a:prstGeom prst="rect">
            <a:avLst/>
          </a:prstGeom>
          <a:noFill/>
          <a:ln w="76200">
            <a:solidFill>
              <a:srgbClr val="FFA3A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CA2B4C0-E6E6-3DF6-6990-617B8E425BA8}"/>
              </a:ext>
            </a:extLst>
          </p:cNvPr>
          <p:cNvSpPr/>
          <p:nvPr/>
        </p:nvSpPr>
        <p:spPr>
          <a:xfrm>
            <a:off x="3811136" y="4779749"/>
            <a:ext cx="1858738" cy="524406"/>
          </a:xfrm>
          <a:prstGeom prst="rect">
            <a:avLst/>
          </a:prstGeom>
          <a:noFill/>
          <a:ln w="76200">
            <a:solidFill>
              <a:srgbClr val="FFA3A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D4B0BC55-7828-A153-C5AD-1C82FB24E5B3}"/>
              </a:ext>
            </a:extLst>
          </p:cNvPr>
          <p:cNvSpPr/>
          <p:nvPr/>
        </p:nvSpPr>
        <p:spPr>
          <a:xfrm>
            <a:off x="6780073" y="5439146"/>
            <a:ext cx="1094282" cy="447702"/>
          </a:xfrm>
          <a:prstGeom prst="rect">
            <a:avLst/>
          </a:prstGeom>
          <a:noFill/>
          <a:ln w="76200">
            <a:solidFill>
              <a:srgbClr val="FFA3A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E9C06E2B-CD2D-00D9-ECB7-4B687E88AFC5}"/>
              </a:ext>
            </a:extLst>
          </p:cNvPr>
          <p:cNvSpPr/>
          <p:nvPr/>
        </p:nvSpPr>
        <p:spPr>
          <a:xfrm>
            <a:off x="7874360" y="5439146"/>
            <a:ext cx="1094282" cy="447702"/>
          </a:xfrm>
          <a:prstGeom prst="rect">
            <a:avLst/>
          </a:prstGeom>
          <a:noFill/>
          <a:ln w="76200">
            <a:solidFill>
              <a:srgbClr val="FFA3A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4BD19AD1-EEC3-7B1F-F803-61C182B511F0}"/>
              </a:ext>
            </a:extLst>
          </p:cNvPr>
          <p:cNvSpPr/>
          <p:nvPr/>
        </p:nvSpPr>
        <p:spPr>
          <a:xfrm>
            <a:off x="6779965" y="3627090"/>
            <a:ext cx="1868398" cy="447702"/>
          </a:xfrm>
          <a:prstGeom prst="rect">
            <a:avLst/>
          </a:prstGeom>
          <a:noFill/>
          <a:ln w="76200">
            <a:solidFill>
              <a:srgbClr val="FFA3A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83E8977-0396-C757-9A40-A5A06EEA4917}"/>
              </a:ext>
            </a:extLst>
          </p:cNvPr>
          <p:cNvSpPr/>
          <p:nvPr/>
        </p:nvSpPr>
        <p:spPr>
          <a:xfrm>
            <a:off x="10033169" y="4949707"/>
            <a:ext cx="1868398" cy="447702"/>
          </a:xfrm>
          <a:prstGeom prst="rect">
            <a:avLst/>
          </a:prstGeom>
          <a:noFill/>
          <a:ln w="76200">
            <a:solidFill>
              <a:srgbClr val="FFA3A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8055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1000" fill="hold"/>
                                        <p:tgtEl>
                                          <p:spTgt spid="3"/>
                                        </p:tgtEl>
                                      </p:cBhvr>
                                      <p:by x="80000" y="80000"/>
                                    </p:animScale>
                                  </p:childTnLst>
                                </p:cTn>
                              </p:par>
                              <p:par>
                                <p:cTn id="7" presetID="42" presetClass="path" presetSubtype="0" accel="50000" decel="50000" fill="hold" nodeType="withEffect">
                                  <p:stCondLst>
                                    <p:cond delay="0"/>
                                  </p:stCondLst>
                                  <p:childTnLst>
                                    <p:animMotion origin="layout" path="M -8.33333E-7 -2.59259E-6 L 0.11146 0.03496 " pathEditMode="relative" rAng="0" ptsTypes="AA">
                                      <p:cBhvr>
                                        <p:cTn id="8" dur="1000" fill="hold"/>
                                        <p:tgtEl>
                                          <p:spTgt spid="3"/>
                                        </p:tgtEl>
                                        <p:attrNameLst>
                                          <p:attrName>ppt_x</p:attrName>
                                          <p:attrName>ppt_y</p:attrName>
                                        </p:attrNameLst>
                                      </p:cBhvr>
                                      <p:rCtr x="5573" y="1736"/>
                                    </p:animMotion>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50" presetClass="entr" presetSubtype="0" decel="100000" fill="hold" grpId="1"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1000" fill="hold"/>
                                        <p:tgtEl>
                                          <p:spTgt spid="13"/>
                                        </p:tgtEl>
                                        <p:attrNameLst>
                                          <p:attrName>ppt_w</p:attrName>
                                        </p:attrNameLst>
                                      </p:cBhvr>
                                      <p:tavLst>
                                        <p:tav tm="0">
                                          <p:val>
                                            <p:strVal val="#ppt_w+.3"/>
                                          </p:val>
                                        </p:tav>
                                        <p:tav tm="100000">
                                          <p:val>
                                            <p:strVal val="#ppt_w"/>
                                          </p:val>
                                        </p:tav>
                                      </p:tavLst>
                                    </p:anim>
                                    <p:anim calcmode="lin" valueType="num">
                                      <p:cBhvr>
                                        <p:cTn id="19" dur="1000" fill="hold"/>
                                        <p:tgtEl>
                                          <p:spTgt spid="13"/>
                                        </p:tgtEl>
                                        <p:attrNameLst>
                                          <p:attrName>ppt_h</p:attrName>
                                        </p:attrNameLst>
                                      </p:cBhvr>
                                      <p:tavLst>
                                        <p:tav tm="0">
                                          <p:val>
                                            <p:strVal val="#ppt_h"/>
                                          </p:val>
                                        </p:tav>
                                        <p:tav tm="100000">
                                          <p:val>
                                            <p:strVal val="#ppt_h"/>
                                          </p:val>
                                        </p:tav>
                                      </p:tavLst>
                                    </p:anim>
                                    <p:animEffect transition="in" filter="fade">
                                      <p:cBhvr>
                                        <p:cTn id="20" dur="1000"/>
                                        <p:tgtEl>
                                          <p:spTgt spid="13"/>
                                        </p:tgtEl>
                                      </p:cBhvr>
                                    </p:animEffect>
                                  </p:childTnLst>
                                </p:cTn>
                              </p:par>
                              <p:par>
                                <p:cTn id="21" presetID="32" presetClass="emph" presetSubtype="0" fill="hold" grpId="0" nodeType="withEffect">
                                  <p:stCondLst>
                                    <p:cond delay="0"/>
                                  </p:stCondLst>
                                  <p:childTnLst>
                                    <p:animRot by="120000">
                                      <p:cBhvr>
                                        <p:cTn id="22" dur="100" fill="hold">
                                          <p:stCondLst>
                                            <p:cond delay="0"/>
                                          </p:stCondLst>
                                        </p:cTn>
                                        <p:tgtEl>
                                          <p:spTgt spid="13"/>
                                        </p:tgtEl>
                                        <p:attrNameLst>
                                          <p:attrName>r</p:attrName>
                                        </p:attrNameLst>
                                      </p:cBhvr>
                                    </p:animRot>
                                    <p:animRot by="-240000">
                                      <p:cBhvr>
                                        <p:cTn id="23" dur="200" fill="hold">
                                          <p:stCondLst>
                                            <p:cond delay="200"/>
                                          </p:stCondLst>
                                        </p:cTn>
                                        <p:tgtEl>
                                          <p:spTgt spid="13"/>
                                        </p:tgtEl>
                                        <p:attrNameLst>
                                          <p:attrName>r</p:attrName>
                                        </p:attrNameLst>
                                      </p:cBhvr>
                                    </p:animRot>
                                    <p:animRot by="240000">
                                      <p:cBhvr>
                                        <p:cTn id="24" dur="200" fill="hold">
                                          <p:stCondLst>
                                            <p:cond delay="400"/>
                                          </p:stCondLst>
                                        </p:cTn>
                                        <p:tgtEl>
                                          <p:spTgt spid="13"/>
                                        </p:tgtEl>
                                        <p:attrNameLst>
                                          <p:attrName>r</p:attrName>
                                        </p:attrNameLst>
                                      </p:cBhvr>
                                    </p:animRot>
                                    <p:animRot by="-240000">
                                      <p:cBhvr>
                                        <p:cTn id="25" dur="200" fill="hold">
                                          <p:stCondLst>
                                            <p:cond delay="600"/>
                                          </p:stCondLst>
                                        </p:cTn>
                                        <p:tgtEl>
                                          <p:spTgt spid="13"/>
                                        </p:tgtEl>
                                        <p:attrNameLst>
                                          <p:attrName>r</p:attrName>
                                        </p:attrNameLst>
                                      </p:cBhvr>
                                    </p:animRot>
                                    <p:animRot by="120000">
                                      <p:cBhvr>
                                        <p:cTn id="26" dur="200" fill="hold">
                                          <p:stCondLst>
                                            <p:cond delay="800"/>
                                          </p:stCondLst>
                                        </p:cTn>
                                        <p:tgtEl>
                                          <p:spTgt spid="13"/>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50" presetClass="entr" presetSubtype="0" decel="10000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1000" fill="hold"/>
                                        <p:tgtEl>
                                          <p:spTgt spid="22"/>
                                        </p:tgtEl>
                                        <p:attrNameLst>
                                          <p:attrName>ppt_w</p:attrName>
                                        </p:attrNameLst>
                                      </p:cBhvr>
                                      <p:tavLst>
                                        <p:tav tm="0">
                                          <p:val>
                                            <p:strVal val="#ppt_w+.3"/>
                                          </p:val>
                                        </p:tav>
                                        <p:tav tm="100000">
                                          <p:val>
                                            <p:strVal val="#ppt_w"/>
                                          </p:val>
                                        </p:tav>
                                      </p:tavLst>
                                    </p:anim>
                                    <p:anim calcmode="lin" valueType="num">
                                      <p:cBhvr>
                                        <p:cTn id="32" dur="1000" fill="hold"/>
                                        <p:tgtEl>
                                          <p:spTgt spid="22"/>
                                        </p:tgtEl>
                                        <p:attrNameLst>
                                          <p:attrName>ppt_h</p:attrName>
                                        </p:attrNameLst>
                                      </p:cBhvr>
                                      <p:tavLst>
                                        <p:tav tm="0">
                                          <p:val>
                                            <p:strVal val="#ppt_h"/>
                                          </p:val>
                                        </p:tav>
                                        <p:tav tm="100000">
                                          <p:val>
                                            <p:strVal val="#ppt_h"/>
                                          </p:val>
                                        </p:tav>
                                      </p:tavLst>
                                    </p:anim>
                                    <p:animEffect transition="in" filter="fade">
                                      <p:cBhvr>
                                        <p:cTn id="33" dur="1000"/>
                                        <p:tgtEl>
                                          <p:spTgt spid="22"/>
                                        </p:tgtEl>
                                      </p:cBhvr>
                                    </p:animEffect>
                                  </p:childTnLst>
                                </p:cTn>
                              </p:par>
                              <p:par>
                                <p:cTn id="34" presetID="32" presetClass="emph" presetSubtype="0" fill="hold" grpId="1" nodeType="withEffect">
                                  <p:stCondLst>
                                    <p:cond delay="0"/>
                                  </p:stCondLst>
                                  <p:childTnLst>
                                    <p:animRot by="120000">
                                      <p:cBhvr>
                                        <p:cTn id="35" dur="100" fill="hold">
                                          <p:stCondLst>
                                            <p:cond delay="0"/>
                                          </p:stCondLst>
                                        </p:cTn>
                                        <p:tgtEl>
                                          <p:spTgt spid="22"/>
                                        </p:tgtEl>
                                        <p:attrNameLst>
                                          <p:attrName>r</p:attrName>
                                        </p:attrNameLst>
                                      </p:cBhvr>
                                    </p:animRot>
                                    <p:animRot by="-240000">
                                      <p:cBhvr>
                                        <p:cTn id="36" dur="200" fill="hold">
                                          <p:stCondLst>
                                            <p:cond delay="200"/>
                                          </p:stCondLst>
                                        </p:cTn>
                                        <p:tgtEl>
                                          <p:spTgt spid="22"/>
                                        </p:tgtEl>
                                        <p:attrNameLst>
                                          <p:attrName>r</p:attrName>
                                        </p:attrNameLst>
                                      </p:cBhvr>
                                    </p:animRot>
                                    <p:animRot by="240000">
                                      <p:cBhvr>
                                        <p:cTn id="37" dur="200" fill="hold">
                                          <p:stCondLst>
                                            <p:cond delay="400"/>
                                          </p:stCondLst>
                                        </p:cTn>
                                        <p:tgtEl>
                                          <p:spTgt spid="22"/>
                                        </p:tgtEl>
                                        <p:attrNameLst>
                                          <p:attrName>r</p:attrName>
                                        </p:attrNameLst>
                                      </p:cBhvr>
                                    </p:animRot>
                                    <p:animRot by="-240000">
                                      <p:cBhvr>
                                        <p:cTn id="38" dur="200" fill="hold">
                                          <p:stCondLst>
                                            <p:cond delay="600"/>
                                          </p:stCondLst>
                                        </p:cTn>
                                        <p:tgtEl>
                                          <p:spTgt spid="22"/>
                                        </p:tgtEl>
                                        <p:attrNameLst>
                                          <p:attrName>r</p:attrName>
                                        </p:attrNameLst>
                                      </p:cBhvr>
                                    </p:animRot>
                                    <p:animRot by="120000">
                                      <p:cBhvr>
                                        <p:cTn id="39" dur="200" fill="hold">
                                          <p:stCondLst>
                                            <p:cond delay="800"/>
                                          </p:stCondLst>
                                        </p:cTn>
                                        <p:tgtEl>
                                          <p:spTgt spid="22"/>
                                        </p:tgtEl>
                                        <p:attrNameLst>
                                          <p:attrName>r</p:attrName>
                                        </p:attrNameLst>
                                      </p:cBhvr>
                                    </p:animRot>
                                  </p:childTnLst>
                                </p:cTn>
                              </p:par>
                            </p:childTnLst>
                          </p:cTn>
                        </p:par>
                      </p:childTnLst>
                    </p:cTn>
                  </p:par>
                  <p:par>
                    <p:cTn id="40" fill="hold">
                      <p:stCondLst>
                        <p:cond delay="indefinite"/>
                      </p:stCondLst>
                      <p:childTnLst>
                        <p:par>
                          <p:cTn id="41" fill="hold">
                            <p:stCondLst>
                              <p:cond delay="0"/>
                            </p:stCondLst>
                            <p:childTnLst>
                              <p:par>
                                <p:cTn id="42" presetID="50" presetClass="entr" presetSubtype="0" decel="100000" fill="hold" grpId="0" nodeType="clickEffect">
                                  <p:stCondLst>
                                    <p:cond delay="0"/>
                                  </p:stCondLst>
                                  <p:childTnLst>
                                    <p:set>
                                      <p:cBhvr>
                                        <p:cTn id="43" dur="1" fill="hold">
                                          <p:stCondLst>
                                            <p:cond delay="0"/>
                                          </p:stCondLst>
                                        </p:cTn>
                                        <p:tgtEl>
                                          <p:spTgt spid="24"/>
                                        </p:tgtEl>
                                        <p:attrNameLst>
                                          <p:attrName>style.visibility</p:attrName>
                                        </p:attrNameLst>
                                      </p:cBhvr>
                                      <p:to>
                                        <p:strVal val="visible"/>
                                      </p:to>
                                    </p:set>
                                    <p:anim calcmode="lin" valueType="num">
                                      <p:cBhvr>
                                        <p:cTn id="44" dur="1000" fill="hold"/>
                                        <p:tgtEl>
                                          <p:spTgt spid="24"/>
                                        </p:tgtEl>
                                        <p:attrNameLst>
                                          <p:attrName>ppt_w</p:attrName>
                                        </p:attrNameLst>
                                      </p:cBhvr>
                                      <p:tavLst>
                                        <p:tav tm="0">
                                          <p:val>
                                            <p:strVal val="#ppt_w+.3"/>
                                          </p:val>
                                        </p:tav>
                                        <p:tav tm="100000">
                                          <p:val>
                                            <p:strVal val="#ppt_w"/>
                                          </p:val>
                                        </p:tav>
                                      </p:tavLst>
                                    </p:anim>
                                    <p:anim calcmode="lin" valueType="num">
                                      <p:cBhvr>
                                        <p:cTn id="45" dur="1000" fill="hold"/>
                                        <p:tgtEl>
                                          <p:spTgt spid="24"/>
                                        </p:tgtEl>
                                        <p:attrNameLst>
                                          <p:attrName>ppt_h</p:attrName>
                                        </p:attrNameLst>
                                      </p:cBhvr>
                                      <p:tavLst>
                                        <p:tav tm="0">
                                          <p:val>
                                            <p:strVal val="#ppt_h"/>
                                          </p:val>
                                        </p:tav>
                                        <p:tav tm="100000">
                                          <p:val>
                                            <p:strVal val="#ppt_h"/>
                                          </p:val>
                                        </p:tav>
                                      </p:tavLst>
                                    </p:anim>
                                    <p:animEffect transition="in" filter="fade">
                                      <p:cBhvr>
                                        <p:cTn id="46" dur="1000"/>
                                        <p:tgtEl>
                                          <p:spTgt spid="24"/>
                                        </p:tgtEl>
                                      </p:cBhvr>
                                    </p:animEffect>
                                  </p:childTnLst>
                                </p:cTn>
                              </p:par>
                              <p:par>
                                <p:cTn id="47" presetID="32" presetClass="emph" presetSubtype="0" fill="hold" grpId="1" nodeType="withEffect">
                                  <p:stCondLst>
                                    <p:cond delay="0"/>
                                  </p:stCondLst>
                                  <p:childTnLst>
                                    <p:animRot by="120000">
                                      <p:cBhvr>
                                        <p:cTn id="48" dur="100" fill="hold">
                                          <p:stCondLst>
                                            <p:cond delay="0"/>
                                          </p:stCondLst>
                                        </p:cTn>
                                        <p:tgtEl>
                                          <p:spTgt spid="24"/>
                                        </p:tgtEl>
                                        <p:attrNameLst>
                                          <p:attrName>r</p:attrName>
                                        </p:attrNameLst>
                                      </p:cBhvr>
                                    </p:animRot>
                                    <p:animRot by="-240000">
                                      <p:cBhvr>
                                        <p:cTn id="49" dur="200" fill="hold">
                                          <p:stCondLst>
                                            <p:cond delay="200"/>
                                          </p:stCondLst>
                                        </p:cTn>
                                        <p:tgtEl>
                                          <p:spTgt spid="24"/>
                                        </p:tgtEl>
                                        <p:attrNameLst>
                                          <p:attrName>r</p:attrName>
                                        </p:attrNameLst>
                                      </p:cBhvr>
                                    </p:animRot>
                                    <p:animRot by="240000">
                                      <p:cBhvr>
                                        <p:cTn id="50" dur="200" fill="hold">
                                          <p:stCondLst>
                                            <p:cond delay="400"/>
                                          </p:stCondLst>
                                        </p:cTn>
                                        <p:tgtEl>
                                          <p:spTgt spid="24"/>
                                        </p:tgtEl>
                                        <p:attrNameLst>
                                          <p:attrName>r</p:attrName>
                                        </p:attrNameLst>
                                      </p:cBhvr>
                                    </p:animRot>
                                    <p:animRot by="-240000">
                                      <p:cBhvr>
                                        <p:cTn id="51" dur="200" fill="hold">
                                          <p:stCondLst>
                                            <p:cond delay="600"/>
                                          </p:stCondLst>
                                        </p:cTn>
                                        <p:tgtEl>
                                          <p:spTgt spid="24"/>
                                        </p:tgtEl>
                                        <p:attrNameLst>
                                          <p:attrName>r</p:attrName>
                                        </p:attrNameLst>
                                      </p:cBhvr>
                                    </p:animRot>
                                    <p:animRot by="120000">
                                      <p:cBhvr>
                                        <p:cTn id="52" dur="200" fill="hold">
                                          <p:stCondLst>
                                            <p:cond delay="800"/>
                                          </p:stCondLst>
                                        </p:cTn>
                                        <p:tgtEl>
                                          <p:spTgt spid="24"/>
                                        </p:tgtEl>
                                        <p:attrNameLst>
                                          <p:attrName>r</p:attrName>
                                        </p:attrNameLst>
                                      </p:cBhvr>
                                    </p:animRot>
                                  </p:childTnLst>
                                </p:cTn>
                              </p:par>
                            </p:childTnLst>
                          </p:cTn>
                        </p:par>
                      </p:childTnLst>
                    </p:cTn>
                  </p:par>
                  <p:par>
                    <p:cTn id="53" fill="hold">
                      <p:stCondLst>
                        <p:cond delay="indefinite"/>
                      </p:stCondLst>
                      <p:childTnLst>
                        <p:par>
                          <p:cTn id="54" fill="hold">
                            <p:stCondLst>
                              <p:cond delay="0"/>
                            </p:stCondLst>
                            <p:childTnLst>
                              <p:par>
                                <p:cTn id="55" presetID="50" presetClass="entr" presetSubtype="0" decel="100000"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p:cTn id="57" dur="1000" fill="hold"/>
                                        <p:tgtEl>
                                          <p:spTgt spid="25"/>
                                        </p:tgtEl>
                                        <p:attrNameLst>
                                          <p:attrName>ppt_w</p:attrName>
                                        </p:attrNameLst>
                                      </p:cBhvr>
                                      <p:tavLst>
                                        <p:tav tm="0">
                                          <p:val>
                                            <p:strVal val="#ppt_w+.3"/>
                                          </p:val>
                                        </p:tav>
                                        <p:tav tm="100000">
                                          <p:val>
                                            <p:strVal val="#ppt_w"/>
                                          </p:val>
                                        </p:tav>
                                      </p:tavLst>
                                    </p:anim>
                                    <p:anim calcmode="lin" valueType="num">
                                      <p:cBhvr>
                                        <p:cTn id="58" dur="1000" fill="hold"/>
                                        <p:tgtEl>
                                          <p:spTgt spid="25"/>
                                        </p:tgtEl>
                                        <p:attrNameLst>
                                          <p:attrName>ppt_h</p:attrName>
                                        </p:attrNameLst>
                                      </p:cBhvr>
                                      <p:tavLst>
                                        <p:tav tm="0">
                                          <p:val>
                                            <p:strVal val="#ppt_h"/>
                                          </p:val>
                                        </p:tav>
                                        <p:tav tm="100000">
                                          <p:val>
                                            <p:strVal val="#ppt_h"/>
                                          </p:val>
                                        </p:tav>
                                      </p:tavLst>
                                    </p:anim>
                                    <p:animEffect transition="in" filter="fade">
                                      <p:cBhvr>
                                        <p:cTn id="59" dur="1000"/>
                                        <p:tgtEl>
                                          <p:spTgt spid="25"/>
                                        </p:tgtEl>
                                      </p:cBhvr>
                                    </p:animEffect>
                                  </p:childTnLst>
                                </p:cTn>
                              </p:par>
                              <p:par>
                                <p:cTn id="60" presetID="32" presetClass="emph" presetSubtype="0" fill="hold" grpId="1" nodeType="withEffect">
                                  <p:stCondLst>
                                    <p:cond delay="0"/>
                                  </p:stCondLst>
                                  <p:childTnLst>
                                    <p:animRot by="120000">
                                      <p:cBhvr>
                                        <p:cTn id="61" dur="100" fill="hold">
                                          <p:stCondLst>
                                            <p:cond delay="0"/>
                                          </p:stCondLst>
                                        </p:cTn>
                                        <p:tgtEl>
                                          <p:spTgt spid="25"/>
                                        </p:tgtEl>
                                        <p:attrNameLst>
                                          <p:attrName>r</p:attrName>
                                        </p:attrNameLst>
                                      </p:cBhvr>
                                    </p:animRot>
                                    <p:animRot by="-240000">
                                      <p:cBhvr>
                                        <p:cTn id="62" dur="200" fill="hold">
                                          <p:stCondLst>
                                            <p:cond delay="200"/>
                                          </p:stCondLst>
                                        </p:cTn>
                                        <p:tgtEl>
                                          <p:spTgt spid="25"/>
                                        </p:tgtEl>
                                        <p:attrNameLst>
                                          <p:attrName>r</p:attrName>
                                        </p:attrNameLst>
                                      </p:cBhvr>
                                    </p:animRot>
                                    <p:animRot by="240000">
                                      <p:cBhvr>
                                        <p:cTn id="63" dur="200" fill="hold">
                                          <p:stCondLst>
                                            <p:cond delay="400"/>
                                          </p:stCondLst>
                                        </p:cTn>
                                        <p:tgtEl>
                                          <p:spTgt spid="25"/>
                                        </p:tgtEl>
                                        <p:attrNameLst>
                                          <p:attrName>r</p:attrName>
                                        </p:attrNameLst>
                                      </p:cBhvr>
                                    </p:animRot>
                                    <p:animRot by="-240000">
                                      <p:cBhvr>
                                        <p:cTn id="64" dur="200" fill="hold">
                                          <p:stCondLst>
                                            <p:cond delay="600"/>
                                          </p:stCondLst>
                                        </p:cTn>
                                        <p:tgtEl>
                                          <p:spTgt spid="25"/>
                                        </p:tgtEl>
                                        <p:attrNameLst>
                                          <p:attrName>r</p:attrName>
                                        </p:attrNameLst>
                                      </p:cBhvr>
                                    </p:animRot>
                                    <p:animRot by="120000">
                                      <p:cBhvr>
                                        <p:cTn id="65" dur="200" fill="hold">
                                          <p:stCondLst>
                                            <p:cond delay="800"/>
                                          </p:stCondLst>
                                        </p:cTn>
                                        <p:tgtEl>
                                          <p:spTgt spid="25"/>
                                        </p:tgtEl>
                                        <p:attrNameLst>
                                          <p:attrName>r</p:attrName>
                                        </p:attrNameLst>
                                      </p:cBhvr>
                                    </p:animRot>
                                  </p:childTnLst>
                                </p:cTn>
                              </p:par>
                            </p:childTnLst>
                          </p:cTn>
                        </p:par>
                      </p:childTnLst>
                    </p:cTn>
                  </p:par>
                  <p:par>
                    <p:cTn id="66" fill="hold">
                      <p:stCondLst>
                        <p:cond delay="indefinite"/>
                      </p:stCondLst>
                      <p:childTnLst>
                        <p:par>
                          <p:cTn id="67" fill="hold">
                            <p:stCondLst>
                              <p:cond delay="0"/>
                            </p:stCondLst>
                            <p:childTnLst>
                              <p:par>
                                <p:cTn id="68" presetID="50" presetClass="entr" presetSubtype="0" decel="100000" fill="hold" grpId="0" nodeType="click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1000" fill="hold"/>
                                        <p:tgtEl>
                                          <p:spTgt spid="26"/>
                                        </p:tgtEl>
                                        <p:attrNameLst>
                                          <p:attrName>ppt_w</p:attrName>
                                        </p:attrNameLst>
                                      </p:cBhvr>
                                      <p:tavLst>
                                        <p:tav tm="0">
                                          <p:val>
                                            <p:strVal val="#ppt_w+.3"/>
                                          </p:val>
                                        </p:tav>
                                        <p:tav tm="100000">
                                          <p:val>
                                            <p:strVal val="#ppt_w"/>
                                          </p:val>
                                        </p:tav>
                                      </p:tavLst>
                                    </p:anim>
                                    <p:anim calcmode="lin" valueType="num">
                                      <p:cBhvr>
                                        <p:cTn id="71" dur="1000" fill="hold"/>
                                        <p:tgtEl>
                                          <p:spTgt spid="26"/>
                                        </p:tgtEl>
                                        <p:attrNameLst>
                                          <p:attrName>ppt_h</p:attrName>
                                        </p:attrNameLst>
                                      </p:cBhvr>
                                      <p:tavLst>
                                        <p:tav tm="0">
                                          <p:val>
                                            <p:strVal val="#ppt_h"/>
                                          </p:val>
                                        </p:tav>
                                        <p:tav tm="100000">
                                          <p:val>
                                            <p:strVal val="#ppt_h"/>
                                          </p:val>
                                        </p:tav>
                                      </p:tavLst>
                                    </p:anim>
                                    <p:animEffect transition="in" filter="fade">
                                      <p:cBhvr>
                                        <p:cTn id="72" dur="1000"/>
                                        <p:tgtEl>
                                          <p:spTgt spid="26"/>
                                        </p:tgtEl>
                                      </p:cBhvr>
                                    </p:animEffect>
                                  </p:childTnLst>
                                </p:cTn>
                              </p:par>
                              <p:par>
                                <p:cTn id="73" presetID="32" presetClass="emph" presetSubtype="0" fill="hold" grpId="1" nodeType="withEffect">
                                  <p:stCondLst>
                                    <p:cond delay="0"/>
                                  </p:stCondLst>
                                  <p:childTnLst>
                                    <p:animRot by="120000">
                                      <p:cBhvr>
                                        <p:cTn id="74" dur="100" fill="hold">
                                          <p:stCondLst>
                                            <p:cond delay="0"/>
                                          </p:stCondLst>
                                        </p:cTn>
                                        <p:tgtEl>
                                          <p:spTgt spid="26"/>
                                        </p:tgtEl>
                                        <p:attrNameLst>
                                          <p:attrName>r</p:attrName>
                                        </p:attrNameLst>
                                      </p:cBhvr>
                                    </p:animRot>
                                    <p:animRot by="-240000">
                                      <p:cBhvr>
                                        <p:cTn id="75" dur="200" fill="hold">
                                          <p:stCondLst>
                                            <p:cond delay="200"/>
                                          </p:stCondLst>
                                        </p:cTn>
                                        <p:tgtEl>
                                          <p:spTgt spid="26"/>
                                        </p:tgtEl>
                                        <p:attrNameLst>
                                          <p:attrName>r</p:attrName>
                                        </p:attrNameLst>
                                      </p:cBhvr>
                                    </p:animRot>
                                    <p:animRot by="240000">
                                      <p:cBhvr>
                                        <p:cTn id="76" dur="200" fill="hold">
                                          <p:stCondLst>
                                            <p:cond delay="400"/>
                                          </p:stCondLst>
                                        </p:cTn>
                                        <p:tgtEl>
                                          <p:spTgt spid="26"/>
                                        </p:tgtEl>
                                        <p:attrNameLst>
                                          <p:attrName>r</p:attrName>
                                        </p:attrNameLst>
                                      </p:cBhvr>
                                    </p:animRot>
                                    <p:animRot by="-240000">
                                      <p:cBhvr>
                                        <p:cTn id="77" dur="200" fill="hold">
                                          <p:stCondLst>
                                            <p:cond delay="600"/>
                                          </p:stCondLst>
                                        </p:cTn>
                                        <p:tgtEl>
                                          <p:spTgt spid="26"/>
                                        </p:tgtEl>
                                        <p:attrNameLst>
                                          <p:attrName>r</p:attrName>
                                        </p:attrNameLst>
                                      </p:cBhvr>
                                    </p:animRot>
                                    <p:animRot by="120000">
                                      <p:cBhvr>
                                        <p:cTn id="78" dur="200" fill="hold">
                                          <p:stCondLst>
                                            <p:cond delay="800"/>
                                          </p:stCondLst>
                                        </p:cTn>
                                        <p:tgtEl>
                                          <p:spTgt spid="26"/>
                                        </p:tgtEl>
                                        <p:attrNameLst>
                                          <p:attrName>r</p:attrName>
                                        </p:attrNameLst>
                                      </p:cBhvr>
                                    </p:animRot>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grpId="2" nodeType="clickEffect">
                                  <p:stCondLst>
                                    <p:cond delay="0"/>
                                  </p:stCondLst>
                                  <p:childTnLst>
                                    <p:animEffect transition="out" filter="fade">
                                      <p:cBhvr>
                                        <p:cTn id="82" dur="500"/>
                                        <p:tgtEl>
                                          <p:spTgt spid="13"/>
                                        </p:tgtEl>
                                      </p:cBhvr>
                                    </p:animEffect>
                                    <p:set>
                                      <p:cBhvr>
                                        <p:cTn id="83" dur="1" fill="hold">
                                          <p:stCondLst>
                                            <p:cond delay="499"/>
                                          </p:stCondLst>
                                        </p:cTn>
                                        <p:tgtEl>
                                          <p:spTgt spid="13"/>
                                        </p:tgtEl>
                                        <p:attrNameLst>
                                          <p:attrName>style.visibility</p:attrName>
                                        </p:attrNameLst>
                                      </p:cBhvr>
                                      <p:to>
                                        <p:strVal val="hidden"/>
                                      </p:to>
                                    </p:set>
                                  </p:childTnLst>
                                </p:cTn>
                              </p:par>
                              <p:par>
                                <p:cTn id="84" presetID="10" presetClass="exit" presetSubtype="0" fill="hold" grpId="2" nodeType="withEffect">
                                  <p:stCondLst>
                                    <p:cond delay="0"/>
                                  </p:stCondLst>
                                  <p:childTnLst>
                                    <p:animEffect transition="out" filter="fade">
                                      <p:cBhvr>
                                        <p:cTn id="85" dur="500"/>
                                        <p:tgtEl>
                                          <p:spTgt spid="22"/>
                                        </p:tgtEl>
                                      </p:cBhvr>
                                    </p:animEffect>
                                    <p:set>
                                      <p:cBhvr>
                                        <p:cTn id="86" dur="1" fill="hold">
                                          <p:stCondLst>
                                            <p:cond delay="499"/>
                                          </p:stCondLst>
                                        </p:cTn>
                                        <p:tgtEl>
                                          <p:spTgt spid="22"/>
                                        </p:tgtEl>
                                        <p:attrNameLst>
                                          <p:attrName>style.visibility</p:attrName>
                                        </p:attrNameLst>
                                      </p:cBhvr>
                                      <p:to>
                                        <p:strVal val="hidden"/>
                                      </p:to>
                                    </p:set>
                                  </p:childTnLst>
                                </p:cTn>
                              </p:par>
                              <p:par>
                                <p:cTn id="87" presetID="10" presetClass="exit" presetSubtype="0" fill="hold" grpId="2" nodeType="withEffect">
                                  <p:stCondLst>
                                    <p:cond delay="0"/>
                                  </p:stCondLst>
                                  <p:childTnLst>
                                    <p:animEffect transition="out" filter="fade">
                                      <p:cBhvr>
                                        <p:cTn id="88" dur="500"/>
                                        <p:tgtEl>
                                          <p:spTgt spid="24"/>
                                        </p:tgtEl>
                                      </p:cBhvr>
                                    </p:animEffect>
                                    <p:set>
                                      <p:cBhvr>
                                        <p:cTn id="89" dur="1" fill="hold">
                                          <p:stCondLst>
                                            <p:cond delay="499"/>
                                          </p:stCondLst>
                                        </p:cTn>
                                        <p:tgtEl>
                                          <p:spTgt spid="24"/>
                                        </p:tgtEl>
                                        <p:attrNameLst>
                                          <p:attrName>style.visibility</p:attrName>
                                        </p:attrNameLst>
                                      </p:cBhvr>
                                      <p:to>
                                        <p:strVal val="hidden"/>
                                      </p:to>
                                    </p:set>
                                  </p:childTnLst>
                                </p:cTn>
                              </p:par>
                              <p:par>
                                <p:cTn id="90" presetID="10" presetClass="exit" presetSubtype="0" fill="hold" grpId="2" nodeType="withEffect">
                                  <p:stCondLst>
                                    <p:cond delay="0"/>
                                  </p:stCondLst>
                                  <p:childTnLst>
                                    <p:animEffect transition="out" filter="fade">
                                      <p:cBhvr>
                                        <p:cTn id="91" dur="500"/>
                                        <p:tgtEl>
                                          <p:spTgt spid="25"/>
                                        </p:tgtEl>
                                      </p:cBhvr>
                                    </p:animEffect>
                                    <p:set>
                                      <p:cBhvr>
                                        <p:cTn id="92" dur="1" fill="hold">
                                          <p:stCondLst>
                                            <p:cond delay="499"/>
                                          </p:stCondLst>
                                        </p:cTn>
                                        <p:tgtEl>
                                          <p:spTgt spid="25"/>
                                        </p:tgtEl>
                                        <p:attrNameLst>
                                          <p:attrName>style.visibility</p:attrName>
                                        </p:attrNameLst>
                                      </p:cBhvr>
                                      <p:to>
                                        <p:strVal val="hidden"/>
                                      </p:to>
                                    </p:set>
                                  </p:childTnLst>
                                </p:cTn>
                              </p:par>
                              <p:par>
                                <p:cTn id="93" presetID="10" presetClass="exit" presetSubtype="0" fill="hold" grpId="2" nodeType="withEffect">
                                  <p:stCondLst>
                                    <p:cond delay="0"/>
                                  </p:stCondLst>
                                  <p:childTnLst>
                                    <p:animEffect transition="out" filter="fade">
                                      <p:cBhvr>
                                        <p:cTn id="94" dur="500"/>
                                        <p:tgtEl>
                                          <p:spTgt spid="26"/>
                                        </p:tgtEl>
                                      </p:cBhvr>
                                    </p:animEffect>
                                    <p:set>
                                      <p:cBhvr>
                                        <p:cTn id="95" dur="1" fill="hold">
                                          <p:stCondLst>
                                            <p:cond delay="499"/>
                                          </p:stCondLst>
                                        </p:cTn>
                                        <p:tgtEl>
                                          <p:spTgt spid="26"/>
                                        </p:tgtEl>
                                        <p:attrNameLst>
                                          <p:attrName>style.visibility</p:attrName>
                                        </p:attrNameLst>
                                      </p:cBhvr>
                                      <p:to>
                                        <p:strVal val="hidden"/>
                                      </p:to>
                                    </p:set>
                                  </p:childTnLst>
                                </p:cTn>
                              </p:par>
                              <p:par>
                                <p:cTn id="96" presetID="50" presetClass="entr" presetSubtype="0" decel="100000" fill="hold" grpId="0" nodeType="withEffect">
                                  <p:stCondLst>
                                    <p:cond delay="0"/>
                                  </p:stCondLst>
                                  <p:childTnLst>
                                    <p:set>
                                      <p:cBhvr>
                                        <p:cTn id="97" dur="1" fill="hold">
                                          <p:stCondLst>
                                            <p:cond delay="0"/>
                                          </p:stCondLst>
                                        </p:cTn>
                                        <p:tgtEl>
                                          <p:spTgt spid="20"/>
                                        </p:tgtEl>
                                        <p:attrNameLst>
                                          <p:attrName>style.visibility</p:attrName>
                                        </p:attrNameLst>
                                      </p:cBhvr>
                                      <p:to>
                                        <p:strVal val="visible"/>
                                      </p:to>
                                    </p:set>
                                    <p:anim calcmode="lin" valueType="num">
                                      <p:cBhvr>
                                        <p:cTn id="98" dur="1000" fill="hold"/>
                                        <p:tgtEl>
                                          <p:spTgt spid="20"/>
                                        </p:tgtEl>
                                        <p:attrNameLst>
                                          <p:attrName>ppt_w</p:attrName>
                                        </p:attrNameLst>
                                      </p:cBhvr>
                                      <p:tavLst>
                                        <p:tav tm="0">
                                          <p:val>
                                            <p:strVal val="#ppt_w+.3"/>
                                          </p:val>
                                        </p:tav>
                                        <p:tav tm="100000">
                                          <p:val>
                                            <p:strVal val="#ppt_w"/>
                                          </p:val>
                                        </p:tav>
                                      </p:tavLst>
                                    </p:anim>
                                    <p:anim calcmode="lin" valueType="num">
                                      <p:cBhvr>
                                        <p:cTn id="99" dur="1000" fill="hold"/>
                                        <p:tgtEl>
                                          <p:spTgt spid="20"/>
                                        </p:tgtEl>
                                        <p:attrNameLst>
                                          <p:attrName>ppt_h</p:attrName>
                                        </p:attrNameLst>
                                      </p:cBhvr>
                                      <p:tavLst>
                                        <p:tav tm="0">
                                          <p:val>
                                            <p:strVal val="#ppt_h"/>
                                          </p:val>
                                        </p:tav>
                                        <p:tav tm="100000">
                                          <p:val>
                                            <p:strVal val="#ppt_h"/>
                                          </p:val>
                                        </p:tav>
                                      </p:tavLst>
                                    </p:anim>
                                    <p:animEffect transition="in" filter="fade">
                                      <p:cBhvr>
                                        <p:cTn id="100" dur="1000"/>
                                        <p:tgtEl>
                                          <p:spTgt spid="20"/>
                                        </p:tgtEl>
                                      </p:cBhvr>
                                    </p:animEffect>
                                  </p:childTnLst>
                                </p:cTn>
                              </p:par>
                              <p:par>
                                <p:cTn id="101" presetID="32" presetClass="emph" presetSubtype="0" fill="hold" grpId="1" nodeType="withEffect">
                                  <p:stCondLst>
                                    <p:cond delay="0"/>
                                  </p:stCondLst>
                                  <p:childTnLst>
                                    <p:animRot by="120000">
                                      <p:cBhvr>
                                        <p:cTn id="102" dur="100" fill="hold">
                                          <p:stCondLst>
                                            <p:cond delay="0"/>
                                          </p:stCondLst>
                                        </p:cTn>
                                        <p:tgtEl>
                                          <p:spTgt spid="20"/>
                                        </p:tgtEl>
                                        <p:attrNameLst>
                                          <p:attrName>r</p:attrName>
                                        </p:attrNameLst>
                                      </p:cBhvr>
                                    </p:animRot>
                                    <p:animRot by="-240000">
                                      <p:cBhvr>
                                        <p:cTn id="103" dur="200" fill="hold">
                                          <p:stCondLst>
                                            <p:cond delay="200"/>
                                          </p:stCondLst>
                                        </p:cTn>
                                        <p:tgtEl>
                                          <p:spTgt spid="20"/>
                                        </p:tgtEl>
                                        <p:attrNameLst>
                                          <p:attrName>r</p:attrName>
                                        </p:attrNameLst>
                                      </p:cBhvr>
                                    </p:animRot>
                                    <p:animRot by="240000">
                                      <p:cBhvr>
                                        <p:cTn id="104" dur="200" fill="hold">
                                          <p:stCondLst>
                                            <p:cond delay="400"/>
                                          </p:stCondLst>
                                        </p:cTn>
                                        <p:tgtEl>
                                          <p:spTgt spid="20"/>
                                        </p:tgtEl>
                                        <p:attrNameLst>
                                          <p:attrName>r</p:attrName>
                                        </p:attrNameLst>
                                      </p:cBhvr>
                                    </p:animRot>
                                    <p:animRot by="-240000">
                                      <p:cBhvr>
                                        <p:cTn id="105" dur="200" fill="hold">
                                          <p:stCondLst>
                                            <p:cond delay="600"/>
                                          </p:stCondLst>
                                        </p:cTn>
                                        <p:tgtEl>
                                          <p:spTgt spid="20"/>
                                        </p:tgtEl>
                                        <p:attrNameLst>
                                          <p:attrName>r</p:attrName>
                                        </p:attrNameLst>
                                      </p:cBhvr>
                                    </p:animRot>
                                    <p:animRot by="120000">
                                      <p:cBhvr>
                                        <p:cTn id="106" dur="200" fill="hold">
                                          <p:stCondLst>
                                            <p:cond delay="800"/>
                                          </p:stCondLst>
                                        </p:cTn>
                                        <p:tgtEl>
                                          <p:spTgt spid="20"/>
                                        </p:tgtEl>
                                        <p:attrNameLst>
                                          <p:attrName>r</p:attrName>
                                        </p:attrNameLst>
                                      </p:cBhvr>
                                    </p:animRot>
                                  </p:childTnLst>
                                </p:cTn>
                              </p:par>
                            </p:childTnLst>
                          </p:cTn>
                        </p:par>
                      </p:childTnLst>
                    </p:cTn>
                  </p:par>
                  <p:par>
                    <p:cTn id="107" fill="hold">
                      <p:stCondLst>
                        <p:cond delay="indefinite"/>
                      </p:stCondLst>
                      <p:childTnLst>
                        <p:par>
                          <p:cTn id="108" fill="hold">
                            <p:stCondLst>
                              <p:cond delay="0"/>
                            </p:stCondLst>
                            <p:childTnLst>
                              <p:par>
                                <p:cTn id="109" presetID="50" presetClass="entr" presetSubtype="0" decel="100000" fill="hold" grpId="0" nodeType="clickEffect">
                                  <p:stCondLst>
                                    <p:cond delay="0"/>
                                  </p:stCondLst>
                                  <p:childTnLst>
                                    <p:set>
                                      <p:cBhvr>
                                        <p:cTn id="110" dur="1" fill="hold">
                                          <p:stCondLst>
                                            <p:cond delay="0"/>
                                          </p:stCondLst>
                                        </p:cTn>
                                        <p:tgtEl>
                                          <p:spTgt spid="27"/>
                                        </p:tgtEl>
                                        <p:attrNameLst>
                                          <p:attrName>style.visibility</p:attrName>
                                        </p:attrNameLst>
                                      </p:cBhvr>
                                      <p:to>
                                        <p:strVal val="visible"/>
                                      </p:to>
                                    </p:set>
                                    <p:anim calcmode="lin" valueType="num">
                                      <p:cBhvr>
                                        <p:cTn id="111" dur="1000" fill="hold"/>
                                        <p:tgtEl>
                                          <p:spTgt spid="27"/>
                                        </p:tgtEl>
                                        <p:attrNameLst>
                                          <p:attrName>ppt_w</p:attrName>
                                        </p:attrNameLst>
                                      </p:cBhvr>
                                      <p:tavLst>
                                        <p:tav tm="0">
                                          <p:val>
                                            <p:strVal val="#ppt_w+.3"/>
                                          </p:val>
                                        </p:tav>
                                        <p:tav tm="100000">
                                          <p:val>
                                            <p:strVal val="#ppt_w"/>
                                          </p:val>
                                        </p:tav>
                                      </p:tavLst>
                                    </p:anim>
                                    <p:anim calcmode="lin" valueType="num">
                                      <p:cBhvr>
                                        <p:cTn id="112" dur="1000" fill="hold"/>
                                        <p:tgtEl>
                                          <p:spTgt spid="27"/>
                                        </p:tgtEl>
                                        <p:attrNameLst>
                                          <p:attrName>ppt_h</p:attrName>
                                        </p:attrNameLst>
                                      </p:cBhvr>
                                      <p:tavLst>
                                        <p:tav tm="0">
                                          <p:val>
                                            <p:strVal val="#ppt_h"/>
                                          </p:val>
                                        </p:tav>
                                        <p:tav tm="100000">
                                          <p:val>
                                            <p:strVal val="#ppt_h"/>
                                          </p:val>
                                        </p:tav>
                                      </p:tavLst>
                                    </p:anim>
                                    <p:animEffect transition="in" filter="fade">
                                      <p:cBhvr>
                                        <p:cTn id="113" dur="1000"/>
                                        <p:tgtEl>
                                          <p:spTgt spid="27"/>
                                        </p:tgtEl>
                                      </p:cBhvr>
                                    </p:animEffect>
                                  </p:childTnLst>
                                </p:cTn>
                              </p:par>
                              <p:par>
                                <p:cTn id="114" presetID="32" presetClass="emph" presetSubtype="0" fill="hold" grpId="1" nodeType="withEffect">
                                  <p:stCondLst>
                                    <p:cond delay="0"/>
                                  </p:stCondLst>
                                  <p:childTnLst>
                                    <p:animRot by="120000">
                                      <p:cBhvr>
                                        <p:cTn id="115" dur="100" fill="hold">
                                          <p:stCondLst>
                                            <p:cond delay="0"/>
                                          </p:stCondLst>
                                        </p:cTn>
                                        <p:tgtEl>
                                          <p:spTgt spid="27"/>
                                        </p:tgtEl>
                                        <p:attrNameLst>
                                          <p:attrName>r</p:attrName>
                                        </p:attrNameLst>
                                      </p:cBhvr>
                                    </p:animRot>
                                    <p:animRot by="-240000">
                                      <p:cBhvr>
                                        <p:cTn id="116" dur="200" fill="hold">
                                          <p:stCondLst>
                                            <p:cond delay="200"/>
                                          </p:stCondLst>
                                        </p:cTn>
                                        <p:tgtEl>
                                          <p:spTgt spid="27"/>
                                        </p:tgtEl>
                                        <p:attrNameLst>
                                          <p:attrName>r</p:attrName>
                                        </p:attrNameLst>
                                      </p:cBhvr>
                                    </p:animRot>
                                    <p:animRot by="240000">
                                      <p:cBhvr>
                                        <p:cTn id="117" dur="200" fill="hold">
                                          <p:stCondLst>
                                            <p:cond delay="400"/>
                                          </p:stCondLst>
                                        </p:cTn>
                                        <p:tgtEl>
                                          <p:spTgt spid="27"/>
                                        </p:tgtEl>
                                        <p:attrNameLst>
                                          <p:attrName>r</p:attrName>
                                        </p:attrNameLst>
                                      </p:cBhvr>
                                    </p:animRot>
                                    <p:animRot by="-240000">
                                      <p:cBhvr>
                                        <p:cTn id="118" dur="200" fill="hold">
                                          <p:stCondLst>
                                            <p:cond delay="600"/>
                                          </p:stCondLst>
                                        </p:cTn>
                                        <p:tgtEl>
                                          <p:spTgt spid="27"/>
                                        </p:tgtEl>
                                        <p:attrNameLst>
                                          <p:attrName>r</p:attrName>
                                        </p:attrNameLst>
                                      </p:cBhvr>
                                    </p:animRot>
                                    <p:animRot by="120000">
                                      <p:cBhvr>
                                        <p:cTn id="119" dur="200" fill="hold">
                                          <p:stCondLst>
                                            <p:cond delay="800"/>
                                          </p:stCondLst>
                                        </p:cTn>
                                        <p:tgtEl>
                                          <p:spTgt spid="27"/>
                                        </p:tgtEl>
                                        <p:attrNameLst>
                                          <p:attrName>r</p:attrName>
                                        </p:attrNameLst>
                                      </p:cBhvr>
                                    </p:animRot>
                                  </p:childTnLst>
                                </p:cTn>
                              </p:par>
                            </p:childTnLst>
                          </p:cTn>
                        </p:par>
                      </p:childTnLst>
                    </p:cTn>
                  </p:par>
                  <p:par>
                    <p:cTn id="120" fill="hold">
                      <p:stCondLst>
                        <p:cond delay="indefinite"/>
                      </p:stCondLst>
                      <p:childTnLst>
                        <p:par>
                          <p:cTn id="121" fill="hold">
                            <p:stCondLst>
                              <p:cond delay="0"/>
                            </p:stCondLst>
                            <p:childTnLst>
                              <p:par>
                                <p:cTn id="122" presetID="50" presetClass="entr" presetSubtype="0" decel="100000" fill="hold" grpId="0" nodeType="click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1000" fill="hold"/>
                                        <p:tgtEl>
                                          <p:spTgt spid="30"/>
                                        </p:tgtEl>
                                        <p:attrNameLst>
                                          <p:attrName>ppt_w</p:attrName>
                                        </p:attrNameLst>
                                      </p:cBhvr>
                                      <p:tavLst>
                                        <p:tav tm="0">
                                          <p:val>
                                            <p:strVal val="#ppt_w+.3"/>
                                          </p:val>
                                        </p:tav>
                                        <p:tav tm="100000">
                                          <p:val>
                                            <p:strVal val="#ppt_w"/>
                                          </p:val>
                                        </p:tav>
                                      </p:tavLst>
                                    </p:anim>
                                    <p:anim calcmode="lin" valueType="num">
                                      <p:cBhvr>
                                        <p:cTn id="125" dur="1000" fill="hold"/>
                                        <p:tgtEl>
                                          <p:spTgt spid="30"/>
                                        </p:tgtEl>
                                        <p:attrNameLst>
                                          <p:attrName>ppt_h</p:attrName>
                                        </p:attrNameLst>
                                      </p:cBhvr>
                                      <p:tavLst>
                                        <p:tav tm="0">
                                          <p:val>
                                            <p:strVal val="#ppt_h"/>
                                          </p:val>
                                        </p:tav>
                                        <p:tav tm="100000">
                                          <p:val>
                                            <p:strVal val="#ppt_h"/>
                                          </p:val>
                                        </p:tav>
                                      </p:tavLst>
                                    </p:anim>
                                    <p:animEffect transition="in" filter="fade">
                                      <p:cBhvr>
                                        <p:cTn id="126" dur="1000"/>
                                        <p:tgtEl>
                                          <p:spTgt spid="30"/>
                                        </p:tgtEl>
                                      </p:cBhvr>
                                    </p:animEffect>
                                  </p:childTnLst>
                                </p:cTn>
                              </p:par>
                              <p:par>
                                <p:cTn id="127" presetID="32" presetClass="emph" presetSubtype="0" fill="hold" grpId="1" nodeType="withEffect">
                                  <p:stCondLst>
                                    <p:cond delay="0"/>
                                  </p:stCondLst>
                                  <p:childTnLst>
                                    <p:animRot by="120000">
                                      <p:cBhvr>
                                        <p:cTn id="128" dur="100" fill="hold">
                                          <p:stCondLst>
                                            <p:cond delay="0"/>
                                          </p:stCondLst>
                                        </p:cTn>
                                        <p:tgtEl>
                                          <p:spTgt spid="30"/>
                                        </p:tgtEl>
                                        <p:attrNameLst>
                                          <p:attrName>r</p:attrName>
                                        </p:attrNameLst>
                                      </p:cBhvr>
                                    </p:animRot>
                                    <p:animRot by="-240000">
                                      <p:cBhvr>
                                        <p:cTn id="129" dur="200" fill="hold">
                                          <p:stCondLst>
                                            <p:cond delay="200"/>
                                          </p:stCondLst>
                                        </p:cTn>
                                        <p:tgtEl>
                                          <p:spTgt spid="30"/>
                                        </p:tgtEl>
                                        <p:attrNameLst>
                                          <p:attrName>r</p:attrName>
                                        </p:attrNameLst>
                                      </p:cBhvr>
                                    </p:animRot>
                                    <p:animRot by="240000">
                                      <p:cBhvr>
                                        <p:cTn id="130" dur="200" fill="hold">
                                          <p:stCondLst>
                                            <p:cond delay="400"/>
                                          </p:stCondLst>
                                        </p:cTn>
                                        <p:tgtEl>
                                          <p:spTgt spid="30"/>
                                        </p:tgtEl>
                                        <p:attrNameLst>
                                          <p:attrName>r</p:attrName>
                                        </p:attrNameLst>
                                      </p:cBhvr>
                                    </p:animRot>
                                    <p:animRot by="-240000">
                                      <p:cBhvr>
                                        <p:cTn id="131" dur="200" fill="hold">
                                          <p:stCondLst>
                                            <p:cond delay="600"/>
                                          </p:stCondLst>
                                        </p:cTn>
                                        <p:tgtEl>
                                          <p:spTgt spid="30"/>
                                        </p:tgtEl>
                                        <p:attrNameLst>
                                          <p:attrName>r</p:attrName>
                                        </p:attrNameLst>
                                      </p:cBhvr>
                                    </p:animRot>
                                    <p:animRot by="120000">
                                      <p:cBhvr>
                                        <p:cTn id="132" dur="200" fill="hold">
                                          <p:stCondLst>
                                            <p:cond delay="800"/>
                                          </p:stCondLst>
                                        </p:cTn>
                                        <p:tgtEl>
                                          <p:spTgt spid="30"/>
                                        </p:tgtEl>
                                        <p:attrNameLst>
                                          <p:attrName>r</p:attrName>
                                        </p:attrNameLst>
                                      </p:cBhvr>
                                    </p:animRot>
                                  </p:childTnLst>
                                </p:cTn>
                              </p:par>
                            </p:childTnLst>
                          </p:cTn>
                        </p:par>
                      </p:childTnLst>
                    </p:cTn>
                  </p:par>
                  <p:par>
                    <p:cTn id="133" fill="hold">
                      <p:stCondLst>
                        <p:cond delay="indefinite"/>
                      </p:stCondLst>
                      <p:childTnLst>
                        <p:par>
                          <p:cTn id="134" fill="hold">
                            <p:stCondLst>
                              <p:cond delay="0"/>
                            </p:stCondLst>
                            <p:childTnLst>
                              <p:par>
                                <p:cTn id="135" presetID="50" presetClass="entr" presetSubtype="0" decel="100000" fill="hold" grpId="0" nodeType="clickEffect">
                                  <p:stCondLst>
                                    <p:cond delay="0"/>
                                  </p:stCondLst>
                                  <p:childTnLst>
                                    <p:set>
                                      <p:cBhvr>
                                        <p:cTn id="136" dur="1" fill="hold">
                                          <p:stCondLst>
                                            <p:cond delay="0"/>
                                          </p:stCondLst>
                                        </p:cTn>
                                        <p:tgtEl>
                                          <p:spTgt spid="28"/>
                                        </p:tgtEl>
                                        <p:attrNameLst>
                                          <p:attrName>style.visibility</p:attrName>
                                        </p:attrNameLst>
                                      </p:cBhvr>
                                      <p:to>
                                        <p:strVal val="visible"/>
                                      </p:to>
                                    </p:set>
                                    <p:anim calcmode="lin" valueType="num">
                                      <p:cBhvr>
                                        <p:cTn id="137" dur="1000" fill="hold"/>
                                        <p:tgtEl>
                                          <p:spTgt spid="28"/>
                                        </p:tgtEl>
                                        <p:attrNameLst>
                                          <p:attrName>ppt_w</p:attrName>
                                        </p:attrNameLst>
                                      </p:cBhvr>
                                      <p:tavLst>
                                        <p:tav tm="0">
                                          <p:val>
                                            <p:strVal val="#ppt_w+.3"/>
                                          </p:val>
                                        </p:tav>
                                        <p:tav tm="100000">
                                          <p:val>
                                            <p:strVal val="#ppt_w"/>
                                          </p:val>
                                        </p:tav>
                                      </p:tavLst>
                                    </p:anim>
                                    <p:anim calcmode="lin" valueType="num">
                                      <p:cBhvr>
                                        <p:cTn id="138" dur="1000" fill="hold"/>
                                        <p:tgtEl>
                                          <p:spTgt spid="28"/>
                                        </p:tgtEl>
                                        <p:attrNameLst>
                                          <p:attrName>ppt_h</p:attrName>
                                        </p:attrNameLst>
                                      </p:cBhvr>
                                      <p:tavLst>
                                        <p:tav tm="0">
                                          <p:val>
                                            <p:strVal val="#ppt_h"/>
                                          </p:val>
                                        </p:tav>
                                        <p:tav tm="100000">
                                          <p:val>
                                            <p:strVal val="#ppt_h"/>
                                          </p:val>
                                        </p:tav>
                                      </p:tavLst>
                                    </p:anim>
                                    <p:animEffect transition="in" filter="fade">
                                      <p:cBhvr>
                                        <p:cTn id="139" dur="1000"/>
                                        <p:tgtEl>
                                          <p:spTgt spid="28"/>
                                        </p:tgtEl>
                                      </p:cBhvr>
                                    </p:animEffect>
                                  </p:childTnLst>
                                </p:cTn>
                              </p:par>
                              <p:par>
                                <p:cTn id="140" presetID="32" presetClass="emph" presetSubtype="0" fill="hold" grpId="1" nodeType="withEffect">
                                  <p:stCondLst>
                                    <p:cond delay="0"/>
                                  </p:stCondLst>
                                  <p:childTnLst>
                                    <p:animRot by="120000">
                                      <p:cBhvr>
                                        <p:cTn id="141" dur="100" fill="hold">
                                          <p:stCondLst>
                                            <p:cond delay="0"/>
                                          </p:stCondLst>
                                        </p:cTn>
                                        <p:tgtEl>
                                          <p:spTgt spid="28"/>
                                        </p:tgtEl>
                                        <p:attrNameLst>
                                          <p:attrName>r</p:attrName>
                                        </p:attrNameLst>
                                      </p:cBhvr>
                                    </p:animRot>
                                    <p:animRot by="-240000">
                                      <p:cBhvr>
                                        <p:cTn id="142" dur="200" fill="hold">
                                          <p:stCondLst>
                                            <p:cond delay="200"/>
                                          </p:stCondLst>
                                        </p:cTn>
                                        <p:tgtEl>
                                          <p:spTgt spid="28"/>
                                        </p:tgtEl>
                                        <p:attrNameLst>
                                          <p:attrName>r</p:attrName>
                                        </p:attrNameLst>
                                      </p:cBhvr>
                                    </p:animRot>
                                    <p:animRot by="240000">
                                      <p:cBhvr>
                                        <p:cTn id="143" dur="200" fill="hold">
                                          <p:stCondLst>
                                            <p:cond delay="400"/>
                                          </p:stCondLst>
                                        </p:cTn>
                                        <p:tgtEl>
                                          <p:spTgt spid="28"/>
                                        </p:tgtEl>
                                        <p:attrNameLst>
                                          <p:attrName>r</p:attrName>
                                        </p:attrNameLst>
                                      </p:cBhvr>
                                    </p:animRot>
                                    <p:animRot by="-240000">
                                      <p:cBhvr>
                                        <p:cTn id="144" dur="200" fill="hold">
                                          <p:stCondLst>
                                            <p:cond delay="600"/>
                                          </p:stCondLst>
                                        </p:cTn>
                                        <p:tgtEl>
                                          <p:spTgt spid="28"/>
                                        </p:tgtEl>
                                        <p:attrNameLst>
                                          <p:attrName>r</p:attrName>
                                        </p:attrNameLst>
                                      </p:cBhvr>
                                    </p:animRot>
                                    <p:animRot by="120000">
                                      <p:cBhvr>
                                        <p:cTn id="145" dur="200" fill="hold">
                                          <p:stCondLst>
                                            <p:cond delay="800"/>
                                          </p:stCondLst>
                                        </p:cTn>
                                        <p:tgtEl>
                                          <p:spTgt spid="28"/>
                                        </p:tgtEl>
                                        <p:attrNameLst>
                                          <p:attrName>r</p:attrName>
                                        </p:attrNameLst>
                                      </p:cBhvr>
                                    </p:animRot>
                                  </p:childTnLst>
                                </p:cTn>
                              </p:par>
                              <p:par>
                                <p:cTn id="146" presetID="50" presetClass="entr" presetSubtype="0" decel="100000" fill="hold" grpId="0" nodeType="withEffect">
                                  <p:stCondLst>
                                    <p:cond delay="0"/>
                                  </p:stCondLst>
                                  <p:childTnLst>
                                    <p:set>
                                      <p:cBhvr>
                                        <p:cTn id="147" dur="1" fill="hold">
                                          <p:stCondLst>
                                            <p:cond delay="0"/>
                                          </p:stCondLst>
                                        </p:cTn>
                                        <p:tgtEl>
                                          <p:spTgt spid="31"/>
                                        </p:tgtEl>
                                        <p:attrNameLst>
                                          <p:attrName>style.visibility</p:attrName>
                                        </p:attrNameLst>
                                      </p:cBhvr>
                                      <p:to>
                                        <p:strVal val="visible"/>
                                      </p:to>
                                    </p:set>
                                    <p:anim calcmode="lin" valueType="num">
                                      <p:cBhvr>
                                        <p:cTn id="148" dur="1000" fill="hold"/>
                                        <p:tgtEl>
                                          <p:spTgt spid="31"/>
                                        </p:tgtEl>
                                        <p:attrNameLst>
                                          <p:attrName>ppt_w</p:attrName>
                                        </p:attrNameLst>
                                      </p:cBhvr>
                                      <p:tavLst>
                                        <p:tav tm="0">
                                          <p:val>
                                            <p:strVal val="#ppt_w+.3"/>
                                          </p:val>
                                        </p:tav>
                                        <p:tav tm="100000">
                                          <p:val>
                                            <p:strVal val="#ppt_w"/>
                                          </p:val>
                                        </p:tav>
                                      </p:tavLst>
                                    </p:anim>
                                    <p:anim calcmode="lin" valueType="num">
                                      <p:cBhvr>
                                        <p:cTn id="149" dur="1000" fill="hold"/>
                                        <p:tgtEl>
                                          <p:spTgt spid="31"/>
                                        </p:tgtEl>
                                        <p:attrNameLst>
                                          <p:attrName>ppt_h</p:attrName>
                                        </p:attrNameLst>
                                      </p:cBhvr>
                                      <p:tavLst>
                                        <p:tav tm="0">
                                          <p:val>
                                            <p:strVal val="#ppt_h"/>
                                          </p:val>
                                        </p:tav>
                                        <p:tav tm="100000">
                                          <p:val>
                                            <p:strVal val="#ppt_h"/>
                                          </p:val>
                                        </p:tav>
                                      </p:tavLst>
                                    </p:anim>
                                    <p:animEffect transition="in" filter="fade">
                                      <p:cBhvr>
                                        <p:cTn id="150" dur="1000"/>
                                        <p:tgtEl>
                                          <p:spTgt spid="31"/>
                                        </p:tgtEl>
                                      </p:cBhvr>
                                    </p:animEffect>
                                  </p:childTnLst>
                                </p:cTn>
                              </p:par>
                              <p:par>
                                <p:cTn id="151" presetID="32" presetClass="emph" presetSubtype="0" fill="hold" grpId="1" nodeType="withEffect">
                                  <p:stCondLst>
                                    <p:cond delay="0"/>
                                  </p:stCondLst>
                                  <p:childTnLst>
                                    <p:animRot by="120000">
                                      <p:cBhvr>
                                        <p:cTn id="152" dur="100" fill="hold">
                                          <p:stCondLst>
                                            <p:cond delay="0"/>
                                          </p:stCondLst>
                                        </p:cTn>
                                        <p:tgtEl>
                                          <p:spTgt spid="31"/>
                                        </p:tgtEl>
                                        <p:attrNameLst>
                                          <p:attrName>r</p:attrName>
                                        </p:attrNameLst>
                                      </p:cBhvr>
                                    </p:animRot>
                                    <p:animRot by="-240000">
                                      <p:cBhvr>
                                        <p:cTn id="153" dur="200" fill="hold">
                                          <p:stCondLst>
                                            <p:cond delay="200"/>
                                          </p:stCondLst>
                                        </p:cTn>
                                        <p:tgtEl>
                                          <p:spTgt spid="31"/>
                                        </p:tgtEl>
                                        <p:attrNameLst>
                                          <p:attrName>r</p:attrName>
                                        </p:attrNameLst>
                                      </p:cBhvr>
                                    </p:animRot>
                                    <p:animRot by="240000">
                                      <p:cBhvr>
                                        <p:cTn id="154" dur="200" fill="hold">
                                          <p:stCondLst>
                                            <p:cond delay="400"/>
                                          </p:stCondLst>
                                        </p:cTn>
                                        <p:tgtEl>
                                          <p:spTgt spid="31"/>
                                        </p:tgtEl>
                                        <p:attrNameLst>
                                          <p:attrName>r</p:attrName>
                                        </p:attrNameLst>
                                      </p:cBhvr>
                                    </p:animRot>
                                    <p:animRot by="-240000">
                                      <p:cBhvr>
                                        <p:cTn id="155" dur="200" fill="hold">
                                          <p:stCondLst>
                                            <p:cond delay="600"/>
                                          </p:stCondLst>
                                        </p:cTn>
                                        <p:tgtEl>
                                          <p:spTgt spid="31"/>
                                        </p:tgtEl>
                                        <p:attrNameLst>
                                          <p:attrName>r</p:attrName>
                                        </p:attrNameLst>
                                      </p:cBhvr>
                                    </p:animRot>
                                    <p:animRot by="120000">
                                      <p:cBhvr>
                                        <p:cTn id="156" dur="200" fill="hold">
                                          <p:stCondLst>
                                            <p:cond delay="800"/>
                                          </p:stCondLst>
                                        </p:cTn>
                                        <p:tgtEl>
                                          <p:spTgt spid="31"/>
                                        </p:tgtEl>
                                        <p:attrNameLst>
                                          <p:attrName>r</p:attrName>
                                        </p:attrNameLst>
                                      </p:cBhvr>
                                    </p:animRot>
                                  </p:childTnLst>
                                </p:cTn>
                              </p:par>
                              <p:par>
                                <p:cTn id="157" presetID="50" presetClass="entr" presetSubtype="0" decel="100000" fill="hold" grpId="0" nodeType="withEffect">
                                  <p:stCondLst>
                                    <p:cond delay="0"/>
                                  </p:stCondLst>
                                  <p:childTnLst>
                                    <p:set>
                                      <p:cBhvr>
                                        <p:cTn id="158" dur="1" fill="hold">
                                          <p:stCondLst>
                                            <p:cond delay="0"/>
                                          </p:stCondLst>
                                        </p:cTn>
                                        <p:tgtEl>
                                          <p:spTgt spid="33"/>
                                        </p:tgtEl>
                                        <p:attrNameLst>
                                          <p:attrName>style.visibility</p:attrName>
                                        </p:attrNameLst>
                                      </p:cBhvr>
                                      <p:to>
                                        <p:strVal val="visible"/>
                                      </p:to>
                                    </p:set>
                                    <p:anim calcmode="lin" valueType="num">
                                      <p:cBhvr>
                                        <p:cTn id="159" dur="1000" fill="hold"/>
                                        <p:tgtEl>
                                          <p:spTgt spid="33"/>
                                        </p:tgtEl>
                                        <p:attrNameLst>
                                          <p:attrName>ppt_w</p:attrName>
                                        </p:attrNameLst>
                                      </p:cBhvr>
                                      <p:tavLst>
                                        <p:tav tm="0">
                                          <p:val>
                                            <p:strVal val="#ppt_w+.3"/>
                                          </p:val>
                                        </p:tav>
                                        <p:tav tm="100000">
                                          <p:val>
                                            <p:strVal val="#ppt_w"/>
                                          </p:val>
                                        </p:tav>
                                      </p:tavLst>
                                    </p:anim>
                                    <p:anim calcmode="lin" valueType="num">
                                      <p:cBhvr>
                                        <p:cTn id="160" dur="1000" fill="hold"/>
                                        <p:tgtEl>
                                          <p:spTgt spid="33"/>
                                        </p:tgtEl>
                                        <p:attrNameLst>
                                          <p:attrName>ppt_h</p:attrName>
                                        </p:attrNameLst>
                                      </p:cBhvr>
                                      <p:tavLst>
                                        <p:tav tm="0">
                                          <p:val>
                                            <p:strVal val="#ppt_h"/>
                                          </p:val>
                                        </p:tav>
                                        <p:tav tm="100000">
                                          <p:val>
                                            <p:strVal val="#ppt_h"/>
                                          </p:val>
                                        </p:tav>
                                      </p:tavLst>
                                    </p:anim>
                                    <p:animEffect transition="in" filter="fade">
                                      <p:cBhvr>
                                        <p:cTn id="161" dur="1000"/>
                                        <p:tgtEl>
                                          <p:spTgt spid="33"/>
                                        </p:tgtEl>
                                      </p:cBhvr>
                                    </p:animEffect>
                                  </p:childTnLst>
                                </p:cTn>
                              </p:par>
                              <p:par>
                                <p:cTn id="162" presetID="32" presetClass="emph" presetSubtype="0" fill="hold" grpId="1" nodeType="withEffect">
                                  <p:stCondLst>
                                    <p:cond delay="0"/>
                                  </p:stCondLst>
                                  <p:childTnLst>
                                    <p:animRot by="120000">
                                      <p:cBhvr>
                                        <p:cTn id="163" dur="100" fill="hold">
                                          <p:stCondLst>
                                            <p:cond delay="0"/>
                                          </p:stCondLst>
                                        </p:cTn>
                                        <p:tgtEl>
                                          <p:spTgt spid="33"/>
                                        </p:tgtEl>
                                        <p:attrNameLst>
                                          <p:attrName>r</p:attrName>
                                        </p:attrNameLst>
                                      </p:cBhvr>
                                    </p:animRot>
                                    <p:animRot by="-240000">
                                      <p:cBhvr>
                                        <p:cTn id="164" dur="200" fill="hold">
                                          <p:stCondLst>
                                            <p:cond delay="200"/>
                                          </p:stCondLst>
                                        </p:cTn>
                                        <p:tgtEl>
                                          <p:spTgt spid="33"/>
                                        </p:tgtEl>
                                        <p:attrNameLst>
                                          <p:attrName>r</p:attrName>
                                        </p:attrNameLst>
                                      </p:cBhvr>
                                    </p:animRot>
                                    <p:animRot by="240000">
                                      <p:cBhvr>
                                        <p:cTn id="165" dur="200" fill="hold">
                                          <p:stCondLst>
                                            <p:cond delay="400"/>
                                          </p:stCondLst>
                                        </p:cTn>
                                        <p:tgtEl>
                                          <p:spTgt spid="33"/>
                                        </p:tgtEl>
                                        <p:attrNameLst>
                                          <p:attrName>r</p:attrName>
                                        </p:attrNameLst>
                                      </p:cBhvr>
                                    </p:animRot>
                                    <p:animRot by="-240000">
                                      <p:cBhvr>
                                        <p:cTn id="166" dur="200" fill="hold">
                                          <p:stCondLst>
                                            <p:cond delay="600"/>
                                          </p:stCondLst>
                                        </p:cTn>
                                        <p:tgtEl>
                                          <p:spTgt spid="33"/>
                                        </p:tgtEl>
                                        <p:attrNameLst>
                                          <p:attrName>r</p:attrName>
                                        </p:attrNameLst>
                                      </p:cBhvr>
                                    </p:animRot>
                                    <p:animRot by="120000">
                                      <p:cBhvr>
                                        <p:cTn id="167" dur="200" fill="hold">
                                          <p:stCondLst>
                                            <p:cond delay="800"/>
                                          </p:stCondLst>
                                        </p:cTn>
                                        <p:tgtEl>
                                          <p:spTgt spid="33"/>
                                        </p:tgtEl>
                                        <p:attrNameLst>
                                          <p:attrName>r</p:attrName>
                                        </p:attrNameLst>
                                      </p:cBhvr>
                                    </p:animRot>
                                  </p:childTnLst>
                                </p:cTn>
                              </p:par>
                            </p:childTnLst>
                          </p:cTn>
                        </p:par>
                      </p:childTnLst>
                    </p:cTn>
                  </p:par>
                  <p:par>
                    <p:cTn id="168" fill="hold">
                      <p:stCondLst>
                        <p:cond delay="indefinite"/>
                      </p:stCondLst>
                      <p:childTnLst>
                        <p:par>
                          <p:cTn id="169" fill="hold">
                            <p:stCondLst>
                              <p:cond delay="0"/>
                            </p:stCondLst>
                            <p:childTnLst>
                              <p:par>
                                <p:cTn id="170" presetID="50" presetClass="entr" presetSubtype="0" decel="100000" fill="hold" grpId="3" nodeType="click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1000" fill="hold"/>
                                        <p:tgtEl>
                                          <p:spTgt spid="22"/>
                                        </p:tgtEl>
                                        <p:attrNameLst>
                                          <p:attrName>ppt_w</p:attrName>
                                        </p:attrNameLst>
                                      </p:cBhvr>
                                      <p:tavLst>
                                        <p:tav tm="0">
                                          <p:val>
                                            <p:strVal val="#ppt_w+.3"/>
                                          </p:val>
                                        </p:tav>
                                        <p:tav tm="100000">
                                          <p:val>
                                            <p:strVal val="#ppt_w"/>
                                          </p:val>
                                        </p:tav>
                                      </p:tavLst>
                                    </p:anim>
                                    <p:anim calcmode="lin" valueType="num">
                                      <p:cBhvr>
                                        <p:cTn id="173" dur="1000" fill="hold"/>
                                        <p:tgtEl>
                                          <p:spTgt spid="22"/>
                                        </p:tgtEl>
                                        <p:attrNameLst>
                                          <p:attrName>ppt_h</p:attrName>
                                        </p:attrNameLst>
                                      </p:cBhvr>
                                      <p:tavLst>
                                        <p:tav tm="0">
                                          <p:val>
                                            <p:strVal val="#ppt_h"/>
                                          </p:val>
                                        </p:tav>
                                        <p:tav tm="100000">
                                          <p:val>
                                            <p:strVal val="#ppt_h"/>
                                          </p:val>
                                        </p:tav>
                                      </p:tavLst>
                                    </p:anim>
                                    <p:animEffect transition="in" filter="fade">
                                      <p:cBhvr>
                                        <p:cTn id="174" dur="1000"/>
                                        <p:tgtEl>
                                          <p:spTgt spid="22"/>
                                        </p:tgtEl>
                                      </p:cBhvr>
                                    </p:animEffect>
                                  </p:childTnLst>
                                </p:cTn>
                              </p:par>
                              <p:par>
                                <p:cTn id="175" presetID="50" presetClass="entr" presetSubtype="0" decel="100000" fill="hold" grpId="3" nodeType="withEffect">
                                  <p:stCondLst>
                                    <p:cond delay="0"/>
                                  </p:stCondLst>
                                  <p:childTnLst>
                                    <p:set>
                                      <p:cBhvr>
                                        <p:cTn id="176" dur="1" fill="hold">
                                          <p:stCondLst>
                                            <p:cond delay="0"/>
                                          </p:stCondLst>
                                        </p:cTn>
                                        <p:tgtEl>
                                          <p:spTgt spid="24"/>
                                        </p:tgtEl>
                                        <p:attrNameLst>
                                          <p:attrName>style.visibility</p:attrName>
                                        </p:attrNameLst>
                                      </p:cBhvr>
                                      <p:to>
                                        <p:strVal val="visible"/>
                                      </p:to>
                                    </p:set>
                                    <p:anim calcmode="lin" valueType="num">
                                      <p:cBhvr>
                                        <p:cTn id="177" dur="1000" fill="hold"/>
                                        <p:tgtEl>
                                          <p:spTgt spid="24"/>
                                        </p:tgtEl>
                                        <p:attrNameLst>
                                          <p:attrName>ppt_w</p:attrName>
                                        </p:attrNameLst>
                                      </p:cBhvr>
                                      <p:tavLst>
                                        <p:tav tm="0">
                                          <p:val>
                                            <p:strVal val="#ppt_w+.3"/>
                                          </p:val>
                                        </p:tav>
                                        <p:tav tm="100000">
                                          <p:val>
                                            <p:strVal val="#ppt_w"/>
                                          </p:val>
                                        </p:tav>
                                      </p:tavLst>
                                    </p:anim>
                                    <p:anim calcmode="lin" valueType="num">
                                      <p:cBhvr>
                                        <p:cTn id="178" dur="1000" fill="hold"/>
                                        <p:tgtEl>
                                          <p:spTgt spid="24"/>
                                        </p:tgtEl>
                                        <p:attrNameLst>
                                          <p:attrName>ppt_h</p:attrName>
                                        </p:attrNameLst>
                                      </p:cBhvr>
                                      <p:tavLst>
                                        <p:tav tm="0">
                                          <p:val>
                                            <p:strVal val="#ppt_h"/>
                                          </p:val>
                                        </p:tav>
                                        <p:tav tm="100000">
                                          <p:val>
                                            <p:strVal val="#ppt_h"/>
                                          </p:val>
                                        </p:tav>
                                      </p:tavLst>
                                    </p:anim>
                                    <p:animEffect transition="in" filter="fade">
                                      <p:cBhvr>
                                        <p:cTn id="179" dur="1000"/>
                                        <p:tgtEl>
                                          <p:spTgt spid="24"/>
                                        </p:tgtEl>
                                      </p:cBhvr>
                                    </p:animEffect>
                                  </p:childTnLst>
                                </p:cTn>
                              </p:par>
                              <p:par>
                                <p:cTn id="180" presetID="50" presetClass="entr" presetSubtype="0" decel="100000" fill="hold" grpId="3" nodeType="withEffect">
                                  <p:stCondLst>
                                    <p:cond delay="0"/>
                                  </p:stCondLst>
                                  <p:childTnLst>
                                    <p:set>
                                      <p:cBhvr>
                                        <p:cTn id="181" dur="1" fill="hold">
                                          <p:stCondLst>
                                            <p:cond delay="0"/>
                                          </p:stCondLst>
                                        </p:cTn>
                                        <p:tgtEl>
                                          <p:spTgt spid="25"/>
                                        </p:tgtEl>
                                        <p:attrNameLst>
                                          <p:attrName>style.visibility</p:attrName>
                                        </p:attrNameLst>
                                      </p:cBhvr>
                                      <p:to>
                                        <p:strVal val="visible"/>
                                      </p:to>
                                    </p:set>
                                    <p:anim calcmode="lin" valueType="num">
                                      <p:cBhvr>
                                        <p:cTn id="182" dur="1000" fill="hold"/>
                                        <p:tgtEl>
                                          <p:spTgt spid="25"/>
                                        </p:tgtEl>
                                        <p:attrNameLst>
                                          <p:attrName>ppt_w</p:attrName>
                                        </p:attrNameLst>
                                      </p:cBhvr>
                                      <p:tavLst>
                                        <p:tav tm="0">
                                          <p:val>
                                            <p:strVal val="#ppt_w+.3"/>
                                          </p:val>
                                        </p:tav>
                                        <p:tav tm="100000">
                                          <p:val>
                                            <p:strVal val="#ppt_w"/>
                                          </p:val>
                                        </p:tav>
                                      </p:tavLst>
                                    </p:anim>
                                    <p:anim calcmode="lin" valueType="num">
                                      <p:cBhvr>
                                        <p:cTn id="183" dur="1000" fill="hold"/>
                                        <p:tgtEl>
                                          <p:spTgt spid="25"/>
                                        </p:tgtEl>
                                        <p:attrNameLst>
                                          <p:attrName>ppt_h</p:attrName>
                                        </p:attrNameLst>
                                      </p:cBhvr>
                                      <p:tavLst>
                                        <p:tav tm="0">
                                          <p:val>
                                            <p:strVal val="#ppt_h"/>
                                          </p:val>
                                        </p:tav>
                                        <p:tav tm="100000">
                                          <p:val>
                                            <p:strVal val="#ppt_h"/>
                                          </p:val>
                                        </p:tav>
                                      </p:tavLst>
                                    </p:anim>
                                    <p:animEffect transition="in" filter="fade">
                                      <p:cBhvr>
                                        <p:cTn id="184" dur="1000"/>
                                        <p:tgtEl>
                                          <p:spTgt spid="25"/>
                                        </p:tgtEl>
                                      </p:cBhvr>
                                    </p:animEffect>
                                  </p:childTnLst>
                                </p:cTn>
                              </p:par>
                              <p:par>
                                <p:cTn id="185" presetID="32" presetClass="emph" presetSubtype="0" fill="hold" grpId="4" nodeType="withEffect">
                                  <p:stCondLst>
                                    <p:cond delay="0"/>
                                  </p:stCondLst>
                                  <p:childTnLst>
                                    <p:animRot by="120000">
                                      <p:cBhvr>
                                        <p:cTn id="186" dur="100" fill="hold">
                                          <p:stCondLst>
                                            <p:cond delay="0"/>
                                          </p:stCondLst>
                                        </p:cTn>
                                        <p:tgtEl>
                                          <p:spTgt spid="22"/>
                                        </p:tgtEl>
                                        <p:attrNameLst>
                                          <p:attrName>r</p:attrName>
                                        </p:attrNameLst>
                                      </p:cBhvr>
                                    </p:animRot>
                                    <p:animRot by="-240000">
                                      <p:cBhvr>
                                        <p:cTn id="187" dur="200" fill="hold">
                                          <p:stCondLst>
                                            <p:cond delay="200"/>
                                          </p:stCondLst>
                                        </p:cTn>
                                        <p:tgtEl>
                                          <p:spTgt spid="22"/>
                                        </p:tgtEl>
                                        <p:attrNameLst>
                                          <p:attrName>r</p:attrName>
                                        </p:attrNameLst>
                                      </p:cBhvr>
                                    </p:animRot>
                                    <p:animRot by="240000">
                                      <p:cBhvr>
                                        <p:cTn id="188" dur="200" fill="hold">
                                          <p:stCondLst>
                                            <p:cond delay="400"/>
                                          </p:stCondLst>
                                        </p:cTn>
                                        <p:tgtEl>
                                          <p:spTgt spid="22"/>
                                        </p:tgtEl>
                                        <p:attrNameLst>
                                          <p:attrName>r</p:attrName>
                                        </p:attrNameLst>
                                      </p:cBhvr>
                                    </p:animRot>
                                    <p:animRot by="-240000">
                                      <p:cBhvr>
                                        <p:cTn id="189" dur="200" fill="hold">
                                          <p:stCondLst>
                                            <p:cond delay="600"/>
                                          </p:stCondLst>
                                        </p:cTn>
                                        <p:tgtEl>
                                          <p:spTgt spid="22"/>
                                        </p:tgtEl>
                                        <p:attrNameLst>
                                          <p:attrName>r</p:attrName>
                                        </p:attrNameLst>
                                      </p:cBhvr>
                                    </p:animRot>
                                    <p:animRot by="120000">
                                      <p:cBhvr>
                                        <p:cTn id="190" dur="200" fill="hold">
                                          <p:stCondLst>
                                            <p:cond delay="800"/>
                                          </p:stCondLst>
                                        </p:cTn>
                                        <p:tgtEl>
                                          <p:spTgt spid="22"/>
                                        </p:tgtEl>
                                        <p:attrNameLst>
                                          <p:attrName>r</p:attrName>
                                        </p:attrNameLst>
                                      </p:cBhvr>
                                    </p:animRot>
                                  </p:childTnLst>
                                </p:cTn>
                              </p:par>
                              <p:par>
                                <p:cTn id="191" presetID="32" presetClass="emph" presetSubtype="0" fill="hold" grpId="4" nodeType="withEffect">
                                  <p:stCondLst>
                                    <p:cond delay="0"/>
                                  </p:stCondLst>
                                  <p:childTnLst>
                                    <p:animRot by="120000">
                                      <p:cBhvr>
                                        <p:cTn id="192" dur="100" fill="hold">
                                          <p:stCondLst>
                                            <p:cond delay="0"/>
                                          </p:stCondLst>
                                        </p:cTn>
                                        <p:tgtEl>
                                          <p:spTgt spid="24"/>
                                        </p:tgtEl>
                                        <p:attrNameLst>
                                          <p:attrName>r</p:attrName>
                                        </p:attrNameLst>
                                      </p:cBhvr>
                                    </p:animRot>
                                    <p:animRot by="-240000">
                                      <p:cBhvr>
                                        <p:cTn id="193" dur="200" fill="hold">
                                          <p:stCondLst>
                                            <p:cond delay="200"/>
                                          </p:stCondLst>
                                        </p:cTn>
                                        <p:tgtEl>
                                          <p:spTgt spid="24"/>
                                        </p:tgtEl>
                                        <p:attrNameLst>
                                          <p:attrName>r</p:attrName>
                                        </p:attrNameLst>
                                      </p:cBhvr>
                                    </p:animRot>
                                    <p:animRot by="240000">
                                      <p:cBhvr>
                                        <p:cTn id="194" dur="200" fill="hold">
                                          <p:stCondLst>
                                            <p:cond delay="400"/>
                                          </p:stCondLst>
                                        </p:cTn>
                                        <p:tgtEl>
                                          <p:spTgt spid="24"/>
                                        </p:tgtEl>
                                        <p:attrNameLst>
                                          <p:attrName>r</p:attrName>
                                        </p:attrNameLst>
                                      </p:cBhvr>
                                    </p:animRot>
                                    <p:animRot by="-240000">
                                      <p:cBhvr>
                                        <p:cTn id="195" dur="200" fill="hold">
                                          <p:stCondLst>
                                            <p:cond delay="600"/>
                                          </p:stCondLst>
                                        </p:cTn>
                                        <p:tgtEl>
                                          <p:spTgt spid="24"/>
                                        </p:tgtEl>
                                        <p:attrNameLst>
                                          <p:attrName>r</p:attrName>
                                        </p:attrNameLst>
                                      </p:cBhvr>
                                    </p:animRot>
                                    <p:animRot by="120000">
                                      <p:cBhvr>
                                        <p:cTn id="196" dur="200" fill="hold">
                                          <p:stCondLst>
                                            <p:cond delay="800"/>
                                          </p:stCondLst>
                                        </p:cTn>
                                        <p:tgtEl>
                                          <p:spTgt spid="24"/>
                                        </p:tgtEl>
                                        <p:attrNameLst>
                                          <p:attrName>r</p:attrName>
                                        </p:attrNameLst>
                                      </p:cBhvr>
                                    </p:animRot>
                                  </p:childTnLst>
                                </p:cTn>
                              </p:par>
                              <p:par>
                                <p:cTn id="197" presetID="32" presetClass="emph" presetSubtype="0" fill="hold" grpId="4" nodeType="withEffect">
                                  <p:stCondLst>
                                    <p:cond delay="0"/>
                                  </p:stCondLst>
                                  <p:childTnLst>
                                    <p:animRot by="120000">
                                      <p:cBhvr>
                                        <p:cTn id="198" dur="100" fill="hold">
                                          <p:stCondLst>
                                            <p:cond delay="0"/>
                                          </p:stCondLst>
                                        </p:cTn>
                                        <p:tgtEl>
                                          <p:spTgt spid="25"/>
                                        </p:tgtEl>
                                        <p:attrNameLst>
                                          <p:attrName>r</p:attrName>
                                        </p:attrNameLst>
                                      </p:cBhvr>
                                    </p:animRot>
                                    <p:animRot by="-240000">
                                      <p:cBhvr>
                                        <p:cTn id="199" dur="200" fill="hold">
                                          <p:stCondLst>
                                            <p:cond delay="200"/>
                                          </p:stCondLst>
                                        </p:cTn>
                                        <p:tgtEl>
                                          <p:spTgt spid="25"/>
                                        </p:tgtEl>
                                        <p:attrNameLst>
                                          <p:attrName>r</p:attrName>
                                        </p:attrNameLst>
                                      </p:cBhvr>
                                    </p:animRot>
                                    <p:animRot by="240000">
                                      <p:cBhvr>
                                        <p:cTn id="200" dur="200" fill="hold">
                                          <p:stCondLst>
                                            <p:cond delay="400"/>
                                          </p:stCondLst>
                                        </p:cTn>
                                        <p:tgtEl>
                                          <p:spTgt spid="25"/>
                                        </p:tgtEl>
                                        <p:attrNameLst>
                                          <p:attrName>r</p:attrName>
                                        </p:attrNameLst>
                                      </p:cBhvr>
                                    </p:animRot>
                                    <p:animRot by="-240000">
                                      <p:cBhvr>
                                        <p:cTn id="201" dur="200" fill="hold">
                                          <p:stCondLst>
                                            <p:cond delay="600"/>
                                          </p:stCondLst>
                                        </p:cTn>
                                        <p:tgtEl>
                                          <p:spTgt spid="25"/>
                                        </p:tgtEl>
                                        <p:attrNameLst>
                                          <p:attrName>r</p:attrName>
                                        </p:attrNameLst>
                                      </p:cBhvr>
                                    </p:animRot>
                                    <p:animRot by="120000">
                                      <p:cBhvr>
                                        <p:cTn id="202" dur="200" fill="hold">
                                          <p:stCondLst>
                                            <p:cond delay="800"/>
                                          </p:stCondLst>
                                        </p:cTn>
                                        <p:tgtEl>
                                          <p:spTgt spid="25"/>
                                        </p:tgtEl>
                                        <p:attrNameLst>
                                          <p:attrName>r</p:attrName>
                                        </p:attrNameLst>
                                      </p:cBhvr>
                                    </p:animRot>
                                  </p:childTnLst>
                                </p:cTn>
                              </p:par>
                            </p:childTnLst>
                          </p:cTn>
                        </p:par>
                      </p:childTnLst>
                    </p:cTn>
                  </p:par>
                  <p:par>
                    <p:cTn id="203" fill="hold">
                      <p:stCondLst>
                        <p:cond delay="indefinite"/>
                      </p:stCondLst>
                      <p:childTnLst>
                        <p:par>
                          <p:cTn id="204" fill="hold">
                            <p:stCondLst>
                              <p:cond delay="0"/>
                            </p:stCondLst>
                            <p:childTnLst>
                              <p:par>
                                <p:cTn id="205" presetID="50" presetClass="entr" presetSubtype="0" decel="100000" fill="hold" grpId="0" nodeType="clickEffect">
                                  <p:stCondLst>
                                    <p:cond delay="0"/>
                                  </p:stCondLst>
                                  <p:childTnLst>
                                    <p:set>
                                      <p:cBhvr>
                                        <p:cTn id="206" dur="1" fill="hold">
                                          <p:stCondLst>
                                            <p:cond delay="0"/>
                                          </p:stCondLst>
                                        </p:cTn>
                                        <p:tgtEl>
                                          <p:spTgt spid="34"/>
                                        </p:tgtEl>
                                        <p:attrNameLst>
                                          <p:attrName>style.visibility</p:attrName>
                                        </p:attrNameLst>
                                      </p:cBhvr>
                                      <p:to>
                                        <p:strVal val="visible"/>
                                      </p:to>
                                    </p:set>
                                    <p:anim calcmode="lin" valueType="num">
                                      <p:cBhvr>
                                        <p:cTn id="207" dur="1000" fill="hold"/>
                                        <p:tgtEl>
                                          <p:spTgt spid="34"/>
                                        </p:tgtEl>
                                        <p:attrNameLst>
                                          <p:attrName>ppt_w</p:attrName>
                                        </p:attrNameLst>
                                      </p:cBhvr>
                                      <p:tavLst>
                                        <p:tav tm="0">
                                          <p:val>
                                            <p:strVal val="#ppt_w+.3"/>
                                          </p:val>
                                        </p:tav>
                                        <p:tav tm="100000">
                                          <p:val>
                                            <p:strVal val="#ppt_w"/>
                                          </p:val>
                                        </p:tav>
                                      </p:tavLst>
                                    </p:anim>
                                    <p:anim calcmode="lin" valueType="num">
                                      <p:cBhvr>
                                        <p:cTn id="208" dur="1000" fill="hold"/>
                                        <p:tgtEl>
                                          <p:spTgt spid="34"/>
                                        </p:tgtEl>
                                        <p:attrNameLst>
                                          <p:attrName>ppt_h</p:attrName>
                                        </p:attrNameLst>
                                      </p:cBhvr>
                                      <p:tavLst>
                                        <p:tav tm="0">
                                          <p:val>
                                            <p:strVal val="#ppt_h"/>
                                          </p:val>
                                        </p:tav>
                                        <p:tav tm="100000">
                                          <p:val>
                                            <p:strVal val="#ppt_h"/>
                                          </p:val>
                                        </p:tav>
                                      </p:tavLst>
                                    </p:anim>
                                    <p:animEffect transition="in" filter="fade">
                                      <p:cBhvr>
                                        <p:cTn id="209" dur="1000"/>
                                        <p:tgtEl>
                                          <p:spTgt spid="34"/>
                                        </p:tgtEl>
                                      </p:cBhvr>
                                    </p:animEffect>
                                  </p:childTnLst>
                                </p:cTn>
                              </p:par>
                              <p:par>
                                <p:cTn id="210" presetID="32" presetClass="emph" presetSubtype="0" fill="hold" grpId="1" nodeType="withEffect">
                                  <p:stCondLst>
                                    <p:cond delay="0"/>
                                  </p:stCondLst>
                                  <p:childTnLst>
                                    <p:animRot by="120000">
                                      <p:cBhvr>
                                        <p:cTn id="211" dur="100" fill="hold">
                                          <p:stCondLst>
                                            <p:cond delay="0"/>
                                          </p:stCondLst>
                                        </p:cTn>
                                        <p:tgtEl>
                                          <p:spTgt spid="34"/>
                                        </p:tgtEl>
                                        <p:attrNameLst>
                                          <p:attrName>r</p:attrName>
                                        </p:attrNameLst>
                                      </p:cBhvr>
                                    </p:animRot>
                                    <p:animRot by="-240000">
                                      <p:cBhvr>
                                        <p:cTn id="212" dur="200" fill="hold">
                                          <p:stCondLst>
                                            <p:cond delay="200"/>
                                          </p:stCondLst>
                                        </p:cTn>
                                        <p:tgtEl>
                                          <p:spTgt spid="34"/>
                                        </p:tgtEl>
                                        <p:attrNameLst>
                                          <p:attrName>r</p:attrName>
                                        </p:attrNameLst>
                                      </p:cBhvr>
                                    </p:animRot>
                                    <p:animRot by="240000">
                                      <p:cBhvr>
                                        <p:cTn id="213" dur="200" fill="hold">
                                          <p:stCondLst>
                                            <p:cond delay="400"/>
                                          </p:stCondLst>
                                        </p:cTn>
                                        <p:tgtEl>
                                          <p:spTgt spid="34"/>
                                        </p:tgtEl>
                                        <p:attrNameLst>
                                          <p:attrName>r</p:attrName>
                                        </p:attrNameLst>
                                      </p:cBhvr>
                                    </p:animRot>
                                    <p:animRot by="-240000">
                                      <p:cBhvr>
                                        <p:cTn id="214" dur="200" fill="hold">
                                          <p:stCondLst>
                                            <p:cond delay="600"/>
                                          </p:stCondLst>
                                        </p:cTn>
                                        <p:tgtEl>
                                          <p:spTgt spid="34"/>
                                        </p:tgtEl>
                                        <p:attrNameLst>
                                          <p:attrName>r</p:attrName>
                                        </p:attrNameLst>
                                      </p:cBhvr>
                                    </p:animRot>
                                    <p:animRot by="120000">
                                      <p:cBhvr>
                                        <p:cTn id="215" dur="200" fill="hold">
                                          <p:stCondLst>
                                            <p:cond delay="800"/>
                                          </p:stCondLst>
                                        </p:cTn>
                                        <p:tgtEl>
                                          <p:spTgt spid="3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animBg="1"/>
      <p:bldP spid="13" grpId="1" animBg="1"/>
      <p:bldP spid="13" grpId="2" animBg="1"/>
      <p:bldP spid="20" grpId="0" animBg="1"/>
      <p:bldP spid="20" grpId="1" animBg="1"/>
      <p:bldP spid="22" grpId="0" animBg="1"/>
      <p:bldP spid="22" grpId="1" animBg="1"/>
      <p:bldP spid="22" grpId="2" animBg="1"/>
      <p:bldP spid="22" grpId="3" animBg="1"/>
      <p:bldP spid="22" grpId="4" animBg="1"/>
      <p:bldP spid="24" grpId="0" animBg="1"/>
      <p:bldP spid="24" grpId="1" animBg="1"/>
      <p:bldP spid="24" grpId="2" animBg="1"/>
      <p:bldP spid="24" grpId="3" animBg="1"/>
      <p:bldP spid="24" grpId="4" animBg="1"/>
      <p:bldP spid="25" grpId="0" animBg="1"/>
      <p:bldP spid="25" grpId="1" animBg="1"/>
      <p:bldP spid="25" grpId="2" animBg="1"/>
      <p:bldP spid="25" grpId="3" animBg="1"/>
      <p:bldP spid="25" grpId="4" animBg="1"/>
      <p:bldP spid="26" grpId="0" animBg="1"/>
      <p:bldP spid="26" grpId="1" animBg="1"/>
      <p:bldP spid="26" grpId="2" animBg="1"/>
      <p:bldP spid="27" grpId="0" animBg="1"/>
      <p:bldP spid="27" grpId="1" animBg="1"/>
      <p:bldP spid="28" grpId="0" animBg="1"/>
      <p:bldP spid="28" grpId="1" animBg="1"/>
      <p:bldP spid="30" grpId="0" animBg="1"/>
      <p:bldP spid="30" grpId="1" animBg="1"/>
      <p:bldP spid="31" grpId="0" animBg="1"/>
      <p:bldP spid="31" grpId="1" animBg="1"/>
      <p:bldP spid="33" grpId="0" animBg="1"/>
      <p:bldP spid="33" grpId="1" animBg="1"/>
      <p:bldP spid="34" grpId="0" animBg="1"/>
      <p:bldP spid="34"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6885B20-8B25-44DD-BF86-DF48E4D60603}"/>
              </a:ext>
            </a:extLst>
          </p:cNvPr>
          <p:cNvPicPr>
            <a:picLocks noChangeAspect="1"/>
          </p:cNvPicPr>
          <p:nvPr/>
        </p:nvPicPr>
        <p:blipFill rotWithShape="1">
          <a:blip r:embed="rId3"/>
          <a:srcRect l="2433" t="17702"/>
          <a:stretch/>
        </p:blipFill>
        <p:spPr>
          <a:xfrm>
            <a:off x="46300" y="2419109"/>
            <a:ext cx="7425280" cy="580075"/>
          </a:xfrm>
          <a:prstGeom prst="rect">
            <a:avLst/>
          </a:prstGeom>
        </p:spPr>
      </p:pic>
      <p:sp>
        <p:nvSpPr>
          <p:cNvPr id="2" name="Title 1">
            <a:extLst>
              <a:ext uri="{FF2B5EF4-FFF2-40B4-BE49-F238E27FC236}">
                <a16:creationId xmlns:a16="http://schemas.microsoft.com/office/drawing/2014/main" id="{F24DFD54-0916-43BA-B801-F5D5790D7461}"/>
              </a:ext>
            </a:extLst>
          </p:cNvPr>
          <p:cNvSpPr>
            <a:spLocks noGrp="1"/>
          </p:cNvSpPr>
          <p:nvPr>
            <p:ph type="title"/>
          </p:nvPr>
        </p:nvSpPr>
        <p:spPr>
          <a:xfrm>
            <a:off x="0" y="365125"/>
            <a:ext cx="12192000" cy="1325563"/>
          </a:xfrm>
        </p:spPr>
        <p:txBody>
          <a:bodyPr>
            <a:normAutofit fontScale="90000"/>
          </a:bodyPr>
          <a:lstStyle/>
          <a:p>
            <a:r>
              <a:rPr lang="en-US" dirty="0"/>
              <a:t>The hardware automatically disables interrupts before executing the kernel’s interrupt handler!</a:t>
            </a:r>
          </a:p>
        </p:txBody>
      </p:sp>
      <p:pic>
        <p:nvPicPr>
          <p:cNvPr id="5" name="Picture 4">
            <a:extLst>
              <a:ext uri="{FF2B5EF4-FFF2-40B4-BE49-F238E27FC236}">
                <a16:creationId xmlns:a16="http://schemas.microsoft.com/office/drawing/2014/main" id="{F8370DCB-39AB-497E-9929-53CF942F9FA5}"/>
              </a:ext>
            </a:extLst>
          </p:cNvPr>
          <p:cNvPicPr>
            <a:picLocks noChangeAspect="1"/>
          </p:cNvPicPr>
          <p:nvPr/>
        </p:nvPicPr>
        <p:blipFill>
          <a:blip r:embed="rId4"/>
          <a:stretch>
            <a:fillRect/>
          </a:stretch>
        </p:blipFill>
        <p:spPr>
          <a:xfrm>
            <a:off x="0" y="2883437"/>
            <a:ext cx="12192000" cy="3730153"/>
          </a:xfrm>
          <a:prstGeom prst="rect">
            <a:avLst/>
          </a:prstGeom>
        </p:spPr>
      </p:pic>
      <p:grpSp>
        <p:nvGrpSpPr>
          <p:cNvPr id="23" name="Group 22">
            <a:extLst>
              <a:ext uri="{FF2B5EF4-FFF2-40B4-BE49-F238E27FC236}">
                <a16:creationId xmlns:a16="http://schemas.microsoft.com/office/drawing/2014/main" id="{9F945BD8-6CD7-4185-9DE1-4B7A1B9CEF75}"/>
              </a:ext>
            </a:extLst>
          </p:cNvPr>
          <p:cNvGrpSpPr/>
          <p:nvPr/>
        </p:nvGrpSpPr>
        <p:grpSpPr>
          <a:xfrm>
            <a:off x="427687" y="5991112"/>
            <a:ext cx="11073395" cy="654668"/>
            <a:chOff x="427687" y="5962536"/>
            <a:chExt cx="11073395" cy="654668"/>
          </a:xfrm>
        </p:grpSpPr>
        <p:cxnSp>
          <p:nvCxnSpPr>
            <p:cNvPr id="7" name="Straight Connector 6">
              <a:extLst>
                <a:ext uri="{FF2B5EF4-FFF2-40B4-BE49-F238E27FC236}">
                  <a16:creationId xmlns:a16="http://schemas.microsoft.com/office/drawing/2014/main" id="{FE8FD34E-1917-4D1A-A732-106435F67ABE}"/>
                </a:ext>
              </a:extLst>
            </p:cNvPr>
            <p:cNvCxnSpPr/>
            <p:nvPr/>
          </p:nvCxnSpPr>
          <p:spPr>
            <a:xfrm>
              <a:off x="431301" y="5997688"/>
              <a:ext cx="11069781"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5B9118D-4067-464B-91BA-540E0B014465}"/>
                </a:ext>
              </a:extLst>
            </p:cNvPr>
            <p:cNvCxnSpPr>
              <a:cxnSpLocks/>
            </p:cNvCxnSpPr>
            <p:nvPr/>
          </p:nvCxnSpPr>
          <p:spPr>
            <a:xfrm>
              <a:off x="467443" y="5985162"/>
              <a:ext cx="0" cy="59574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951FC04-D4D1-4F99-9AB0-DBC345D0358E}"/>
                </a:ext>
              </a:extLst>
            </p:cNvPr>
            <p:cNvCxnSpPr>
              <a:cxnSpLocks/>
            </p:cNvCxnSpPr>
            <p:nvPr/>
          </p:nvCxnSpPr>
          <p:spPr>
            <a:xfrm>
              <a:off x="427687" y="6574281"/>
              <a:ext cx="3294969" cy="662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FD0C200-6C16-4486-B1B4-0149152191DA}"/>
                </a:ext>
              </a:extLst>
            </p:cNvPr>
            <p:cNvCxnSpPr>
              <a:cxnSpLocks/>
            </p:cNvCxnSpPr>
            <p:nvPr/>
          </p:nvCxnSpPr>
          <p:spPr>
            <a:xfrm>
              <a:off x="3710007" y="6285145"/>
              <a:ext cx="0" cy="332059"/>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2305BF0-3D9F-4649-83F5-9435A8254CF7}"/>
                </a:ext>
              </a:extLst>
            </p:cNvPr>
            <p:cNvCxnSpPr>
              <a:cxnSpLocks/>
            </p:cNvCxnSpPr>
            <p:nvPr/>
          </p:nvCxnSpPr>
          <p:spPr>
            <a:xfrm flipV="1">
              <a:off x="3678081" y="6285145"/>
              <a:ext cx="7823001" cy="18674"/>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C7836F1-F47F-42DD-8FCA-E57773EF32D7}"/>
                </a:ext>
              </a:extLst>
            </p:cNvPr>
            <p:cNvCxnSpPr>
              <a:cxnSpLocks/>
            </p:cNvCxnSpPr>
            <p:nvPr/>
          </p:nvCxnSpPr>
          <p:spPr>
            <a:xfrm>
              <a:off x="11492649" y="5962536"/>
              <a:ext cx="0" cy="36168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00856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DFD54-0916-43BA-B801-F5D5790D7461}"/>
              </a:ext>
            </a:extLst>
          </p:cNvPr>
          <p:cNvSpPr>
            <a:spLocks noGrp="1"/>
          </p:cNvSpPr>
          <p:nvPr>
            <p:ph type="title"/>
          </p:nvPr>
        </p:nvSpPr>
        <p:spPr>
          <a:xfrm>
            <a:off x="0" y="958417"/>
            <a:ext cx="3768436" cy="4941166"/>
          </a:xfrm>
        </p:spPr>
        <p:txBody>
          <a:bodyPr>
            <a:normAutofit/>
          </a:bodyPr>
          <a:lstStyle/>
          <a:p>
            <a:r>
              <a:rPr lang="en-US" sz="3800" dirty="0"/>
              <a:t>The hardware also pushes some registers onto the stack!</a:t>
            </a:r>
          </a:p>
        </p:txBody>
      </p:sp>
      <p:pic>
        <p:nvPicPr>
          <p:cNvPr id="7" name="Picture 6">
            <a:extLst>
              <a:ext uri="{FF2B5EF4-FFF2-40B4-BE49-F238E27FC236}">
                <a16:creationId xmlns:a16="http://schemas.microsoft.com/office/drawing/2014/main" id="{6F8CFF5C-6118-4B74-B18A-6293EB4E3B84}"/>
              </a:ext>
            </a:extLst>
          </p:cNvPr>
          <p:cNvPicPr>
            <a:picLocks noChangeAspect="1"/>
          </p:cNvPicPr>
          <p:nvPr/>
        </p:nvPicPr>
        <p:blipFill>
          <a:blip r:embed="rId3"/>
          <a:stretch>
            <a:fillRect/>
          </a:stretch>
        </p:blipFill>
        <p:spPr>
          <a:xfrm>
            <a:off x="3640869" y="36656"/>
            <a:ext cx="8551131" cy="6823364"/>
          </a:xfrm>
          <a:prstGeom prst="rect">
            <a:avLst/>
          </a:prstGeom>
        </p:spPr>
      </p:pic>
      <p:sp>
        <p:nvSpPr>
          <p:cNvPr id="8" name="Rectangle 7">
            <a:extLst>
              <a:ext uri="{FF2B5EF4-FFF2-40B4-BE49-F238E27FC236}">
                <a16:creationId xmlns:a16="http://schemas.microsoft.com/office/drawing/2014/main" id="{9BB45EEA-4B73-4CDC-B429-0E1F621D2BBE}"/>
              </a:ext>
            </a:extLst>
          </p:cNvPr>
          <p:cNvSpPr/>
          <p:nvPr/>
        </p:nvSpPr>
        <p:spPr>
          <a:xfrm>
            <a:off x="4835235" y="200892"/>
            <a:ext cx="5915891"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2BE71FB1-1279-45EF-B301-6C74E12C3D60}"/>
              </a:ext>
            </a:extLst>
          </p:cNvPr>
          <p:cNvGrpSpPr/>
          <p:nvPr/>
        </p:nvGrpSpPr>
        <p:grpSpPr>
          <a:xfrm>
            <a:off x="3730235" y="340578"/>
            <a:ext cx="8272883" cy="2229445"/>
            <a:chOff x="3730235" y="340578"/>
            <a:chExt cx="8272883" cy="2229445"/>
          </a:xfrm>
        </p:grpSpPr>
        <p:pic>
          <p:nvPicPr>
            <p:cNvPr id="12" name="Picture 11">
              <a:extLst>
                <a:ext uri="{FF2B5EF4-FFF2-40B4-BE49-F238E27FC236}">
                  <a16:creationId xmlns:a16="http://schemas.microsoft.com/office/drawing/2014/main" id="{335976EC-F0C5-40B4-859D-4357761E6EC2}"/>
                </a:ext>
              </a:extLst>
            </p:cNvPr>
            <p:cNvPicPr>
              <a:picLocks noChangeAspect="1"/>
            </p:cNvPicPr>
            <p:nvPr/>
          </p:nvPicPr>
          <p:blipFill>
            <a:blip r:embed="rId4"/>
            <a:stretch>
              <a:fillRect/>
            </a:stretch>
          </p:blipFill>
          <p:spPr>
            <a:xfrm>
              <a:off x="7259727" y="340578"/>
              <a:ext cx="4743391" cy="2229445"/>
            </a:xfrm>
            <a:prstGeom prst="rect">
              <a:avLst/>
            </a:prstGeom>
            <a:ln>
              <a:solidFill>
                <a:schemeClr val="tx1"/>
              </a:solidFill>
            </a:ln>
          </p:spPr>
        </p:pic>
        <p:sp>
          <p:nvSpPr>
            <p:cNvPr id="13" name="Title 1">
              <a:extLst>
                <a:ext uri="{FF2B5EF4-FFF2-40B4-BE49-F238E27FC236}">
                  <a16:creationId xmlns:a16="http://schemas.microsoft.com/office/drawing/2014/main" id="{8E1B2ACF-164B-41BB-AE5B-EF9C1716DC83}"/>
                </a:ext>
              </a:extLst>
            </p:cNvPr>
            <p:cNvSpPr txBox="1">
              <a:spLocks/>
            </p:cNvSpPr>
            <p:nvPr/>
          </p:nvSpPr>
          <p:spPr>
            <a:xfrm>
              <a:off x="3730235" y="522087"/>
              <a:ext cx="3571933" cy="933213"/>
            </a:xfrm>
            <a:prstGeom prst="rect">
              <a:avLst/>
            </a:prstGeom>
          </p:spPr>
          <p:txBody>
            <a:bodyPr vert="horz" lIns="91440" tIns="45720" rIns="91440" bIns="45720" rtlCol="0" anchor="ctr">
              <a:normAutofit fontScale="92500"/>
            </a:bodyPr>
            <a:lstStyle>
              <a:lvl1pPr algn="ctr"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a:lstStyle>
            <a:p>
              <a:r>
                <a:rPr lang="en-US" sz="2400" dirty="0"/>
                <a:t>The hardware picks the new stack using this stuff</a:t>
              </a:r>
            </a:p>
          </p:txBody>
        </p:sp>
        <p:sp>
          <p:nvSpPr>
            <p:cNvPr id="14" name="Arrow: Bent-Up 13">
              <a:extLst>
                <a:ext uri="{FF2B5EF4-FFF2-40B4-BE49-F238E27FC236}">
                  <a16:creationId xmlns:a16="http://schemas.microsoft.com/office/drawing/2014/main" id="{AD69B928-995B-4CFF-BD85-ECE3D51569AB}"/>
                </a:ext>
              </a:extLst>
            </p:cNvPr>
            <p:cNvSpPr/>
            <p:nvPr/>
          </p:nvSpPr>
          <p:spPr>
            <a:xfrm rot="5400000">
              <a:off x="6683096" y="1403094"/>
              <a:ext cx="689477" cy="412357"/>
            </a:xfrm>
            <a:prstGeom prst="ben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43060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B1BE25A-5485-47AF-B826-73F1CEB85F36}"/>
              </a:ext>
            </a:extLst>
          </p:cNvPr>
          <p:cNvSpPr/>
          <p:nvPr/>
        </p:nvSpPr>
        <p:spPr>
          <a:xfrm>
            <a:off x="208343" y="672237"/>
            <a:ext cx="12199717" cy="20774918"/>
          </a:xfrm>
          <a:prstGeom prst="rect">
            <a:avLst/>
          </a:prstGeom>
        </p:spPr>
        <p:txBody>
          <a:bodyPr wrap="square">
            <a:spAutoFit/>
          </a:bodyPr>
          <a:lstStyle/>
          <a:p>
            <a:r>
              <a:rPr lang="en-US" sz="2400" dirty="0">
                <a:latin typeface="Consolas" panose="020B0609020204030204" pitchFamily="49" charset="0"/>
              </a:rPr>
              <a:t>// Exception entry point</a:t>
            </a:r>
          </a:p>
          <a:p>
            <a:r>
              <a:rPr lang="en-US" sz="2400" dirty="0" err="1">
                <a:solidFill>
                  <a:srgbClr val="00B050"/>
                </a:solidFill>
                <a:latin typeface="Consolas" panose="020B0609020204030204" pitchFamily="49" charset="0"/>
              </a:rPr>
              <a:t>exception_entry</a:t>
            </a:r>
            <a:r>
              <a:rPr lang="en-US" sz="2400" dirty="0">
                <a:solidFill>
                  <a:srgbClr val="00B050"/>
                </a:solidFill>
                <a:latin typeface="Consolas" panose="020B0609020204030204" pitchFamily="49" charset="0"/>
              </a:rPr>
              <a:t>:</a:t>
            </a:r>
          </a:p>
          <a:p>
            <a:r>
              <a:rPr lang="en-US" sz="2400" dirty="0">
                <a:latin typeface="Consolas" panose="020B0609020204030204" pitchFamily="49" charset="0"/>
              </a:rPr>
              <a:t>    /* On entry, the stack looks like this:</a:t>
            </a:r>
          </a:p>
          <a:p>
            <a:r>
              <a:rPr lang="en-US" sz="2400" dirty="0">
                <a:latin typeface="Consolas" panose="020B0609020204030204" pitchFamily="49" charset="0"/>
              </a:rPr>
              <a:t>       +-----------------------+ &lt;- %</a:t>
            </a:r>
            <a:r>
              <a:rPr lang="en-US" sz="2400" dirty="0" err="1">
                <a:latin typeface="Consolas" panose="020B0609020204030204" pitchFamily="49" charset="0"/>
              </a:rPr>
              <a:t>rsp</a:t>
            </a:r>
            <a:endParaRPr lang="en-US" sz="2400" dirty="0">
              <a:latin typeface="Consolas" panose="020B0609020204030204" pitchFamily="49" charset="0"/>
            </a:endParaRPr>
          </a:p>
          <a:p>
            <a:r>
              <a:rPr lang="en-US" sz="2400" dirty="0">
                <a:latin typeface="Consolas" panose="020B0609020204030204" pitchFamily="49" charset="0"/>
              </a:rPr>
              <a:t>       | </a:t>
            </a:r>
            <a:r>
              <a:rPr lang="en-US" sz="2400" dirty="0" err="1">
                <a:latin typeface="Consolas" panose="020B0609020204030204" pitchFamily="49" charset="0"/>
              </a:rPr>
              <a:t>reg_intno</a:t>
            </a:r>
            <a:r>
              <a:rPr lang="en-US" sz="2400" dirty="0">
                <a:latin typeface="Consolas" panose="020B0609020204030204" pitchFamily="49" charset="0"/>
              </a:rPr>
              <a:t>, </a:t>
            </a:r>
            <a:r>
              <a:rPr lang="en-US" sz="2400" dirty="0" err="1">
                <a:latin typeface="Consolas" panose="020B0609020204030204" pitchFamily="49" charset="0"/>
              </a:rPr>
              <a:t>reg_swapgs</a:t>
            </a:r>
            <a:r>
              <a:rPr lang="en-US" sz="2400" dirty="0">
                <a:latin typeface="Consolas" panose="020B0609020204030204" pitchFamily="49" charset="0"/>
              </a:rPr>
              <a:t> |    0(%</a:t>
            </a:r>
            <a:r>
              <a:rPr lang="en-US" sz="2400" dirty="0" err="1">
                <a:latin typeface="Consolas" panose="020B0609020204030204" pitchFamily="49" charset="0"/>
              </a:rPr>
              <a:t>rsp</a:t>
            </a:r>
            <a:r>
              <a:rPr lang="en-US" sz="2400" dirty="0">
                <a:latin typeface="Consolas" panose="020B0609020204030204" pitchFamily="49" charset="0"/>
              </a:rPr>
              <a:t>)</a:t>
            </a:r>
          </a:p>
          <a:p>
            <a:r>
              <a:rPr lang="en-US" sz="2400" dirty="0">
                <a:latin typeface="Consolas" panose="020B0609020204030204" pitchFamily="49" charset="0"/>
              </a:rPr>
              <a:t>       | </a:t>
            </a:r>
            <a:r>
              <a:rPr lang="en-US" sz="2400" dirty="0" err="1">
                <a:latin typeface="Consolas" panose="020B0609020204030204" pitchFamily="49" charset="0"/>
              </a:rPr>
              <a:t>reg_errcode</a:t>
            </a:r>
            <a:r>
              <a:rPr lang="en-US" sz="2400" dirty="0">
                <a:latin typeface="Consolas" panose="020B0609020204030204" pitchFamily="49" charset="0"/>
              </a:rPr>
              <a:t>           |    8(%</a:t>
            </a:r>
            <a:r>
              <a:rPr lang="en-US" sz="2400" dirty="0" err="1">
                <a:latin typeface="Consolas" panose="020B0609020204030204" pitchFamily="49" charset="0"/>
              </a:rPr>
              <a:t>rsp</a:t>
            </a:r>
            <a:r>
              <a:rPr lang="en-US" sz="2400" dirty="0">
                <a:latin typeface="Consolas" panose="020B0609020204030204" pitchFamily="49" charset="0"/>
              </a:rPr>
              <a:t>)</a:t>
            </a:r>
          </a:p>
          <a:p>
            <a:r>
              <a:rPr lang="en-US" sz="2400" dirty="0">
                <a:latin typeface="Consolas" panose="020B0609020204030204" pitchFamily="49" charset="0"/>
              </a:rPr>
              <a:t>       | %rip                  |    16(%</a:t>
            </a:r>
            <a:r>
              <a:rPr lang="en-US" sz="2400" dirty="0" err="1">
                <a:latin typeface="Consolas" panose="020B0609020204030204" pitchFamily="49" charset="0"/>
              </a:rPr>
              <a:t>rsp</a:t>
            </a:r>
            <a:r>
              <a:rPr lang="en-US" sz="2400" dirty="0">
                <a:latin typeface="Consolas" panose="020B0609020204030204" pitchFamily="49" charset="0"/>
              </a:rPr>
              <a:t>)</a:t>
            </a:r>
          </a:p>
          <a:p>
            <a:r>
              <a:rPr lang="en-US" sz="2400" dirty="0">
                <a:latin typeface="Consolas" panose="020B0609020204030204" pitchFamily="49" charset="0"/>
              </a:rPr>
              <a:t>       | %cs                   |    24(%</a:t>
            </a:r>
            <a:r>
              <a:rPr lang="en-US" sz="2400" dirty="0" err="1">
                <a:latin typeface="Consolas" panose="020B0609020204030204" pitchFamily="49" charset="0"/>
              </a:rPr>
              <a:t>rsp</a:t>
            </a:r>
            <a:r>
              <a:rPr lang="en-US" sz="2400" dirty="0">
                <a:latin typeface="Consolas" panose="020B0609020204030204" pitchFamily="49" charset="0"/>
              </a:rPr>
              <a:t>)</a:t>
            </a:r>
          </a:p>
          <a:p>
            <a:r>
              <a:rPr lang="en-US" sz="2400" dirty="0">
                <a:latin typeface="Consolas" panose="020B0609020204030204" pitchFamily="49" charset="0"/>
              </a:rPr>
              <a:t>       | %</a:t>
            </a:r>
            <a:r>
              <a:rPr lang="en-US" sz="2400" dirty="0" err="1">
                <a:latin typeface="Consolas" panose="020B0609020204030204" pitchFamily="49" charset="0"/>
              </a:rPr>
              <a:t>rflags</a:t>
            </a:r>
            <a:r>
              <a:rPr lang="en-US" sz="2400" dirty="0">
                <a:latin typeface="Consolas" panose="020B0609020204030204" pitchFamily="49" charset="0"/>
              </a:rPr>
              <a:t>               |    32(%</a:t>
            </a:r>
            <a:r>
              <a:rPr lang="en-US" sz="2400" dirty="0" err="1">
                <a:latin typeface="Consolas" panose="020B0609020204030204" pitchFamily="49" charset="0"/>
              </a:rPr>
              <a:t>rsp</a:t>
            </a:r>
            <a:r>
              <a:rPr lang="en-US" sz="2400" dirty="0">
                <a:latin typeface="Consolas" panose="020B0609020204030204" pitchFamily="49" charset="0"/>
              </a:rPr>
              <a:t>)</a:t>
            </a:r>
          </a:p>
          <a:p>
            <a:r>
              <a:rPr lang="en-US" sz="2400" dirty="0">
                <a:latin typeface="Consolas" panose="020B0609020204030204" pitchFamily="49" charset="0"/>
              </a:rPr>
              <a:t>       | %</a:t>
            </a:r>
            <a:r>
              <a:rPr lang="en-US" sz="2400" dirty="0" err="1">
                <a:latin typeface="Consolas" panose="020B0609020204030204" pitchFamily="49" charset="0"/>
              </a:rPr>
              <a:t>rsp</a:t>
            </a:r>
            <a:r>
              <a:rPr lang="en-US" sz="2400" dirty="0">
                <a:latin typeface="Consolas" panose="020B0609020204030204" pitchFamily="49" charset="0"/>
              </a:rPr>
              <a:t>                  |    40(%</a:t>
            </a:r>
            <a:r>
              <a:rPr lang="en-US" sz="2400" dirty="0" err="1">
                <a:latin typeface="Consolas" panose="020B0609020204030204" pitchFamily="49" charset="0"/>
              </a:rPr>
              <a:t>rsp</a:t>
            </a:r>
            <a:r>
              <a:rPr lang="en-US" sz="2400" dirty="0">
                <a:latin typeface="Consolas" panose="020B0609020204030204" pitchFamily="49" charset="0"/>
              </a:rPr>
              <a:t>)</a:t>
            </a:r>
          </a:p>
          <a:p>
            <a:r>
              <a:rPr lang="en-US" sz="2400" dirty="0">
                <a:latin typeface="Consolas" panose="020B0609020204030204" pitchFamily="49" charset="0"/>
              </a:rPr>
              <a:t>       | %ss                   |    48(%</a:t>
            </a:r>
            <a:r>
              <a:rPr lang="en-US" sz="2400" dirty="0" err="1">
                <a:latin typeface="Consolas" panose="020B0609020204030204" pitchFamily="49" charset="0"/>
              </a:rPr>
              <a:t>rsp</a:t>
            </a:r>
            <a:r>
              <a:rPr lang="en-US" sz="2400" dirty="0">
                <a:latin typeface="Consolas" panose="020B0609020204030204" pitchFamily="49" charset="0"/>
              </a:rPr>
              <a:t>)</a:t>
            </a:r>
          </a:p>
          <a:p>
            <a:r>
              <a:rPr lang="en-US" sz="2400" dirty="0">
                <a:latin typeface="Consolas" panose="020B0609020204030204" pitchFamily="49" charset="0"/>
              </a:rPr>
              <a:t>       ...                   ...</a:t>
            </a:r>
          </a:p>
          <a:p>
            <a:r>
              <a:rPr lang="en-US" sz="2400" dirty="0">
                <a:latin typeface="Consolas" panose="020B0609020204030204" pitchFamily="49" charset="0"/>
              </a:rPr>
              <a:t>       This data should be stored on the current kernel task stack.</a:t>
            </a:r>
          </a:p>
          <a:p>
            <a:r>
              <a:rPr lang="en-US" sz="2400" dirty="0">
                <a:latin typeface="Consolas" panose="020B0609020204030204" pitchFamily="49" charset="0"/>
              </a:rPr>
              <a:t>       It’s already there if the exception happened in kernel mode</a:t>
            </a:r>
          </a:p>
          <a:p>
            <a:r>
              <a:rPr lang="en-US" sz="2400" dirty="0">
                <a:latin typeface="Consolas" panose="020B0609020204030204" pitchFamily="49" charset="0"/>
              </a:rPr>
              <a:t>       (because the hardware doesn’t switch stacks in this case!).</a:t>
            </a:r>
          </a:p>
          <a:p>
            <a:r>
              <a:rPr lang="en-US" sz="2400" dirty="0">
                <a:latin typeface="Consolas" panose="020B0609020204030204" pitchFamily="49" charset="0"/>
              </a:rPr>
              <a:t>       Otherwise, we must move it there. */</a:t>
            </a:r>
          </a:p>
          <a:p>
            <a:endParaRPr lang="en-US" sz="2400" dirty="0">
              <a:latin typeface="Consolas" panose="020B0609020204030204" pitchFamily="49" charset="0"/>
            </a:endParaRPr>
          </a:p>
          <a:p>
            <a:r>
              <a:rPr lang="en-US" sz="2400" dirty="0">
                <a:latin typeface="Consolas" panose="020B0609020204030204" pitchFamily="49" charset="0"/>
              </a:rPr>
              <a:t>    // Exception happened in user mode if `(%cs &amp; 3) != 0`.</a:t>
            </a: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testb</a:t>
            </a:r>
            <a:r>
              <a:rPr lang="en-US" sz="2400" dirty="0">
                <a:latin typeface="Consolas" panose="020B0609020204030204" pitchFamily="49" charset="0"/>
              </a:rPr>
              <a:t> </a:t>
            </a:r>
            <a:r>
              <a:rPr lang="en-US" sz="2400" dirty="0">
                <a:solidFill>
                  <a:srgbClr val="00B050"/>
                </a:solidFill>
                <a:latin typeface="Consolas" panose="020B0609020204030204" pitchFamily="49" charset="0"/>
              </a:rPr>
              <a:t>$3</a:t>
            </a:r>
            <a:r>
              <a:rPr lang="en-US" sz="2400" dirty="0">
                <a:latin typeface="Consolas" panose="020B0609020204030204" pitchFamily="49" charset="0"/>
              </a:rPr>
              <a:t>, </a:t>
            </a:r>
            <a:r>
              <a:rPr lang="en-US" sz="2400" dirty="0">
                <a:solidFill>
                  <a:srgbClr val="00B050"/>
                </a:solidFill>
                <a:latin typeface="Consolas" panose="020B0609020204030204" pitchFamily="49" charset="0"/>
              </a:rPr>
              <a:t>24</a:t>
            </a:r>
            <a:r>
              <a:rPr lang="en-US" sz="2400" dirty="0">
                <a:latin typeface="Consolas" panose="020B0609020204030204" pitchFamily="49" charset="0"/>
              </a:rPr>
              <a:t>(%</a:t>
            </a:r>
            <a:r>
              <a:rPr lang="en-US" sz="2400" dirty="0" err="1">
                <a:latin typeface="Consolas" panose="020B0609020204030204" pitchFamily="49" charset="0"/>
              </a:rPr>
              <a:t>rsp</a:t>
            </a:r>
            <a:r>
              <a:rPr lang="en-US" sz="2400" dirty="0">
                <a:latin typeface="Consolas" panose="020B0609020204030204" pitchFamily="49" charset="0"/>
              </a:rPr>
              <a:t>)             // does a bitwise and</a:t>
            </a: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jz</a:t>
            </a:r>
            <a:r>
              <a:rPr lang="en-US" sz="2400" dirty="0">
                <a:latin typeface="Consolas" panose="020B0609020204030204" pitchFamily="49" charset="0"/>
              </a:rPr>
              <a:t> </a:t>
            </a:r>
            <a:r>
              <a:rPr lang="en-US" sz="2400" dirty="0" err="1">
                <a:latin typeface="Consolas" panose="020B0609020204030204" pitchFamily="49" charset="0"/>
              </a:rPr>
              <a:t>exception_entry_finish</a:t>
            </a:r>
            <a:r>
              <a:rPr lang="en-US" sz="2400" dirty="0">
                <a:latin typeface="Consolas" panose="020B0609020204030204" pitchFamily="49" charset="0"/>
              </a:rPr>
              <a:t>      // jump if exception happened in </a:t>
            </a:r>
          </a:p>
          <a:p>
            <a:r>
              <a:rPr lang="en-US" sz="2400" dirty="0">
                <a:latin typeface="Consolas" panose="020B0609020204030204" pitchFamily="49" charset="0"/>
              </a:rPr>
              <a:t>                                   // kernel mode</a:t>
            </a: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orl</a:t>
            </a:r>
            <a:r>
              <a:rPr lang="en-US" sz="2400" dirty="0">
                <a:latin typeface="Consolas" panose="020B0609020204030204" pitchFamily="49" charset="0"/>
              </a:rPr>
              <a:t> </a:t>
            </a:r>
            <a:r>
              <a:rPr lang="en-US" sz="2400" dirty="0">
                <a:solidFill>
                  <a:srgbClr val="00B050"/>
                </a:solidFill>
                <a:latin typeface="Consolas" panose="020B0609020204030204" pitchFamily="49" charset="0"/>
              </a:rPr>
              <a:t>$1</a:t>
            </a:r>
            <a:r>
              <a:rPr lang="en-US" sz="2400" dirty="0">
                <a:latin typeface="Consolas" panose="020B0609020204030204" pitchFamily="49" charset="0"/>
              </a:rPr>
              <a:t>, </a:t>
            </a:r>
            <a:r>
              <a:rPr lang="en-US" sz="2400" dirty="0">
                <a:solidFill>
                  <a:srgbClr val="00B050"/>
                </a:solidFill>
                <a:latin typeface="Consolas" panose="020B0609020204030204" pitchFamily="49" charset="0"/>
              </a:rPr>
              <a:t>4</a:t>
            </a:r>
            <a:r>
              <a:rPr lang="en-US" sz="2400" dirty="0">
                <a:latin typeface="Consolas" panose="020B0609020204030204" pitchFamily="49" charset="0"/>
              </a:rPr>
              <a:t>(%</a:t>
            </a:r>
            <a:r>
              <a:rPr lang="en-US" sz="2400" dirty="0" err="1">
                <a:latin typeface="Consolas" panose="020B0609020204030204" pitchFamily="49" charset="0"/>
              </a:rPr>
              <a:t>rsp</a:t>
            </a:r>
            <a:r>
              <a:rPr lang="en-US" sz="2400" dirty="0">
                <a:latin typeface="Consolas" panose="020B0609020204030204" pitchFamily="49" charset="0"/>
              </a:rPr>
              <a:t>)         // exception happened in user mode; tell</a:t>
            </a:r>
          </a:p>
          <a:p>
            <a:r>
              <a:rPr lang="en-US" sz="2400" dirty="0">
                <a:latin typeface="Consolas" panose="020B0609020204030204" pitchFamily="49" charset="0"/>
              </a:rPr>
              <a:t>                            // k-</a:t>
            </a:r>
            <a:r>
              <a:rPr lang="en-US" sz="2400" dirty="0" err="1">
                <a:latin typeface="Consolas" panose="020B0609020204030204" pitchFamily="49" charset="0"/>
              </a:rPr>
              <a:t>exception.S</a:t>
            </a:r>
            <a:r>
              <a:rPr lang="en-US" sz="2400" dirty="0">
                <a:latin typeface="Consolas" panose="020B0609020204030204" pitchFamily="49" charset="0"/>
              </a:rPr>
              <a:t>::</a:t>
            </a:r>
            <a:r>
              <a:rPr lang="en-US" sz="2400" dirty="0" err="1">
                <a:latin typeface="Consolas" panose="020B0609020204030204" pitchFamily="49" charset="0"/>
              </a:rPr>
              <a:t>restore_and_iret</a:t>
            </a:r>
            <a:r>
              <a:rPr lang="en-US" sz="2400" dirty="0">
                <a:latin typeface="Consolas" panose="020B0609020204030204" pitchFamily="49" charset="0"/>
              </a:rPr>
              <a:t> to</a:t>
            </a:r>
          </a:p>
          <a:p>
            <a:r>
              <a:rPr lang="en-US" sz="2400" dirty="0">
                <a:latin typeface="Consolas" panose="020B0609020204030204" pitchFamily="49" charset="0"/>
              </a:rPr>
              <a:t>                            // do </a:t>
            </a:r>
            <a:r>
              <a:rPr lang="en-US" sz="2400" dirty="0" err="1">
                <a:latin typeface="Consolas" panose="020B0609020204030204" pitchFamily="49" charset="0"/>
              </a:rPr>
              <a:t>swapgs</a:t>
            </a:r>
            <a:r>
              <a:rPr lang="en-US" sz="2400" dirty="0">
                <a:latin typeface="Consolas" panose="020B0609020204030204" pitchFamily="49" charset="0"/>
              </a:rPr>
              <a:t> before returning to user mode</a:t>
            </a:r>
          </a:p>
          <a:p>
            <a:endParaRPr lang="en-US" sz="2400" dirty="0">
              <a:latin typeface="Consolas" panose="020B0609020204030204" pitchFamily="49" charset="0"/>
            </a:endParaRPr>
          </a:p>
          <a:p>
            <a:r>
              <a:rPr lang="en-US" sz="2400" dirty="0">
                <a:latin typeface="Consolas" panose="020B0609020204030204" pitchFamily="49" charset="0"/>
              </a:rPr>
              <a:t>    // change %</a:t>
            </a:r>
            <a:r>
              <a:rPr lang="en-US" sz="2400" dirty="0" err="1">
                <a:latin typeface="Consolas" panose="020B0609020204030204" pitchFamily="49" charset="0"/>
              </a:rPr>
              <a:t>rsp</a:t>
            </a:r>
            <a:r>
              <a:rPr lang="en-US" sz="2400" dirty="0">
                <a:latin typeface="Consolas" panose="020B0609020204030204" pitchFamily="49" charset="0"/>
              </a:rPr>
              <a:t> to the kernel task stack</a:t>
            </a: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swapgs</a:t>
            </a:r>
            <a:r>
              <a:rPr lang="en-US" sz="2400" dirty="0">
                <a:solidFill>
                  <a:srgbClr val="0070C0"/>
                </a:solidFill>
                <a:latin typeface="Consolas" panose="020B0609020204030204" pitchFamily="49" charset="0"/>
              </a:rPr>
              <a:t>  </a:t>
            </a:r>
            <a:r>
              <a:rPr lang="en-US" sz="2400" dirty="0">
                <a:latin typeface="Consolas" panose="020B0609020204030204" pitchFamily="49" charset="0"/>
              </a:rPr>
              <a:t>//%</a:t>
            </a:r>
            <a:r>
              <a:rPr lang="en-US" sz="2400" dirty="0" err="1">
                <a:latin typeface="Consolas" panose="020B0609020204030204" pitchFamily="49" charset="0"/>
              </a:rPr>
              <a:t>gs.base</a:t>
            </a:r>
            <a:r>
              <a:rPr lang="en-US" sz="2400" dirty="0">
                <a:latin typeface="Consolas" panose="020B0609020204030204" pitchFamily="49" charset="0"/>
              </a:rPr>
              <a:t> is now the address of this </a:t>
            </a:r>
            <a:r>
              <a:rPr lang="en-US" sz="2400" dirty="0" err="1">
                <a:latin typeface="Consolas" panose="020B0609020204030204" pitchFamily="49" charset="0"/>
              </a:rPr>
              <a:t>cpu’s</a:t>
            </a:r>
            <a:r>
              <a:rPr lang="en-US" sz="2400" dirty="0">
                <a:latin typeface="Consolas" panose="020B0609020204030204" pitchFamily="49" charset="0"/>
              </a:rPr>
              <a:t> </a:t>
            </a:r>
            <a:r>
              <a:rPr lang="en-US" sz="2400" dirty="0" err="1">
                <a:latin typeface="Consolas" panose="020B0609020204030204" pitchFamily="49" charset="0"/>
              </a:rPr>
              <a:t>cpustate</a:t>
            </a:r>
            <a:endParaRPr lang="en-US" sz="2400" dirty="0">
              <a:latin typeface="Consolas" panose="020B0609020204030204" pitchFamily="49" charset="0"/>
            </a:endParaRP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movq</a:t>
            </a:r>
            <a:r>
              <a:rPr lang="en-US" sz="2400" dirty="0">
                <a:latin typeface="Consolas" panose="020B0609020204030204" pitchFamily="49" charset="0"/>
              </a:rPr>
              <a:t> %</a:t>
            </a:r>
            <a:r>
              <a:rPr lang="en-US" sz="2400" dirty="0" err="1">
                <a:latin typeface="Consolas" panose="020B0609020204030204" pitchFamily="49" charset="0"/>
              </a:rPr>
              <a:t>gs</a:t>
            </a:r>
            <a:r>
              <a:rPr lang="en-US" sz="2400" dirty="0">
                <a:latin typeface="Consolas" panose="020B0609020204030204" pitchFamily="49" charset="0"/>
              </a:rPr>
              <a:t>:(</a:t>
            </a:r>
            <a:r>
              <a:rPr lang="en-US" sz="2400" dirty="0">
                <a:solidFill>
                  <a:srgbClr val="00B050"/>
                </a:solidFill>
                <a:latin typeface="Consolas" panose="020B0609020204030204" pitchFamily="49" charset="0"/>
              </a:rPr>
              <a:t>8</a:t>
            </a:r>
            <a:r>
              <a:rPr lang="en-US" sz="2400" dirty="0">
                <a:latin typeface="Consolas" panose="020B0609020204030204" pitchFamily="49" charset="0"/>
              </a:rPr>
              <a:t>), %</a:t>
            </a:r>
            <a:r>
              <a:rPr lang="en-US" sz="2400" dirty="0" err="1">
                <a:latin typeface="Consolas" panose="020B0609020204030204" pitchFamily="49" charset="0"/>
              </a:rPr>
              <a:t>rsp</a:t>
            </a:r>
            <a:r>
              <a:rPr lang="en-US" sz="2400" dirty="0">
                <a:latin typeface="Consolas" panose="020B0609020204030204" pitchFamily="49" charset="0"/>
              </a:rPr>
              <a:t>  // mov </a:t>
            </a:r>
            <a:r>
              <a:rPr lang="en-US" sz="2400" dirty="0" err="1">
                <a:latin typeface="Consolas" panose="020B0609020204030204" pitchFamily="49" charset="0"/>
              </a:rPr>
              <a:t>cpustate</a:t>
            </a:r>
            <a:r>
              <a:rPr lang="en-US" sz="2400" dirty="0">
                <a:latin typeface="Consolas" panose="020B0609020204030204" pitchFamily="49" charset="0"/>
              </a:rPr>
              <a:t>::proc* current_, %</a:t>
            </a:r>
            <a:r>
              <a:rPr lang="en-US" sz="2400" dirty="0" err="1">
                <a:latin typeface="Consolas" panose="020B0609020204030204" pitchFamily="49" charset="0"/>
              </a:rPr>
              <a:t>rsp</a:t>
            </a:r>
            <a:endParaRPr lang="en-US" sz="2400" dirty="0">
              <a:latin typeface="Consolas" panose="020B0609020204030204" pitchFamily="49" charset="0"/>
            </a:endParaRP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addq</a:t>
            </a:r>
            <a:r>
              <a:rPr lang="en-US" sz="2400" dirty="0">
                <a:latin typeface="Consolas" panose="020B0609020204030204" pitchFamily="49" charset="0"/>
              </a:rPr>
              <a:t> </a:t>
            </a:r>
            <a:r>
              <a:rPr lang="en-US" sz="2400" dirty="0">
                <a:solidFill>
                  <a:srgbClr val="00B050"/>
                </a:solidFill>
                <a:latin typeface="Consolas" panose="020B0609020204030204" pitchFamily="49" charset="0"/>
              </a:rPr>
              <a:t>$PROCSTACK_SIZE</a:t>
            </a:r>
            <a:r>
              <a:rPr lang="en-US" sz="2400" dirty="0">
                <a:latin typeface="Consolas" panose="020B0609020204030204" pitchFamily="49" charset="0"/>
              </a:rPr>
              <a:t>, %</a:t>
            </a:r>
            <a:r>
              <a:rPr lang="en-US" sz="2400" dirty="0" err="1">
                <a:latin typeface="Consolas" panose="020B0609020204030204" pitchFamily="49" charset="0"/>
              </a:rPr>
              <a:t>rsp</a:t>
            </a:r>
            <a:endParaRPr lang="en-US" sz="2400" dirty="0">
              <a:latin typeface="Consolas" panose="020B0609020204030204" pitchFamily="49" charset="0"/>
            </a:endParaRPr>
          </a:p>
          <a:p>
            <a:endParaRPr lang="en-US" sz="2400" dirty="0">
              <a:latin typeface="Consolas" panose="020B0609020204030204" pitchFamily="49" charset="0"/>
            </a:endParaRPr>
          </a:p>
          <a:p>
            <a:r>
              <a:rPr lang="en-US" sz="2400" dirty="0">
                <a:latin typeface="Consolas" panose="020B0609020204030204" pitchFamily="49" charset="0"/>
              </a:rPr>
              <a:t>    // copy data from CPU stack to kernel task stack</a:t>
            </a: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pushq</a:t>
            </a:r>
            <a:r>
              <a:rPr lang="en-US" sz="2400" dirty="0">
                <a:latin typeface="Consolas" panose="020B0609020204030204" pitchFamily="49" charset="0"/>
              </a:rPr>
              <a:t> %</a:t>
            </a:r>
            <a:r>
              <a:rPr lang="en-US" sz="2400" dirty="0" err="1">
                <a:latin typeface="Consolas" panose="020B0609020204030204" pitchFamily="49" charset="0"/>
              </a:rPr>
              <a:t>gs</a:t>
            </a:r>
            <a:r>
              <a:rPr lang="en-US" sz="2400" dirty="0">
                <a:latin typeface="Consolas" panose="020B0609020204030204" pitchFamily="49" charset="0"/>
              </a:rPr>
              <a:t>:(CPUSTACK_SIZE - </a:t>
            </a:r>
            <a:r>
              <a:rPr lang="en-US" sz="2400" dirty="0">
                <a:solidFill>
                  <a:srgbClr val="00B050"/>
                </a:solidFill>
                <a:latin typeface="Consolas" panose="020B0609020204030204" pitchFamily="49" charset="0"/>
              </a:rPr>
              <a:t>8</a:t>
            </a:r>
            <a:r>
              <a:rPr lang="en-US" sz="2400" dirty="0">
                <a:latin typeface="Consolas" panose="020B0609020204030204" pitchFamily="49" charset="0"/>
              </a:rPr>
              <a:t>)  // %ss</a:t>
            </a: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pushq</a:t>
            </a:r>
            <a:r>
              <a:rPr lang="en-US" sz="2400" dirty="0">
                <a:latin typeface="Consolas" panose="020B0609020204030204" pitchFamily="49" charset="0"/>
              </a:rPr>
              <a:t> %</a:t>
            </a:r>
            <a:r>
              <a:rPr lang="en-US" sz="2400" dirty="0" err="1">
                <a:latin typeface="Consolas" panose="020B0609020204030204" pitchFamily="49" charset="0"/>
              </a:rPr>
              <a:t>gs</a:t>
            </a:r>
            <a:r>
              <a:rPr lang="en-US" sz="2400" dirty="0">
                <a:latin typeface="Consolas" panose="020B0609020204030204" pitchFamily="49" charset="0"/>
              </a:rPr>
              <a:t>:(CPUSTACK_SIZE - </a:t>
            </a:r>
            <a:r>
              <a:rPr lang="en-US" sz="2400" dirty="0">
                <a:solidFill>
                  <a:srgbClr val="00B050"/>
                </a:solidFill>
                <a:latin typeface="Consolas" panose="020B0609020204030204" pitchFamily="49" charset="0"/>
              </a:rPr>
              <a:t>16</a:t>
            </a:r>
            <a:r>
              <a:rPr lang="en-US" sz="2400" dirty="0">
                <a:latin typeface="Consolas" panose="020B0609020204030204" pitchFamily="49" charset="0"/>
              </a:rPr>
              <a:t>) // %</a:t>
            </a:r>
            <a:r>
              <a:rPr lang="en-US" sz="2400" dirty="0" err="1">
                <a:latin typeface="Consolas" panose="020B0609020204030204" pitchFamily="49" charset="0"/>
              </a:rPr>
              <a:t>rsp</a:t>
            </a:r>
            <a:endParaRPr lang="en-US" sz="2400" dirty="0">
              <a:latin typeface="Consolas" panose="020B0609020204030204" pitchFamily="49" charset="0"/>
            </a:endParaRP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pushq</a:t>
            </a:r>
            <a:r>
              <a:rPr lang="en-US" sz="2400" dirty="0">
                <a:latin typeface="Consolas" panose="020B0609020204030204" pitchFamily="49" charset="0"/>
              </a:rPr>
              <a:t> %</a:t>
            </a:r>
            <a:r>
              <a:rPr lang="en-US" sz="2400" dirty="0" err="1">
                <a:latin typeface="Consolas" panose="020B0609020204030204" pitchFamily="49" charset="0"/>
              </a:rPr>
              <a:t>gs</a:t>
            </a:r>
            <a:r>
              <a:rPr lang="en-US" sz="2400" dirty="0">
                <a:latin typeface="Consolas" panose="020B0609020204030204" pitchFamily="49" charset="0"/>
              </a:rPr>
              <a:t>:(CPUSTACK_SIZE - </a:t>
            </a:r>
            <a:r>
              <a:rPr lang="en-US" sz="2400" dirty="0">
                <a:solidFill>
                  <a:srgbClr val="00B050"/>
                </a:solidFill>
                <a:latin typeface="Consolas" panose="020B0609020204030204" pitchFamily="49" charset="0"/>
              </a:rPr>
              <a:t>24</a:t>
            </a:r>
            <a:r>
              <a:rPr lang="en-US" sz="2400" dirty="0">
                <a:latin typeface="Consolas" panose="020B0609020204030204" pitchFamily="49" charset="0"/>
              </a:rPr>
              <a:t>) // %</a:t>
            </a:r>
            <a:r>
              <a:rPr lang="en-US" sz="2400" dirty="0" err="1">
                <a:latin typeface="Consolas" panose="020B0609020204030204" pitchFamily="49" charset="0"/>
              </a:rPr>
              <a:t>rflags</a:t>
            </a:r>
            <a:endParaRPr lang="en-US" sz="2400" dirty="0">
              <a:latin typeface="Consolas" panose="020B0609020204030204" pitchFamily="49" charset="0"/>
            </a:endParaRP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pushq</a:t>
            </a:r>
            <a:r>
              <a:rPr lang="en-US" sz="2400" dirty="0">
                <a:latin typeface="Consolas" panose="020B0609020204030204" pitchFamily="49" charset="0"/>
              </a:rPr>
              <a:t> %</a:t>
            </a:r>
            <a:r>
              <a:rPr lang="en-US" sz="2400" dirty="0" err="1">
                <a:latin typeface="Consolas" panose="020B0609020204030204" pitchFamily="49" charset="0"/>
              </a:rPr>
              <a:t>gs</a:t>
            </a:r>
            <a:r>
              <a:rPr lang="en-US" sz="2400" dirty="0">
                <a:latin typeface="Consolas" panose="020B0609020204030204" pitchFamily="49" charset="0"/>
              </a:rPr>
              <a:t>:(CPUSTACK_SIZE - </a:t>
            </a:r>
            <a:r>
              <a:rPr lang="en-US" sz="2400" dirty="0">
                <a:solidFill>
                  <a:srgbClr val="00B050"/>
                </a:solidFill>
                <a:latin typeface="Consolas" panose="020B0609020204030204" pitchFamily="49" charset="0"/>
              </a:rPr>
              <a:t>32</a:t>
            </a:r>
            <a:r>
              <a:rPr lang="en-US" sz="2400" dirty="0">
                <a:latin typeface="Consolas" panose="020B0609020204030204" pitchFamily="49" charset="0"/>
              </a:rPr>
              <a:t>) // %cs</a:t>
            </a: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pushq</a:t>
            </a:r>
            <a:r>
              <a:rPr lang="en-US" sz="2400" dirty="0">
                <a:latin typeface="Consolas" panose="020B0609020204030204" pitchFamily="49" charset="0"/>
              </a:rPr>
              <a:t> %</a:t>
            </a:r>
            <a:r>
              <a:rPr lang="en-US" sz="2400" dirty="0" err="1">
                <a:latin typeface="Consolas" panose="020B0609020204030204" pitchFamily="49" charset="0"/>
              </a:rPr>
              <a:t>gs</a:t>
            </a:r>
            <a:r>
              <a:rPr lang="en-US" sz="2400" dirty="0">
                <a:latin typeface="Consolas" panose="020B0609020204030204" pitchFamily="49" charset="0"/>
              </a:rPr>
              <a:t>:(CPUSTACK_SIZE - </a:t>
            </a:r>
            <a:r>
              <a:rPr lang="en-US" sz="2400" dirty="0">
                <a:solidFill>
                  <a:srgbClr val="00B050"/>
                </a:solidFill>
                <a:latin typeface="Consolas" panose="020B0609020204030204" pitchFamily="49" charset="0"/>
              </a:rPr>
              <a:t>40</a:t>
            </a:r>
            <a:r>
              <a:rPr lang="en-US" sz="2400" dirty="0">
                <a:latin typeface="Consolas" panose="020B0609020204030204" pitchFamily="49" charset="0"/>
              </a:rPr>
              <a:t>) // %rip</a:t>
            </a: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pushq</a:t>
            </a:r>
            <a:r>
              <a:rPr lang="en-US" sz="2400" dirty="0">
                <a:latin typeface="Consolas" panose="020B0609020204030204" pitchFamily="49" charset="0"/>
              </a:rPr>
              <a:t> %</a:t>
            </a:r>
            <a:r>
              <a:rPr lang="en-US" sz="2400" dirty="0" err="1">
                <a:latin typeface="Consolas" panose="020B0609020204030204" pitchFamily="49" charset="0"/>
              </a:rPr>
              <a:t>gs</a:t>
            </a:r>
            <a:r>
              <a:rPr lang="en-US" sz="2400" dirty="0">
                <a:latin typeface="Consolas" panose="020B0609020204030204" pitchFamily="49" charset="0"/>
              </a:rPr>
              <a:t>:(CPUSTACK_SIZE - </a:t>
            </a:r>
            <a:r>
              <a:rPr lang="en-US" sz="2400" dirty="0">
                <a:solidFill>
                  <a:srgbClr val="00B050"/>
                </a:solidFill>
                <a:latin typeface="Consolas" panose="020B0609020204030204" pitchFamily="49" charset="0"/>
              </a:rPr>
              <a:t>48</a:t>
            </a:r>
            <a:r>
              <a:rPr lang="en-US" sz="2400" dirty="0">
                <a:latin typeface="Consolas" panose="020B0609020204030204" pitchFamily="49" charset="0"/>
              </a:rPr>
              <a:t>) // error code</a:t>
            </a: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pushq</a:t>
            </a:r>
            <a:r>
              <a:rPr lang="en-US" sz="2400" dirty="0">
                <a:latin typeface="Consolas" panose="020B0609020204030204" pitchFamily="49" charset="0"/>
              </a:rPr>
              <a:t> %</a:t>
            </a:r>
            <a:r>
              <a:rPr lang="en-US" sz="2400" dirty="0" err="1">
                <a:latin typeface="Consolas" panose="020B0609020204030204" pitchFamily="49" charset="0"/>
              </a:rPr>
              <a:t>gs</a:t>
            </a:r>
            <a:r>
              <a:rPr lang="en-US" sz="2400" dirty="0">
                <a:latin typeface="Consolas" panose="020B0609020204030204" pitchFamily="49" charset="0"/>
              </a:rPr>
              <a:t>:(CPUSTACK_SIZE - </a:t>
            </a:r>
            <a:r>
              <a:rPr lang="en-US" sz="2400" dirty="0">
                <a:solidFill>
                  <a:srgbClr val="00B050"/>
                </a:solidFill>
                <a:latin typeface="Consolas" panose="020B0609020204030204" pitchFamily="49" charset="0"/>
              </a:rPr>
              <a:t>56</a:t>
            </a:r>
            <a:r>
              <a:rPr lang="en-US" sz="2400" dirty="0">
                <a:latin typeface="Consolas" panose="020B0609020204030204" pitchFamily="49" charset="0"/>
              </a:rPr>
              <a:t>) // interrupt number</a:t>
            </a:r>
          </a:p>
          <a:p>
            <a:endParaRPr lang="en-US" sz="2400" dirty="0">
              <a:latin typeface="Consolas" panose="020B0609020204030204" pitchFamily="49" charset="0"/>
            </a:endParaRPr>
          </a:p>
          <a:p>
            <a:r>
              <a:rPr lang="en-US" sz="2400" dirty="0" err="1">
                <a:solidFill>
                  <a:srgbClr val="00B050"/>
                </a:solidFill>
                <a:latin typeface="Consolas" panose="020B0609020204030204" pitchFamily="49" charset="0"/>
              </a:rPr>
              <a:t>exception_entry_finish</a:t>
            </a:r>
            <a:r>
              <a:rPr lang="en-US" sz="2400" dirty="0">
                <a:solidFill>
                  <a:srgbClr val="00B050"/>
                </a:solidFill>
                <a:latin typeface="Consolas" panose="020B0609020204030204" pitchFamily="49" charset="0"/>
              </a:rPr>
              <a:t>:</a:t>
            </a:r>
          </a:p>
          <a:p>
            <a:r>
              <a:rPr lang="en-US" sz="2400" dirty="0">
                <a:latin typeface="Consolas" panose="020B0609020204030204" pitchFamily="49" charset="0"/>
              </a:rPr>
              <a:t>    // complete `struct </a:t>
            </a:r>
            <a:r>
              <a:rPr lang="en-US" sz="2400" dirty="0" err="1">
                <a:latin typeface="Consolas" panose="020B0609020204030204" pitchFamily="49" charset="0"/>
              </a:rPr>
              <a:t>regstate</a:t>
            </a:r>
            <a:r>
              <a:rPr lang="en-US" sz="2400" dirty="0">
                <a:latin typeface="Consolas" panose="020B0609020204030204" pitchFamily="49" charset="0"/>
              </a:rPr>
              <a:t>`</a:t>
            </a:r>
          </a:p>
          <a:p>
            <a:r>
              <a:rPr lang="en-US" sz="2400" dirty="0">
                <a:latin typeface="Consolas" panose="020B0609020204030204" pitchFamily="49" charset="0"/>
              </a:rPr>
              <a:t>    </a:t>
            </a:r>
            <a:r>
              <a:rPr lang="en-US" sz="2400" dirty="0">
                <a:solidFill>
                  <a:srgbClr val="0070C0"/>
                </a:solidFill>
                <a:latin typeface="Consolas" panose="020B0609020204030204" pitchFamily="49" charset="0"/>
              </a:rPr>
              <a:t>push</a:t>
            </a:r>
            <a:r>
              <a:rPr lang="en-US" sz="2400" dirty="0">
                <a:latin typeface="Consolas" panose="020B0609020204030204" pitchFamily="49" charset="0"/>
              </a:rPr>
              <a:t> %</a:t>
            </a:r>
            <a:r>
              <a:rPr lang="en-US" sz="2400" dirty="0" err="1">
                <a:latin typeface="Consolas" panose="020B0609020204030204" pitchFamily="49" charset="0"/>
              </a:rPr>
              <a:t>gs</a:t>
            </a:r>
            <a:endParaRPr lang="en-US" sz="2400" dirty="0">
              <a:latin typeface="Consolas" panose="020B0609020204030204" pitchFamily="49" charset="0"/>
            </a:endParaRPr>
          </a:p>
          <a:p>
            <a:r>
              <a:rPr lang="en-US" sz="2400" dirty="0">
                <a:latin typeface="Consolas" panose="020B0609020204030204" pitchFamily="49" charset="0"/>
              </a:rPr>
              <a:t>    </a:t>
            </a:r>
            <a:r>
              <a:rPr lang="en-US" sz="2400" dirty="0">
                <a:solidFill>
                  <a:srgbClr val="0070C0"/>
                </a:solidFill>
                <a:latin typeface="Consolas" panose="020B0609020204030204" pitchFamily="49" charset="0"/>
              </a:rPr>
              <a:t>push</a:t>
            </a:r>
            <a:r>
              <a:rPr lang="en-US" sz="2400" dirty="0">
                <a:latin typeface="Consolas" panose="020B0609020204030204" pitchFamily="49" charset="0"/>
              </a:rPr>
              <a:t> %fs</a:t>
            </a: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pushq</a:t>
            </a:r>
            <a:r>
              <a:rPr lang="en-US" sz="2400" dirty="0">
                <a:latin typeface="Consolas" panose="020B0609020204030204" pitchFamily="49" charset="0"/>
              </a:rPr>
              <a:t> %r15</a:t>
            </a:r>
          </a:p>
          <a:p>
            <a:r>
              <a:rPr lang="en-US" sz="2400" dirty="0">
                <a:latin typeface="Consolas" panose="020B0609020204030204" pitchFamily="49" charset="0"/>
              </a:rPr>
              <a:t>    //...push the other general-purpose registers,</a:t>
            </a:r>
          </a:p>
          <a:p>
            <a:r>
              <a:rPr lang="en-US" sz="2400" dirty="0">
                <a:latin typeface="Consolas" panose="020B0609020204030204" pitchFamily="49" charset="0"/>
              </a:rPr>
              <a:t>    //with the final one being...</a:t>
            </a: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pushq</a:t>
            </a:r>
            <a:r>
              <a:rPr lang="en-US" sz="2400" dirty="0">
                <a:latin typeface="Consolas" panose="020B0609020204030204" pitchFamily="49" charset="0"/>
              </a:rPr>
              <a:t> %</a:t>
            </a:r>
            <a:r>
              <a:rPr lang="en-US" sz="2400" dirty="0" err="1">
                <a:latin typeface="Consolas" panose="020B0609020204030204" pitchFamily="49" charset="0"/>
              </a:rPr>
              <a:t>rax</a:t>
            </a:r>
            <a:endParaRPr lang="en-US" sz="2400" dirty="0">
              <a:latin typeface="Consolas" panose="020B0609020204030204" pitchFamily="49" charset="0"/>
            </a:endParaRPr>
          </a:p>
          <a:p>
            <a:endParaRPr lang="en-US" sz="2400" dirty="0">
              <a:latin typeface="Consolas" panose="020B0609020204030204" pitchFamily="49" charset="0"/>
            </a:endParaRPr>
          </a:p>
          <a:p>
            <a:r>
              <a:rPr lang="en-US" sz="2400" dirty="0">
                <a:latin typeface="Consolas" panose="020B0609020204030204" pitchFamily="49" charset="0"/>
              </a:rPr>
              <a:t>    // call `proc::exception(</a:t>
            </a:r>
            <a:r>
              <a:rPr lang="en-US" sz="2400" dirty="0" err="1">
                <a:latin typeface="Consolas" panose="020B0609020204030204" pitchFamily="49" charset="0"/>
              </a:rPr>
              <a:t>regstate</a:t>
            </a:r>
            <a:r>
              <a:rPr lang="en-US" sz="2400" dirty="0">
                <a:latin typeface="Consolas" panose="020B0609020204030204" pitchFamily="49" charset="0"/>
              </a:rPr>
              <a:t>*)`</a:t>
            </a:r>
          </a:p>
          <a:p>
            <a:r>
              <a:rPr lang="en-US" sz="2400" dirty="0">
                <a:latin typeface="Consolas" panose="020B0609020204030204" pitchFamily="49" charset="0"/>
              </a:rPr>
              <a:t>    // load current `proc` from the current </a:t>
            </a:r>
            <a:r>
              <a:rPr lang="en-US" sz="2400" dirty="0" err="1">
                <a:latin typeface="Consolas" panose="020B0609020204030204" pitchFamily="49" charset="0"/>
              </a:rPr>
              <a:t>cpustate</a:t>
            </a:r>
            <a:r>
              <a:rPr lang="en-US" sz="2400" dirty="0">
                <a:latin typeface="Consolas" panose="020B0609020204030204" pitchFamily="49" charset="0"/>
              </a:rPr>
              <a:t>,</a:t>
            </a:r>
          </a:p>
          <a:p>
            <a:r>
              <a:rPr lang="en-US" sz="2400" dirty="0">
                <a:latin typeface="Consolas" panose="020B0609020204030204" pitchFamily="49" charset="0"/>
              </a:rPr>
              <a:t>    // which is accessible via `%</a:t>
            </a:r>
            <a:r>
              <a:rPr lang="en-US" sz="2400" dirty="0" err="1">
                <a:latin typeface="Consolas" panose="020B0609020204030204" pitchFamily="49" charset="0"/>
              </a:rPr>
              <a:t>gs`</a:t>
            </a:r>
            <a:endParaRPr lang="en-US" sz="2400" dirty="0">
              <a:latin typeface="Consolas" panose="020B0609020204030204" pitchFamily="49" charset="0"/>
            </a:endParaRP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movq</a:t>
            </a:r>
            <a:r>
              <a:rPr lang="en-US" sz="2400" dirty="0">
                <a:latin typeface="Consolas" panose="020B0609020204030204" pitchFamily="49" charset="0"/>
              </a:rPr>
              <a:t> %</a:t>
            </a:r>
            <a:r>
              <a:rPr lang="en-US" sz="2400" dirty="0" err="1">
                <a:latin typeface="Consolas" panose="020B0609020204030204" pitchFamily="49" charset="0"/>
              </a:rPr>
              <a:t>gs</a:t>
            </a:r>
            <a:r>
              <a:rPr lang="en-US" sz="2400" dirty="0">
                <a:latin typeface="Consolas" panose="020B0609020204030204" pitchFamily="49" charset="0"/>
              </a:rPr>
              <a:t>:(</a:t>
            </a:r>
            <a:r>
              <a:rPr lang="en-US" sz="2400" dirty="0">
                <a:solidFill>
                  <a:srgbClr val="00B050"/>
                </a:solidFill>
                <a:latin typeface="Consolas" panose="020B0609020204030204" pitchFamily="49" charset="0"/>
              </a:rPr>
              <a:t>8</a:t>
            </a:r>
            <a:r>
              <a:rPr lang="en-US" sz="2400" dirty="0">
                <a:latin typeface="Consolas" panose="020B0609020204030204" pitchFamily="49" charset="0"/>
              </a:rPr>
              <a:t>), %</a:t>
            </a:r>
            <a:r>
              <a:rPr lang="en-US" sz="2400" dirty="0" err="1">
                <a:latin typeface="Consolas" panose="020B0609020204030204" pitchFamily="49" charset="0"/>
              </a:rPr>
              <a:t>rdi</a:t>
            </a:r>
            <a:endParaRPr lang="en-US" sz="2400" dirty="0">
              <a:latin typeface="Consolas" panose="020B0609020204030204" pitchFamily="49" charset="0"/>
            </a:endParaRPr>
          </a:p>
          <a:p>
            <a:r>
              <a:rPr lang="en-US" sz="2400" dirty="0">
                <a:latin typeface="Consolas" panose="020B0609020204030204" pitchFamily="49" charset="0"/>
              </a:rPr>
              <a:t>    // the second argument, `</a:t>
            </a:r>
            <a:r>
              <a:rPr lang="en-US" sz="2400" dirty="0" err="1">
                <a:latin typeface="Consolas" panose="020B0609020204030204" pitchFamily="49" charset="0"/>
              </a:rPr>
              <a:t>regstate</a:t>
            </a:r>
            <a:r>
              <a:rPr lang="en-US" sz="2400" dirty="0">
                <a:latin typeface="Consolas" panose="020B0609020204030204" pitchFamily="49" charset="0"/>
              </a:rPr>
              <a:t>`, is the current `%</a:t>
            </a:r>
            <a:r>
              <a:rPr lang="en-US" sz="2400" dirty="0" err="1">
                <a:latin typeface="Consolas" panose="020B0609020204030204" pitchFamily="49" charset="0"/>
              </a:rPr>
              <a:t>rsp</a:t>
            </a:r>
            <a:r>
              <a:rPr lang="en-US" sz="2400" dirty="0">
                <a:latin typeface="Consolas" panose="020B0609020204030204" pitchFamily="49" charset="0"/>
              </a:rPr>
              <a:t>`</a:t>
            </a: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movq</a:t>
            </a:r>
            <a:r>
              <a:rPr lang="en-US" sz="2400" dirty="0">
                <a:latin typeface="Consolas" panose="020B0609020204030204" pitchFamily="49" charset="0"/>
              </a:rPr>
              <a:t> %</a:t>
            </a:r>
            <a:r>
              <a:rPr lang="en-US" sz="2400" dirty="0" err="1">
                <a:latin typeface="Consolas" panose="020B0609020204030204" pitchFamily="49" charset="0"/>
              </a:rPr>
              <a:t>rsp</a:t>
            </a:r>
            <a:r>
              <a:rPr lang="en-US" sz="2400" dirty="0">
                <a:latin typeface="Consolas" panose="020B0609020204030204" pitchFamily="49" charset="0"/>
              </a:rPr>
              <a:t>, %</a:t>
            </a:r>
            <a:r>
              <a:rPr lang="en-US" sz="2400" dirty="0" err="1">
                <a:latin typeface="Consolas" panose="020B0609020204030204" pitchFamily="49" charset="0"/>
              </a:rPr>
              <a:t>rsi</a:t>
            </a:r>
            <a:endParaRPr lang="en-US" sz="2400" dirty="0">
              <a:latin typeface="Consolas" panose="020B0609020204030204" pitchFamily="49" charset="0"/>
            </a:endParaRPr>
          </a:p>
          <a:p>
            <a:r>
              <a:rPr lang="en-US" sz="2400" dirty="0">
                <a:latin typeface="Consolas" panose="020B0609020204030204" pitchFamily="49" charset="0"/>
              </a:rPr>
              <a:t>    </a:t>
            </a:r>
            <a:r>
              <a:rPr lang="en-US" sz="2400" dirty="0">
                <a:solidFill>
                  <a:srgbClr val="0070C0"/>
                </a:solidFill>
                <a:latin typeface="Consolas" panose="020B0609020204030204" pitchFamily="49" charset="0"/>
              </a:rPr>
              <a:t>call</a:t>
            </a:r>
            <a:r>
              <a:rPr lang="en-US" sz="2400" dirty="0">
                <a:latin typeface="Consolas" panose="020B0609020204030204" pitchFamily="49" charset="0"/>
              </a:rPr>
              <a:t> _ZN4proc9exceptionEP8regstate</a:t>
            </a:r>
          </a:p>
        </p:txBody>
      </p:sp>
      <p:grpSp>
        <p:nvGrpSpPr>
          <p:cNvPr id="11" name="Group 10">
            <a:extLst>
              <a:ext uri="{FF2B5EF4-FFF2-40B4-BE49-F238E27FC236}">
                <a16:creationId xmlns:a16="http://schemas.microsoft.com/office/drawing/2014/main" id="{E64703A6-227D-4F3E-BDC8-C7D2ADF23DAC}"/>
              </a:ext>
            </a:extLst>
          </p:cNvPr>
          <p:cNvGrpSpPr/>
          <p:nvPr/>
        </p:nvGrpSpPr>
        <p:grpSpPr>
          <a:xfrm>
            <a:off x="8518966" y="177935"/>
            <a:ext cx="3464690" cy="4581479"/>
            <a:chOff x="8518966" y="177935"/>
            <a:chExt cx="3464690" cy="4581479"/>
          </a:xfrm>
        </p:grpSpPr>
        <p:sp>
          <p:nvSpPr>
            <p:cNvPr id="2" name="TextBox 1">
              <a:extLst>
                <a:ext uri="{FF2B5EF4-FFF2-40B4-BE49-F238E27FC236}">
                  <a16:creationId xmlns:a16="http://schemas.microsoft.com/office/drawing/2014/main" id="{DE82B121-E37E-40E3-AB0F-115A1CB9F606}"/>
                </a:ext>
              </a:extLst>
            </p:cNvPr>
            <p:cNvSpPr txBox="1"/>
            <p:nvPr/>
          </p:nvSpPr>
          <p:spPr>
            <a:xfrm>
              <a:off x="8518966" y="2102276"/>
              <a:ext cx="3464690" cy="2657138"/>
            </a:xfrm>
            <a:prstGeom prst="rect">
              <a:avLst/>
            </a:prstGeom>
            <a:solidFill>
              <a:schemeClr val="tx1"/>
            </a:solidFill>
          </p:spPr>
          <p:txBody>
            <a:bodyPr wrap="square" rtlCol="0">
              <a:spAutoFit/>
            </a:bodyPr>
            <a:lstStyle/>
            <a:p>
              <a:pPr>
                <a:lnSpc>
                  <a:spcPts val="2500"/>
                </a:lnSpc>
              </a:pPr>
              <a:r>
                <a:rPr lang="en-US" sz="2400" b="1" dirty="0">
                  <a:solidFill>
                    <a:schemeClr val="bg1"/>
                  </a:solidFill>
                  <a:latin typeface="Segoe UI" panose="020B0502040204020203" pitchFamily="34" charset="0"/>
                  <a:cs typeface="Segoe UI" panose="020B0502040204020203" pitchFamily="34" charset="0"/>
                </a:rPr>
                <a:t>Design decision:</a:t>
              </a:r>
              <a:r>
                <a:rPr lang="en-US" sz="2400" dirty="0">
                  <a:solidFill>
                    <a:schemeClr val="bg1"/>
                  </a:solidFill>
                  <a:latin typeface="Segoe UI" panose="020B0502040204020203" pitchFamily="34" charset="0"/>
                  <a:cs typeface="Segoe UI" panose="020B0502040204020203" pitchFamily="34" charset="0"/>
                </a:rPr>
                <a:t> To the greatest extent possible, Chickadee should use a per-process kernel stack for all kernel code: exception handling, </a:t>
              </a:r>
              <a:r>
                <a:rPr lang="en-US" sz="2400" dirty="0" err="1">
                  <a:solidFill>
                    <a:schemeClr val="bg1"/>
                  </a:solidFill>
                  <a:latin typeface="Segoe UI" panose="020B0502040204020203" pitchFamily="34" charset="0"/>
                  <a:cs typeface="Segoe UI" panose="020B0502040204020203" pitchFamily="34" charset="0"/>
                </a:rPr>
                <a:t>syscall</a:t>
              </a:r>
              <a:r>
                <a:rPr lang="en-US" sz="2400" dirty="0">
                  <a:solidFill>
                    <a:schemeClr val="bg1"/>
                  </a:solidFill>
                  <a:latin typeface="Segoe UI" panose="020B0502040204020203" pitchFamily="34" charset="0"/>
                  <a:cs typeface="Segoe UI" panose="020B0502040204020203" pitchFamily="34" charset="0"/>
                </a:rPr>
                <a:t> handling, and interrupt handling!</a:t>
              </a:r>
            </a:p>
          </p:txBody>
        </p:sp>
        <p:pic>
          <p:nvPicPr>
            <p:cNvPr id="10" name="Picture 9">
              <a:extLst>
                <a:ext uri="{FF2B5EF4-FFF2-40B4-BE49-F238E27FC236}">
                  <a16:creationId xmlns:a16="http://schemas.microsoft.com/office/drawing/2014/main" id="{1B9E8FE9-77CD-46C6-ADEA-798D2BDC03E1}"/>
                </a:ext>
              </a:extLst>
            </p:cNvPr>
            <p:cNvPicPr>
              <a:picLocks noChangeAspect="1"/>
            </p:cNvPicPr>
            <p:nvPr/>
          </p:nvPicPr>
          <p:blipFill rotWithShape="1">
            <a:blip r:embed="rId3"/>
            <a:srcRect b="13839"/>
            <a:stretch/>
          </p:blipFill>
          <p:spPr>
            <a:xfrm>
              <a:off x="8518966" y="177935"/>
              <a:ext cx="3464690" cy="1924342"/>
            </a:xfrm>
            <a:prstGeom prst="rect">
              <a:avLst/>
            </a:prstGeom>
          </p:spPr>
        </p:pic>
      </p:grpSp>
      <p:sp>
        <p:nvSpPr>
          <p:cNvPr id="15" name="Rectangle 14">
            <a:extLst>
              <a:ext uri="{FF2B5EF4-FFF2-40B4-BE49-F238E27FC236}">
                <a16:creationId xmlns:a16="http://schemas.microsoft.com/office/drawing/2014/main" id="{097985B6-8DD2-436C-9E6B-F30D0FDBDB4A}"/>
              </a:ext>
            </a:extLst>
          </p:cNvPr>
          <p:cNvSpPr/>
          <p:nvPr/>
        </p:nvSpPr>
        <p:spPr>
          <a:xfrm>
            <a:off x="92597" y="3032568"/>
            <a:ext cx="12099403" cy="1723156"/>
          </a:xfrm>
          <a:prstGeom prst="rect">
            <a:avLst/>
          </a:prstGeom>
          <a:solidFill>
            <a:schemeClr val="bg1">
              <a:alpha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F6C8386-1F7F-400C-A284-ADA790F55168}"/>
              </a:ext>
            </a:extLst>
          </p:cNvPr>
          <p:cNvSpPr/>
          <p:nvPr/>
        </p:nvSpPr>
        <p:spPr>
          <a:xfrm>
            <a:off x="92597" y="4759414"/>
            <a:ext cx="12099403" cy="2098586"/>
          </a:xfrm>
          <a:prstGeom prst="rect">
            <a:avLst/>
          </a:prstGeom>
          <a:solidFill>
            <a:schemeClr val="bg1">
              <a:alpha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1682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par>
                          <p:cTn id="8" fill="hold">
                            <p:stCondLst>
                              <p:cond delay="500"/>
                            </p:stCondLst>
                            <p:childTnLst>
                              <p:par>
                                <p:cTn id="9" presetID="64" presetClass="path" presetSubtype="0" accel="50000" decel="50000" fill="hold" grpId="0" nodeType="afterEffect">
                                  <p:stCondLst>
                                    <p:cond delay="0"/>
                                  </p:stCondLst>
                                  <p:childTnLst>
                                    <p:animMotion origin="layout" path="M 2.29167E-6 0 L -0.00143 -1.00486 " pathEditMode="relative" rAng="0" ptsTypes="AA">
                                      <p:cBhvr>
                                        <p:cTn id="10" dur="2000" fill="hold"/>
                                        <p:tgtEl>
                                          <p:spTgt spid="6"/>
                                        </p:tgtEl>
                                        <p:attrNameLst>
                                          <p:attrName>ppt_x</p:attrName>
                                          <p:attrName>ppt_y</p:attrName>
                                        </p:attrNameLst>
                                      </p:cBhvr>
                                      <p:rCtr x="-78" y="-50255"/>
                                    </p:animMotion>
                                  </p:childTnLst>
                                </p:cTn>
                              </p:par>
                            </p:childTnLst>
                          </p:cTn>
                        </p:par>
                        <p:par>
                          <p:cTn id="11" fill="hold">
                            <p:stCondLst>
                              <p:cond delay="2500"/>
                            </p:stCondLst>
                            <p:childTnLst>
                              <p:par>
                                <p:cTn id="12" presetID="10" presetClass="entr" presetSubtype="0"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15"/>
                                        </p:tgtEl>
                                      </p:cBhvr>
                                    </p:animEffect>
                                    <p:set>
                                      <p:cBhvr>
                                        <p:cTn id="22" dur="1" fill="hold">
                                          <p:stCondLst>
                                            <p:cond delay="499"/>
                                          </p:stCondLst>
                                        </p:cTn>
                                        <p:tgtEl>
                                          <p:spTgt spid="1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16"/>
                                        </p:tgtEl>
                                      </p:cBhvr>
                                    </p:animEffect>
                                    <p:set>
                                      <p:cBhvr>
                                        <p:cTn id="27" dur="1" fill="hold">
                                          <p:stCondLst>
                                            <p:cond delay="499"/>
                                          </p:stCondLst>
                                        </p:cTn>
                                        <p:tgtEl>
                                          <p:spTgt spid="1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63" presetClass="path" presetSubtype="0" accel="50000" decel="50000" fill="hold" grpId="1" nodeType="clickEffect">
                                  <p:stCondLst>
                                    <p:cond delay="0"/>
                                  </p:stCondLst>
                                  <p:childTnLst>
                                    <p:animMotion origin="layout" path="M -0.00143 -1.00486 L -0.003 -1.89653 " pathEditMode="relative" rAng="0" ptsTypes="AA">
                                      <p:cBhvr>
                                        <p:cTn id="31" dur="2000" fill="hold"/>
                                        <p:tgtEl>
                                          <p:spTgt spid="6"/>
                                        </p:tgtEl>
                                        <p:attrNameLst>
                                          <p:attrName>ppt_x</p:attrName>
                                          <p:attrName>ppt_y</p:attrName>
                                        </p:attrNameLst>
                                      </p:cBhvr>
                                      <p:rCtr x="-78" y="-4458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15" grpId="0" animBg="1"/>
      <p:bldP spid="15" grpId="1" animBg="1"/>
      <p:bldP spid="16" grpId="0" animBg="1"/>
      <p:bldP spid="16"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147A6-4511-4E86-9B37-AF9B0522D7C5}"/>
              </a:ext>
            </a:extLst>
          </p:cNvPr>
          <p:cNvSpPr>
            <a:spLocks noGrp="1"/>
          </p:cNvSpPr>
          <p:nvPr>
            <p:ph type="title"/>
          </p:nvPr>
        </p:nvSpPr>
        <p:spPr>
          <a:xfrm>
            <a:off x="838200" y="-278035"/>
            <a:ext cx="10515600" cy="1880364"/>
          </a:xfrm>
        </p:spPr>
        <p:txBody>
          <a:bodyPr>
            <a:normAutofit/>
          </a:bodyPr>
          <a:lstStyle/>
          <a:p>
            <a:r>
              <a:rPr lang="en-US" dirty="0"/>
              <a:t>Suppose that </a:t>
            </a:r>
            <a:r>
              <a:rPr lang="en-US" dirty="0">
                <a:latin typeface="Consolas" panose="020B0609020204030204" pitchFamily="49" charset="0"/>
              </a:rPr>
              <a:t>proc::exception()</a:t>
            </a:r>
            <a:br>
              <a:rPr lang="en-US" dirty="0"/>
            </a:br>
            <a:r>
              <a:rPr lang="en-US" dirty="0"/>
              <a:t>looked like this . . .</a:t>
            </a:r>
          </a:p>
        </p:txBody>
      </p:sp>
      <p:sp>
        <p:nvSpPr>
          <p:cNvPr id="4" name="Rectangle 3">
            <a:extLst>
              <a:ext uri="{FF2B5EF4-FFF2-40B4-BE49-F238E27FC236}">
                <a16:creationId xmlns:a16="http://schemas.microsoft.com/office/drawing/2014/main" id="{342932B0-9EB0-4CF3-8235-801BE7A4CEF4}"/>
              </a:ext>
            </a:extLst>
          </p:cNvPr>
          <p:cNvSpPr/>
          <p:nvPr/>
        </p:nvSpPr>
        <p:spPr>
          <a:xfrm>
            <a:off x="1231739" y="1208787"/>
            <a:ext cx="10122061" cy="2862322"/>
          </a:xfrm>
          <a:prstGeom prst="rect">
            <a:avLst/>
          </a:prstGeom>
        </p:spPr>
        <p:txBody>
          <a:bodyPr wrap="square">
            <a:spAutoFit/>
          </a:bodyPr>
          <a:lstStyle/>
          <a:p>
            <a:r>
              <a:rPr lang="en-US" sz="3600" dirty="0">
                <a:solidFill>
                  <a:srgbClr val="0070C0"/>
                </a:solidFill>
                <a:latin typeface="Consolas" panose="020B0609020204030204" pitchFamily="49" charset="0"/>
              </a:rPr>
              <a:t>void</a:t>
            </a:r>
            <a:r>
              <a:rPr lang="en-US" sz="3600" dirty="0">
                <a:latin typeface="Consolas" panose="020B0609020204030204" pitchFamily="49" charset="0"/>
              </a:rPr>
              <a:t> proc::exception(</a:t>
            </a:r>
            <a:r>
              <a:rPr lang="en-US" sz="3600" dirty="0" err="1">
                <a:latin typeface="Consolas" panose="020B0609020204030204" pitchFamily="49" charset="0"/>
              </a:rPr>
              <a:t>regstate</a:t>
            </a:r>
            <a:r>
              <a:rPr lang="en-US" sz="3600" dirty="0">
                <a:latin typeface="Consolas" panose="020B0609020204030204" pitchFamily="49" charset="0"/>
              </a:rPr>
              <a:t>* regs) {</a:t>
            </a:r>
          </a:p>
          <a:p>
            <a:r>
              <a:rPr lang="en-US" sz="3600" dirty="0">
                <a:latin typeface="Consolas" panose="020B0609020204030204" pitchFamily="49" charset="0"/>
              </a:rPr>
              <a:t>    return;</a:t>
            </a:r>
          </a:p>
          <a:p>
            <a:r>
              <a:rPr lang="en-US" sz="3600" dirty="0">
                <a:latin typeface="Consolas" panose="020B0609020204030204" pitchFamily="49" charset="0"/>
              </a:rPr>
              <a:t>    // Immediately return to the</a:t>
            </a:r>
          </a:p>
          <a:p>
            <a:r>
              <a:rPr lang="en-US" sz="3600" dirty="0">
                <a:latin typeface="Consolas" panose="020B0609020204030204" pitchFamily="49" charset="0"/>
              </a:rPr>
              <a:t>    // interrupted context</a:t>
            </a:r>
          </a:p>
          <a:p>
            <a:r>
              <a:rPr lang="en-US" sz="3600" dirty="0">
                <a:latin typeface="Consolas" panose="020B0609020204030204" pitchFamily="49" charset="0"/>
              </a:rPr>
              <a:t>}</a:t>
            </a:r>
          </a:p>
        </p:txBody>
      </p:sp>
      <p:grpSp>
        <p:nvGrpSpPr>
          <p:cNvPr id="10" name="Group 9">
            <a:extLst>
              <a:ext uri="{FF2B5EF4-FFF2-40B4-BE49-F238E27FC236}">
                <a16:creationId xmlns:a16="http://schemas.microsoft.com/office/drawing/2014/main" id="{211B2D47-01FE-4378-AEF6-54DC14FFCE05}"/>
              </a:ext>
            </a:extLst>
          </p:cNvPr>
          <p:cNvGrpSpPr/>
          <p:nvPr/>
        </p:nvGrpSpPr>
        <p:grpSpPr>
          <a:xfrm>
            <a:off x="5822988" y="3533552"/>
            <a:ext cx="6369012" cy="3324448"/>
            <a:chOff x="5822988" y="3533552"/>
            <a:chExt cx="6369012" cy="3324448"/>
          </a:xfrm>
        </p:grpSpPr>
        <p:grpSp>
          <p:nvGrpSpPr>
            <p:cNvPr id="8" name="Group 7">
              <a:extLst>
                <a:ext uri="{FF2B5EF4-FFF2-40B4-BE49-F238E27FC236}">
                  <a16:creationId xmlns:a16="http://schemas.microsoft.com/office/drawing/2014/main" id="{420D261E-7CAB-4F8C-8A66-55B376ACD1A4}"/>
                </a:ext>
              </a:extLst>
            </p:cNvPr>
            <p:cNvGrpSpPr/>
            <p:nvPr/>
          </p:nvGrpSpPr>
          <p:grpSpPr>
            <a:xfrm>
              <a:off x="5822988" y="3533552"/>
              <a:ext cx="6369012" cy="3324448"/>
              <a:chOff x="5822988" y="3533552"/>
              <a:chExt cx="6369012" cy="3324448"/>
            </a:xfrm>
          </p:grpSpPr>
          <p:pic>
            <p:nvPicPr>
              <p:cNvPr id="6" name="Picture 5">
                <a:extLst>
                  <a:ext uri="{FF2B5EF4-FFF2-40B4-BE49-F238E27FC236}">
                    <a16:creationId xmlns:a16="http://schemas.microsoft.com/office/drawing/2014/main" id="{22E9EE09-96DC-40ED-911C-7E8DA0B16F16}"/>
                  </a:ext>
                </a:extLst>
              </p:cNvPr>
              <p:cNvPicPr>
                <a:picLocks noChangeAspect="1"/>
              </p:cNvPicPr>
              <p:nvPr/>
            </p:nvPicPr>
            <p:blipFill>
              <a:blip r:embed="rId2"/>
              <a:stretch>
                <a:fillRect/>
              </a:stretch>
            </p:blipFill>
            <p:spPr>
              <a:xfrm>
                <a:off x="5822988" y="3533553"/>
                <a:ext cx="3607697" cy="3324447"/>
              </a:xfrm>
              <a:prstGeom prst="rect">
                <a:avLst/>
              </a:prstGeom>
            </p:spPr>
          </p:pic>
          <p:pic>
            <p:nvPicPr>
              <p:cNvPr id="7" name="Picture 6">
                <a:extLst>
                  <a:ext uri="{FF2B5EF4-FFF2-40B4-BE49-F238E27FC236}">
                    <a16:creationId xmlns:a16="http://schemas.microsoft.com/office/drawing/2014/main" id="{409CD9CA-16AB-4977-B17C-E53E38027B6F}"/>
                  </a:ext>
                </a:extLst>
              </p:cNvPr>
              <p:cNvPicPr>
                <a:picLocks noChangeAspect="1"/>
              </p:cNvPicPr>
              <p:nvPr/>
            </p:nvPicPr>
            <p:blipFill>
              <a:blip r:embed="rId3"/>
              <a:stretch>
                <a:fillRect/>
              </a:stretch>
            </p:blipFill>
            <p:spPr>
              <a:xfrm>
                <a:off x="9430685" y="3533552"/>
                <a:ext cx="2761315" cy="3324447"/>
              </a:xfrm>
              <a:prstGeom prst="rect">
                <a:avLst/>
              </a:prstGeom>
            </p:spPr>
          </p:pic>
        </p:grpSp>
        <p:sp>
          <p:nvSpPr>
            <p:cNvPr id="9" name="TextBox 8">
              <a:extLst>
                <a:ext uri="{FF2B5EF4-FFF2-40B4-BE49-F238E27FC236}">
                  <a16:creationId xmlns:a16="http://schemas.microsoft.com/office/drawing/2014/main" id="{EB380C1F-AD15-418A-BAA6-D07086F1B7EB}"/>
                </a:ext>
              </a:extLst>
            </p:cNvPr>
            <p:cNvSpPr txBox="1"/>
            <p:nvPr/>
          </p:nvSpPr>
          <p:spPr>
            <a:xfrm>
              <a:off x="9588872" y="4410945"/>
              <a:ext cx="2444940" cy="1569660"/>
            </a:xfrm>
            <a:prstGeom prst="rect">
              <a:avLst/>
            </a:prstGeom>
            <a:noFill/>
          </p:spPr>
          <p:txBody>
            <a:bodyPr wrap="square" rtlCol="0">
              <a:spAutoFit/>
            </a:bodyPr>
            <a:lstStyle/>
            <a:p>
              <a:r>
                <a:rPr lang="en-US" sz="4800" b="1" dirty="0">
                  <a:latin typeface="Segoe UI" panose="020B0502040204020203" pitchFamily="34" charset="0"/>
                  <a:cs typeface="Segoe UI" panose="020B0502040204020203" pitchFamily="34" charset="0"/>
                </a:rPr>
                <a:t>KERNEL OUT</a:t>
              </a:r>
            </a:p>
          </p:txBody>
        </p:sp>
      </p:grpSp>
    </p:spTree>
    <p:extLst>
      <p:ext uri="{BB962C8B-B14F-4D97-AF65-F5344CB8AC3E}">
        <p14:creationId xmlns:p14="http://schemas.microsoft.com/office/powerpoint/2010/main" val="1616237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BB97F51-A700-46F6-B358-39177F0E94FC}"/>
              </a:ext>
            </a:extLst>
          </p:cNvPr>
          <p:cNvSpPr/>
          <p:nvPr/>
        </p:nvSpPr>
        <p:spPr>
          <a:xfrm>
            <a:off x="451413" y="227237"/>
            <a:ext cx="11458936" cy="26376451"/>
          </a:xfrm>
          <a:prstGeom prst="rect">
            <a:avLst/>
          </a:prstGeom>
        </p:spPr>
        <p:txBody>
          <a:bodyPr wrap="square">
            <a:spAutoFit/>
          </a:bodyPr>
          <a:lstStyle/>
          <a:p>
            <a:r>
              <a:rPr lang="en-US" sz="2800" dirty="0" err="1">
                <a:solidFill>
                  <a:srgbClr val="00B050"/>
                </a:solidFill>
                <a:latin typeface="Consolas" panose="020B0609020204030204" pitchFamily="49" charset="0"/>
              </a:rPr>
              <a:t>restore_and_iret</a:t>
            </a:r>
            <a:r>
              <a:rPr lang="en-US" sz="2800" dirty="0">
                <a:solidFill>
                  <a:srgbClr val="00B050"/>
                </a:solidFill>
                <a:latin typeface="Consolas" panose="020B0609020204030204" pitchFamily="49" charset="0"/>
              </a:rPr>
              <a:t>:</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testb</a:t>
            </a:r>
            <a:r>
              <a:rPr lang="en-US" sz="2800" dirty="0">
                <a:latin typeface="Consolas" panose="020B0609020204030204" pitchFamily="49" charset="0"/>
              </a:rPr>
              <a:t> </a:t>
            </a:r>
            <a:r>
              <a:rPr lang="en-US" sz="2800" dirty="0">
                <a:solidFill>
                  <a:srgbClr val="00B050"/>
                </a:solidFill>
                <a:latin typeface="Consolas" panose="020B0609020204030204" pitchFamily="49" charset="0"/>
              </a:rPr>
              <a:t>$1</a:t>
            </a:r>
            <a:r>
              <a:rPr lang="en-US" sz="2800" dirty="0">
                <a:latin typeface="Consolas" panose="020B0609020204030204" pitchFamily="49" charset="0"/>
              </a:rPr>
              <a:t>, </a:t>
            </a:r>
            <a:r>
              <a:rPr lang="en-US" sz="2800" dirty="0">
                <a:solidFill>
                  <a:srgbClr val="00B050"/>
                </a:solidFill>
                <a:latin typeface="Consolas" panose="020B0609020204030204" pitchFamily="49" charset="0"/>
              </a:rPr>
              <a:t>140</a:t>
            </a:r>
            <a:r>
              <a:rPr lang="en-US" sz="2800" dirty="0">
                <a:latin typeface="Consolas" panose="020B0609020204030204" pitchFamily="49" charset="0"/>
              </a:rPr>
              <a:t>(%</a:t>
            </a:r>
            <a:r>
              <a:rPr lang="en-US" sz="2800" dirty="0" err="1">
                <a:latin typeface="Consolas" panose="020B0609020204030204" pitchFamily="49" charset="0"/>
              </a:rPr>
              <a:t>rsp</a:t>
            </a:r>
            <a:r>
              <a:rPr lang="en-US" sz="2800" dirty="0">
                <a:latin typeface="Consolas" panose="020B0609020204030204" pitchFamily="49" charset="0"/>
              </a:rPr>
              <a:t>) // Does `</a:t>
            </a:r>
            <a:r>
              <a:rPr lang="en-US" sz="2800" dirty="0" err="1">
                <a:latin typeface="Consolas" panose="020B0609020204030204" pitchFamily="49" charset="0"/>
              </a:rPr>
              <a:t>reg_swapgs</a:t>
            </a:r>
            <a:r>
              <a:rPr lang="en-US" sz="2800" dirty="0">
                <a:latin typeface="Consolas" panose="020B0609020204030204" pitchFamily="49" charset="0"/>
              </a:rPr>
              <a:t> &amp; 1` and sets</a:t>
            </a:r>
          </a:p>
          <a:p>
            <a:r>
              <a:rPr lang="en-US" sz="2800" dirty="0">
                <a:latin typeface="Consolas" panose="020B0609020204030204" pitchFamily="49" charset="0"/>
              </a:rPr>
              <a:t>                        // the status flags (e.g., ZF set</a:t>
            </a:r>
          </a:p>
          <a:p>
            <a:r>
              <a:rPr lang="en-US" sz="2800" dirty="0">
                <a:latin typeface="Consolas" panose="020B0609020204030204" pitchFamily="49" charset="0"/>
              </a:rPr>
              <a:t>                        // if the &amp; results in a 0)</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jz</a:t>
            </a:r>
            <a:r>
              <a:rPr lang="en-US" sz="2800" dirty="0">
                <a:latin typeface="Consolas" panose="020B0609020204030204" pitchFamily="49" charset="0"/>
              </a:rPr>
              <a:t> </a:t>
            </a:r>
            <a:r>
              <a:rPr lang="en-US" sz="2800" dirty="0">
                <a:solidFill>
                  <a:srgbClr val="00B050"/>
                </a:solidFill>
                <a:latin typeface="Consolas" panose="020B0609020204030204" pitchFamily="49" charset="0"/>
              </a:rPr>
              <a:t>1f               </a:t>
            </a:r>
            <a:r>
              <a:rPr lang="en-US" sz="2800" dirty="0">
                <a:latin typeface="Consolas" panose="020B0609020204030204" pitchFamily="49" charset="0"/>
              </a:rPr>
              <a:t>// If &amp; was a 0, we’re resuming</a:t>
            </a:r>
          </a:p>
          <a:p>
            <a:r>
              <a:rPr lang="en-US" sz="2800" dirty="0">
                <a:solidFill>
                  <a:srgbClr val="00B050"/>
                </a:solidFill>
                <a:latin typeface="Consolas" panose="020B0609020204030204" pitchFamily="49" charset="0"/>
              </a:rPr>
              <a:t>                        </a:t>
            </a:r>
            <a:r>
              <a:rPr lang="en-US" sz="2800" dirty="0">
                <a:latin typeface="Consolas" panose="020B0609020204030204" pitchFamily="49" charset="0"/>
              </a:rPr>
              <a:t>// a kernel-mode context.</a:t>
            </a:r>
            <a:endParaRPr lang="en-US" sz="2800" dirty="0">
              <a:solidFill>
                <a:srgbClr val="00B050"/>
              </a:solidFill>
              <a:latin typeface="Consolas" panose="020B0609020204030204" pitchFamily="49" charset="0"/>
            </a:endParaRPr>
          </a:p>
          <a:p>
            <a:r>
              <a:rPr lang="en-US" sz="2800" dirty="0">
                <a:latin typeface="Consolas" panose="020B0609020204030204" pitchFamily="49" charset="0"/>
              </a:rPr>
              <a:t>    // If we’re here, we’re resuming a user-mode context;</a:t>
            </a:r>
          </a:p>
          <a:p>
            <a:r>
              <a:rPr lang="en-US" sz="2800" dirty="0">
                <a:latin typeface="Consolas" panose="020B0609020204030204" pitchFamily="49" charset="0"/>
              </a:rPr>
              <a:t>    // check whether the process is runnable</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movq</a:t>
            </a:r>
            <a:r>
              <a:rPr lang="en-US" sz="2800" dirty="0">
                <a:latin typeface="Consolas" panose="020B0609020204030204" pitchFamily="49" charset="0"/>
              </a:rPr>
              <a:t> %</a:t>
            </a:r>
            <a:r>
              <a:rPr lang="en-US" sz="2800" dirty="0" err="1">
                <a:latin typeface="Consolas" panose="020B0609020204030204" pitchFamily="49" charset="0"/>
              </a:rPr>
              <a:t>gs</a:t>
            </a:r>
            <a:r>
              <a:rPr lang="en-US" sz="2800" dirty="0">
                <a:latin typeface="Consolas" panose="020B0609020204030204" pitchFamily="49" charset="0"/>
              </a:rPr>
              <a:t>:(</a:t>
            </a:r>
            <a:r>
              <a:rPr lang="en-US" sz="2800" dirty="0">
                <a:solidFill>
                  <a:srgbClr val="00B050"/>
                </a:solidFill>
                <a:latin typeface="Consolas" panose="020B0609020204030204" pitchFamily="49" charset="0"/>
              </a:rPr>
              <a:t>8</a:t>
            </a:r>
            <a:r>
              <a:rPr lang="en-US" sz="2800" dirty="0">
                <a:latin typeface="Consolas" panose="020B0609020204030204" pitchFamily="49" charset="0"/>
              </a:rPr>
              <a:t>), %</a:t>
            </a:r>
            <a:r>
              <a:rPr lang="en-US" sz="2800" dirty="0" err="1">
                <a:latin typeface="Consolas" panose="020B0609020204030204" pitchFamily="49" charset="0"/>
              </a:rPr>
              <a:t>rdi</a:t>
            </a:r>
            <a:r>
              <a:rPr lang="en-US" sz="2800" dirty="0">
                <a:latin typeface="Consolas" panose="020B0609020204030204" pitchFamily="49" charset="0"/>
              </a:rPr>
              <a:t>  //</a:t>
            </a:r>
            <a:r>
              <a:rPr lang="en-US" sz="2800" dirty="0" err="1">
                <a:latin typeface="Consolas" panose="020B0609020204030204" pitchFamily="49" charset="0"/>
              </a:rPr>
              <a:t>cpustate</a:t>
            </a:r>
            <a:r>
              <a:rPr lang="en-US" sz="2800" dirty="0">
                <a:latin typeface="Consolas" panose="020B0609020204030204" pitchFamily="49" charset="0"/>
              </a:rPr>
              <a:t>::proc* current</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cmpl</a:t>
            </a:r>
            <a:r>
              <a:rPr lang="en-US" sz="2800" dirty="0">
                <a:latin typeface="Consolas" panose="020B0609020204030204" pitchFamily="49" charset="0"/>
              </a:rPr>
              <a:t> </a:t>
            </a:r>
            <a:r>
              <a:rPr lang="en-US" sz="2800" dirty="0">
                <a:solidFill>
                  <a:srgbClr val="00B050"/>
                </a:solidFill>
                <a:latin typeface="Consolas" panose="020B0609020204030204" pitchFamily="49" charset="0"/>
              </a:rPr>
              <a:t>$PROC_RUNNABLE</a:t>
            </a:r>
            <a:r>
              <a:rPr lang="en-US" sz="2800" dirty="0">
                <a:latin typeface="Consolas" panose="020B0609020204030204" pitchFamily="49" charset="0"/>
              </a:rPr>
              <a:t>, </a:t>
            </a:r>
            <a:r>
              <a:rPr lang="en-US" sz="2800" dirty="0">
                <a:solidFill>
                  <a:srgbClr val="00B050"/>
                </a:solidFill>
                <a:latin typeface="Consolas" panose="020B0609020204030204" pitchFamily="49" charset="0"/>
              </a:rPr>
              <a:t>24</a:t>
            </a:r>
            <a:r>
              <a:rPr lang="en-US" sz="2800" dirty="0">
                <a:latin typeface="Consolas" panose="020B0609020204030204" pitchFamily="49" charset="0"/>
              </a:rPr>
              <a:t>(%</a:t>
            </a:r>
            <a:r>
              <a:rPr lang="en-US" sz="2800" dirty="0" err="1">
                <a:latin typeface="Consolas" panose="020B0609020204030204" pitchFamily="49" charset="0"/>
              </a:rPr>
              <a:t>rdi</a:t>
            </a:r>
            <a:r>
              <a:rPr lang="en-US" sz="2800" dirty="0">
                <a:latin typeface="Consolas" panose="020B0609020204030204" pitchFamily="49" charset="0"/>
              </a:rPr>
              <a:t>) //proc::</a:t>
            </a:r>
            <a:r>
              <a:rPr lang="en-US" sz="2800" dirty="0" err="1">
                <a:latin typeface="Consolas" panose="020B0609020204030204" pitchFamily="49" charset="0"/>
              </a:rPr>
              <a:t>pstate</a:t>
            </a:r>
            <a:r>
              <a:rPr lang="en-US" sz="2800" dirty="0">
                <a:latin typeface="Consolas" panose="020B0609020204030204" pitchFamily="49" charset="0"/>
              </a:rPr>
              <a:t>_</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jne</a:t>
            </a:r>
            <a:r>
              <a:rPr lang="en-US" sz="2800" dirty="0">
                <a:latin typeface="Consolas" panose="020B0609020204030204" pitchFamily="49" charset="0"/>
              </a:rPr>
              <a:t> </a:t>
            </a:r>
            <a:r>
              <a:rPr lang="en-US" sz="2800" dirty="0" err="1">
                <a:latin typeface="Consolas" panose="020B0609020204030204" pitchFamily="49" charset="0"/>
              </a:rPr>
              <a:t>panic_nonrunnable</a:t>
            </a:r>
            <a:endParaRPr lang="en-US" sz="2800" dirty="0">
              <a:latin typeface="Consolas" panose="020B0609020204030204" pitchFamily="49" charset="0"/>
            </a:endParaRPr>
          </a:p>
          <a:p>
            <a:endParaRPr lang="en-US" sz="2800" dirty="0">
              <a:latin typeface="Consolas" panose="020B0609020204030204" pitchFamily="49" charset="0"/>
            </a:endParaRPr>
          </a:p>
          <a:p>
            <a:r>
              <a:rPr lang="en-US" sz="2800" dirty="0">
                <a:solidFill>
                  <a:srgbClr val="00B050"/>
                </a:solidFill>
                <a:latin typeface="Consolas" panose="020B0609020204030204" pitchFamily="49" charset="0"/>
              </a:rPr>
              <a:t>1:  </a:t>
            </a:r>
            <a:r>
              <a:rPr lang="en-US" sz="2800" dirty="0">
                <a:latin typeface="Consolas" panose="020B0609020204030204" pitchFamily="49" charset="0"/>
              </a:rPr>
              <a:t>// restore `</a:t>
            </a:r>
            <a:r>
              <a:rPr lang="en-US" sz="2800" dirty="0" err="1">
                <a:latin typeface="Consolas" panose="020B0609020204030204" pitchFamily="49" charset="0"/>
              </a:rPr>
              <a:t>regstate</a:t>
            </a:r>
            <a:r>
              <a:rPr lang="en-US" sz="2800" dirty="0">
                <a:latin typeface="Consolas" panose="020B0609020204030204" pitchFamily="49" charset="0"/>
              </a:rPr>
              <a:t>` registers</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popq</a:t>
            </a:r>
            <a:r>
              <a:rPr lang="en-US" sz="2800" dirty="0">
                <a:latin typeface="Consolas" panose="020B0609020204030204" pitchFamily="49" charset="0"/>
              </a:rPr>
              <a:t> %</a:t>
            </a:r>
            <a:r>
              <a:rPr lang="en-US" sz="2800" dirty="0" err="1">
                <a:latin typeface="Consolas" panose="020B0609020204030204" pitchFamily="49" charset="0"/>
              </a:rPr>
              <a:t>rax</a:t>
            </a:r>
            <a:endParaRPr lang="en-US" sz="2800" dirty="0">
              <a:latin typeface="Consolas" panose="020B0609020204030204" pitchFamily="49" charset="0"/>
            </a:endParaRP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popq</a:t>
            </a:r>
            <a:r>
              <a:rPr lang="en-US" sz="2800" dirty="0">
                <a:latin typeface="Consolas" panose="020B0609020204030204" pitchFamily="49" charset="0"/>
              </a:rPr>
              <a:t> %</a:t>
            </a:r>
            <a:r>
              <a:rPr lang="en-US" sz="2800" dirty="0" err="1">
                <a:latin typeface="Consolas" panose="020B0609020204030204" pitchFamily="49" charset="0"/>
              </a:rPr>
              <a:t>rcx</a:t>
            </a:r>
            <a:endParaRPr lang="en-US" sz="2800" dirty="0">
              <a:latin typeface="Consolas" panose="020B0609020204030204" pitchFamily="49" charset="0"/>
            </a:endParaRP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popq</a:t>
            </a:r>
            <a:r>
              <a:rPr lang="en-US" sz="2800" dirty="0">
                <a:latin typeface="Consolas" panose="020B0609020204030204" pitchFamily="49" charset="0"/>
              </a:rPr>
              <a:t> %</a:t>
            </a:r>
            <a:r>
              <a:rPr lang="en-US" sz="2800" dirty="0" err="1">
                <a:latin typeface="Consolas" panose="020B0609020204030204" pitchFamily="49" charset="0"/>
              </a:rPr>
              <a:t>rdx</a:t>
            </a:r>
            <a:endParaRPr lang="en-US" sz="2800" dirty="0">
              <a:latin typeface="Consolas" panose="020B0609020204030204" pitchFamily="49" charset="0"/>
            </a:endParaRP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popq</a:t>
            </a:r>
            <a:r>
              <a:rPr lang="en-US" sz="2800" dirty="0">
                <a:latin typeface="Consolas" panose="020B0609020204030204" pitchFamily="49" charset="0"/>
              </a:rPr>
              <a:t> %</a:t>
            </a:r>
            <a:r>
              <a:rPr lang="en-US" sz="2800" dirty="0" err="1">
                <a:latin typeface="Consolas" panose="020B0609020204030204" pitchFamily="49" charset="0"/>
              </a:rPr>
              <a:t>rbx</a:t>
            </a:r>
            <a:endParaRPr lang="en-US" sz="2800" dirty="0">
              <a:latin typeface="Consolas" panose="020B0609020204030204" pitchFamily="49" charset="0"/>
            </a:endParaRP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popq</a:t>
            </a:r>
            <a:r>
              <a:rPr lang="en-US" sz="2800" dirty="0">
                <a:latin typeface="Consolas" panose="020B0609020204030204" pitchFamily="49" charset="0"/>
              </a:rPr>
              <a:t> %</a:t>
            </a:r>
            <a:r>
              <a:rPr lang="en-US" sz="2800" dirty="0" err="1">
                <a:latin typeface="Consolas" panose="020B0609020204030204" pitchFamily="49" charset="0"/>
              </a:rPr>
              <a:t>rbp</a:t>
            </a:r>
            <a:endParaRPr lang="en-US" sz="2800" dirty="0">
              <a:latin typeface="Consolas" panose="020B0609020204030204" pitchFamily="49" charset="0"/>
            </a:endParaRP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popq</a:t>
            </a:r>
            <a:r>
              <a:rPr lang="en-US" sz="2800" dirty="0">
                <a:latin typeface="Consolas" panose="020B0609020204030204" pitchFamily="49" charset="0"/>
              </a:rPr>
              <a:t> %</a:t>
            </a:r>
            <a:r>
              <a:rPr lang="en-US" sz="2800" dirty="0" err="1">
                <a:latin typeface="Consolas" panose="020B0609020204030204" pitchFamily="49" charset="0"/>
              </a:rPr>
              <a:t>rsi</a:t>
            </a:r>
            <a:endParaRPr lang="en-US" sz="2800" dirty="0">
              <a:latin typeface="Consolas" panose="020B0609020204030204" pitchFamily="49" charset="0"/>
            </a:endParaRP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popq</a:t>
            </a:r>
            <a:r>
              <a:rPr lang="en-US" sz="2800" dirty="0">
                <a:latin typeface="Consolas" panose="020B0609020204030204" pitchFamily="49" charset="0"/>
              </a:rPr>
              <a:t> %</a:t>
            </a:r>
            <a:r>
              <a:rPr lang="en-US" sz="2800" dirty="0" err="1">
                <a:latin typeface="Consolas" panose="020B0609020204030204" pitchFamily="49" charset="0"/>
              </a:rPr>
              <a:t>rdi</a:t>
            </a:r>
            <a:endParaRPr lang="en-US" sz="2800" dirty="0">
              <a:latin typeface="Consolas" panose="020B0609020204030204" pitchFamily="49" charset="0"/>
            </a:endParaRP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popq</a:t>
            </a:r>
            <a:r>
              <a:rPr lang="en-US" sz="2800" dirty="0">
                <a:latin typeface="Consolas" panose="020B0609020204030204" pitchFamily="49" charset="0"/>
              </a:rPr>
              <a:t> %r8</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popq</a:t>
            </a:r>
            <a:r>
              <a:rPr lang="en-US" sz="2800" dirty="0">
                <a:latin typeface="Consolas" panose="020B0609020204030204" pitchFamily="49" charset="0"/>
              </a:rPr>
              <a:t> %r9</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popq</a:t>
            </a:r>
            <a:r>
              <a:rPr lang="en-US" sz="2800" dirty="0">
                <a:latin typeface="Consolas" panose="020B0609020204030204" pitchFamily="49" charset="0"/>
              </a:rPr>
              <a:t> %r10</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popq</a:t>
            </a:r>
            <a:r>
              <a:rPr lang="en-US" sz="2800" dirty="0">
                <a:latin typeface="Consolas" panose="020B0609020204030204" pitchFamily="49" charset="0"/>
              </a:rPr>
              <a:t> %r11</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popq</a:t>
            </a:r>
            <a:r>
              <a:rPr lang="en-US" sz="2800" dirty="0">
                <a:latin typeface="Consolas" panose="020B0609020204030204" pitchFamily="49" charset="0"/>
              </a:rPr>
              <a:t> %r12</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popq</a:t>
            </a:r>
            <a:r>
              <a:rPr lang="en-US" sz="2800" dirty="0">
                <a:latin typeface="Consolas" panose="020B0609020204030204" pitchFamily="49" charset="0"/>
              </a:rPr>
              <a:t> %r13</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popq</a:t>
            </a:r>
            <a:r>
              <a:rPr lang="en-US" sz="2800" dirty="0">
                <a:latin typeface="Consolas" panose="020B0609020204030204" pitchFamily="49" charset="0"/>
              </a:rPr>
              <a:t> %r14</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popq</a:t>
            </a:r>
            <a:r>
              <a:rPr lang="en-US" sz="2800" dirty="0">
                <a:latin typeface="Consolas" panose="020B0609020204030204" pitchFamily="49" charset="0"/>
              </a:rPr>
              <a:t> %r15</a:t>
            </a:r>
          </a:p>
          <a:p>
            <a:r>
              <a:rPr lang="en-US" sz="2800" dirty="0">
                <a:latin typeface="Consolas" panose="020B0609020204030204" pitchFamily="49" charset="0"/>
              </a:rPr>
              <a:t>    </a:t>
            </a:r>
            <a:r>
              <a:rPr lang="en-US" sz="2800" dirty="0">
                <a:solidFill>
                  <a:srgbClr val="0070C0"/>
                </a:solidFill>
                <a:latin typeface="Consolas" panose="020B0609020204030204" pitchFamily="49" charset="0"/>
              </a:rPr>
              <a:t>pop</a:t>
            </a:r>
            <a:r>
              <a:rPr lang="en-US" sz="2800" dirty="0">
                <a:latin typeface="Consolas" panose="020B0609020204030204" pitchFamily="49" charset="0"/>
              </a:rPr>
              <a:t> %fs</a:t>
            </a:r>
          </a:p>
          <a:p>
            <a:endParaRPr lang="en-US" sz="2800" dirty="0">
              <a:latin typeface="Consolas" panose="020B0609020204030204" pitchFamily="49" charset="0"/>
            </a:endParaRPr>
          </a:p>
          <a:p>
            <a:r>
              <a:rPr lang="en-US" sz="2800" dirty="0">
                <a:latin typeface="Consolas" panose="020B0609020204030204" pitchFamily="49" charset="0"/>
              </a:rPr>
              <a:t>    // We’ve restored almost all of the interrupted</a:t>
            </a:r>
          </a:p>
          <a:p>
            <a:r>
              <a:rPr lang="en-US" sz="2800" dirty="0">
                <a:latin typeface="Consolas" panose="020B0609020204030204" pitchFamily="49" charset="0"/>
              </a:rPr>
              <a:t>    // context’s general-purpose registers. At this</a:t>
            </a:r>
          </a:p>
          <a:p>
            <a:r>
              <a:rPr lang="en-US" sz="2800" dirty="0">
                <a:latin typeface="Consolas" panose="020B0609020204030204" pitchFamily="49" charset="0"/>
              </a:rPr>
              <a:t>    // point, the stack contains:</a:t>
            </a:r>
          </a:p>
          <a:p>
            <a:r>
              <a:rPr lang="en-US" sz="2800" dirty="0">
                <a:latin typeface="Consolas" panose="020B0609020204030204" pitchFamily="49" charset="0"/>
              </a:rPr>
              <a:t>    //          %ss</a:t>
            </a:r>
          </a:p>
          <a:p>
            <a:r>
              <a:rPr lang="en-US" sz="2800" dirty="0">
                <a:latin typeface="Consolas" panose="020B0609020204030204" pitchFamily="49" charset="0"/>
              </a:rPr>
              <a:t>    //          %</a:t>
            </a:r>
            <a:r>
              <a:rPr lang="en-US" sz="2800" dirty="0" err="1">
                <a:latin typeface="Consolas" panose="020B0609020204030204" pitchFamily="49" charset="0"/>
              </a:rPr>
              <a:t>rsp</a:t>
            </a:r>
            <a:endParaRPr lang="en-US" sz="2800" dirty="0">
              <a:latin typeface="Consolas" panose="020B0609020204030204" pitchFamily="49" charset="0"/>
            </a:endParaRPr>
          </a:p>
          <a:p>
            <a:r>
              <a:rPr lang="en-US" sz="2800" dirty="0">
                <a:latin typeface="Consolas" panose="020B0609020204030204" pitchFamily="49" charset="0"/>
              </a:rPr>
              <a:t>    //          %</a:t>
            </a:r>
            <a:r>
              <a:rPr lang="en-US" sz="2800" dirty="0" err="1">
                <a:latin typeface="Consolas" panose="020B0609020204030204" pitchFamily="49" charset="0"/>
              </a:rPr>
              <a:t>rflags</a:t>
            </a:r>
            <a:endParaRPr lang="en-US" sz="2800" dirty="0">
              <a:latin typeface="Consolas" panose="020B0609020204030204" pitchFamily="49" charset="0"/>
            </a:endParaRPr>
          </a:p>
          <a:p>
            <a:r>
              <a:rPr lang="en-US" sz="2800" dirty="0">
                <a:latin typeface="Consolas" panose="020B0609020204030204" pitchFamily="49" charset="0"/>
              </a:rPr>
              <a:t>    //          %cs</a:t>
            </a:r>
          </a:p>
          <a:p>
            <a:r>
              <a:rPr lang="en-US" sz="2800" dirty="0">
                <a:latin typeface="Consolas" panose="020B0609020204030204" pitchFamily="49" charset="0"/>
              </a:rPr>
              <a:t>    //          %rip</a:t>
            </a:r>
          </a:p>
          <a:p>
            <a:r>
              <a:rPr lang="en-US" sz="2800" dirty="0">
                <a:latin typeface="Consolas" panose="020B0609020204030204" pitchFamily="49" charset="0"/>
              </a:rPr>
              <a:t>    //          Error code</a:t>
            </a:r>
          </a:p>
          <a:p>
            <a:r>
              <a:rPr lang="en-US" sz="2800" dirty="0">
                <a:latin typeface="Consolas" panose="020B0609020204030204" pitchFamily="49" charset="0"/>
              </a:rPr>
              <a:t>    //          Interrupt number, </a:t>
            </a:r>
            <a:r>
              <a:rPr lang="en-US" sz="2800" dirty="0" err="1">
                <a:latin typeface="Consolas" panose="020B0609020204030204" pitchFamily="49" charset="0"/>
              </a:rPr>
              <a:t>reg_swapgs</a:t>
            </a:r>
            <a:endParaRPr lang="en-US" sz="2800" dirty="0">
              <a:latin typeface="Consolas" panose="020B0609020204030204" pitchFamily="49" charset="0"/>
            </a:endParaRPr>
          </a:p>
          <a:p>
            <a:r>
              <a:rPr lang="en-US" sz="2800" dirty="0">
                <a:latin typeface="Consolas" panose="020B0609020204030204" pitchFamily="49" charset="0"/>
              </a:rPr>
              <a:t>    // %</a:t>
            </a:r>
            <a:r>
              <a:rPr lang="en-US" sz="2800" dirty="0" err="1">
                <a:latin typeface="Consolas" panose="020B0609020204030204" pitchFamily="49" charset="0"/>
              </a:rPr>
              <a:t>rsp</a:t>
            </a:r>
            <a:r>
              <a:rPr lang="en-US" sz="2800" dirty="0">
                <a:latin typeface="Consolas" panose="020B0609020204030204" pitchFamily="49" charset="0"/>
              </a:rPr>
              <a:t> --&gt; %</a:t>
            </a:r>
            <a:r>
              <a:rPr lang="en-US" sz="2800" dirty="0" err="1">
                <a:latin typeface="Consolas" panose="020B0609020204030204" pitchFamily="49" charset="0"/>
              </a:rPr>
              <a:t>gs</a:t>
            </a:r>
            <a:endParaRPr lang="en-US" sz="2800" dirty="0">
              <a:latin typeface="Consolas" panose="020B0609020204030204" pitchFamily="49" charset="0"/>
            </a:endParaRPr>
          </a:p>
          <a:p>
            <a:r>
              <a:rPr lang="en-US" sz="2800" dirty="0">
                <a:latin typeface="Consolas" panose="020B0609020204030204" pitchFamily="49" charset="0"/>
              </a:rPr>
              <a:t>    </a:t>
            </a:r>
          </a:p>
          <a:p>
            <a:r>
              <a:rPr lang="en-US" sz="2800" dirty="0">
                <a:latin typeface="Consolas" panose="020B0609020204030204" pitchFamily="49" charset="0"/>
              </a:rPr>
              <a:t>    // We must `</a:t>
            </a:r>
            <a:r>
              <a:rPr lang="en-US" sz="2800" dirty="0" err="1">
                <a:latin typeface="Consolas" panose="020B0609020204030204" pitchFamily="49" charset="0"/>
              </a:rPr>
              <a:t>swapgs</a:t>
            </a:r>
            <a:r>
              <a:rPr lang="en-US" sz="2800" dirty="0">
                <a:latin typeface="Consolas" panose="020B0609020204030204" pitchFamily="49" charset="0"/>
              </a:rPr>
              <a:t>` if required, i.e., if we’re</a:t>
            </a:r>
          </a:p>
          <a:p>
            <a:r>
              <a:rPr lang="en-US" sz="2800" dirty="0">
                <a:latin typeface="Consolas" panose="020B0609020204030204" pitchFamily="49" charset="0"/>
              </a:rPr>
              <a:t>    // returning to user-mode.</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testb</a:t>
            </a:r>
            <a:r>
              <a:rPr lang="en-US" sz="2800" dirty="0">
                <a:latin typeface="Consolas" panose="020B0609020204030204" pitchFamily="49" charset="0"/>
              </a:rPr>
              <a:t> </a:t>
            </a:r>
            <a:r>
              <a:rPr lang="en-US" sz="2800" dirty="0">
                <a:solidFill>
                  <a:srgbClr val="00B050"/>
                </a:solidFill>
                <a:latin typeface="Consolas" panose="020B0609020204030204" pitchFamily="49" charset="0"/>
              </a:rPr>
              <a:t>$1</a:t>
            </a:r>
            <a:r>
              <a:rPr lang="en-US" sz="2800" dirty="0">
                <a:latin typeface="Consolas" panose="020B0609020204030204" pitchFamily="49" charset="0"/>
              </a:rPr>
              <a:t>, </a:t>
            </a:r>
            <a:r>
              <a:rPr lang="en-US" sz="2800" dirty="0">
                <a:solidFill>
                  <a:srgbClr val="00B050"/>
                </a:solidFill>
                <a:latin typeface="Consolas" panose="020B0609020204030204" pitchFamily="49" charset="0"/>
              </a:rPr>
              <a:t>12</a:t>
            </a:r>
            <a:r>
              <a:rPr lang="en-US" sz="2800" dirty="0">
                <a:latin typeface="Consolas" panose="020B0609020204030204" pitchFamily="49" charset="0"/>
              </a:rPr>
              <a:t>(%</a:t>
            </a:r>
            <a:r>
              <a:rPr lang="en-US" sz="2800" dirty="0" err="1">
                <a:latin typeface="Consolas" panose="020B0609020204030204" pitchFamily="49" charset="0"/>
              </a:rPr>
              <a:t>rsp</a:t>
            </a:r>
            <a:r>
              <a:rPr lang="en-US" sz="2800" dirty="0">
                <a:latin typeface="Consolas" panose="020B0609020204030204" pitchFamily="49" charset="0"/>
              </a:rPr>
              <a:t>)             // `</a:t>
            </a:r>
            <a:r>
              <a:rPr lang="en-US" sz="2800" dirty="0" err="1">
                <a:latin typeface="Consolas" panose="020B0609020204030204" pitchFamily="49" charset="0"/>
              </a:rPr>
              <a:t>reg_swapgs</a:t>
            </a:r>
            <a:r>
              <a:rPr lang="en-US" sz="2800" dirty="0">
                <a:latin typeface="Consolas" panose="020B0609020204030204" pitchFamily="49" charset="0"/>
              </a:rPr>
              <a:t> &amp; 1`</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jnz</a:t>
            </a:r>
            <a:r>
              <a:rPr lang="en-US" sz="2800" dirty="0">
                <a:latin typeface="Consolas" panose="020B0609020204030204" pitchFamily="49" charset="0"/>
              </a:rPr>
              <a:t> </a:t>
            </a:r>
            <a:r>
              <a:rPr lang="en-US" sz="2800" dirty="0">
                <a:solidFill>
                  <a:srgbClr val="00B050"/>
                </a:solidFill>
                <a:latin typeface="Consolas" panose="020B0609020204030204" pitchFamily="49" charset="0"/>
              </a:rPr>
              <a:t>1f           </a:t>
            </a:r>
            <a:r>
              <a:rPr lang="en-US" sz="2800" dirty="0">
                <a:latin typeface="Consolas" panose="020B0609020204030204" pitchFamily="49" charset="0"/>
              </a:rPr>
              <a:t>// Jump if returning to user-mode</a:t>
            </a:r>
          </a:p>
          <a:p>
            <a:endParaRPr lang="en-US" sz="2800" dirty="0">
              <a:latin typeface="Consolas" panose="020B0609020204030204" pitchFamily="49" charset="0"/>
            </a:endParaRPr>
          </a:p>
          <a:p>
            <a:r>
              <a:rPr lang="en-US" sz="2800" dirty="0">
                <a:latin typeface="Consolas" panose="020B0609020204030204" pitchFamily="49" charset="0"/>
              </a:rPr>
              <a:t>    // Returning to kernel mode</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addq</a:t>
            </a:r>
            <a:r>
              <a:rPr lang="en-US" sz="2800" dirty="0">
                <a:latin typeface="Consolas" panose="020B0609020204030204" pitchFamily="49" charset="0"/>
              </a:rPr>
              <a:t> </a:t>
            </a:r>
            <a:r>
              <a:rPr lang="en-US" sz="2800" dirty="0">
                <a:solidFill>
                  <a:srgbClr val="00B050"/>
                </a:solidFill>
                <a:latin typeface="Consolas" panose="020B0609020204030204" pitchFamily="49" charset="0"/>
              </a:rPr>
              <a:t>$24</a:t>
            </a:r>
            <a:r>
              <a:rPr lang="en-US" sz="2800" dirty="0">
                <a:latin typeface="Consolas" panose="020B0609020204030204" pitchFamily="49" charset="0"/>
              </a:rPr>
              <a:t>, %</a:t>
            </a:r>
            <a:r>
              <a:rPr lang="en-US" sz="2800" dirty="0" err="1">
                <a:latin typeface="Consolas" panose="020B0609020204030204" pitchFamily="49" charset="0"/>
              </a:rPr>
              <a:t>rsp</a:t>
            </a:r>
            <a:r>
              <a:rPr lang="en-US" sz="2800" dirty="0">
                <a:latin typeface="Consolas" panose="020B0609020204030204" pitchFamily="49" charset="0"/>
              </a:rPr>
              <a:t>  // Pops off %</a:t>
            </a:r>
            <a:r>
              <a:rPr lang="en-US" sz="2800" dirty="0" err="1">
                <a:latin typeface="Consolas" panose="020B0609020204030204" pitchFamily="49" charset="0"/>
              </a:rPr>
              <a:t>gs</a:t>
            </a:r>
            <a:r>
              <a:rPr lang="en-US" sz="2800" dirty="0">
                <a:latin typeface="Consolas" panose="020B0609020204030204" pitchFamily="49" charset="0"/>
              </a:rPr>
              <a:t>, interrupt number,</a:t>
            </a:r>
          </a:p>
          <a:p>
            <a:r>
              <a:rPr lang="en-US" sz="2800" dirty="0">
                <a:latin typeface="Consolas" panose="020B0609020204030204" pitchFamily="49" charset="0"/>
              </a:rPr>
              <a:t>                    // </a:t>
            </a:r>
            <a:r>
              <a:rPr lang="en-US" sz="2800" dirty="0" err="1">
                <a:latin typeface="Consolas" panose="020B0609020204030204" pitchFamily="49" charset="0"/>
              </a:rPr>
              <a:t>reg_swapgs</a:t>
            </a:r>
            <a:r>
              <a:rPr lang="en-US" sz="2800" dirty="0">
                <a:latin typeface="Consolas" panose="020B0609020204030204" pitchFamily="49" charset="0"/>
              </a:rPr>
              <a:t>, error code</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iretq</a:t>
            </a:r>
            <a:r>
              <a:rPr lang="en-US" sz="2800" dirty="0">
                <a:solidFill>
                  <a:srgbClr val="0070C0"/>
                </a:solidFill>
                <a:latin typeface="Consolas" panose="020B0609020204030204" pitchFamily="49" charset="0"/>
              </a:rPr>
              <a:t>           </a:t>
            </a:r>
            <a:r>
              <a:rPr lang="en-US" sz="2800" dirty="0">
                <a:latin typeface="Consolas" panose="020B0609020204030204" pitchFamily="49" charset="0"/>
              </a:rPr>
              <a:t>// Pop the remaining five items from</a:t>
            </a:r>
          </a:p>
          <a:p>
            <a:r>
              <a:rPr lang="en-US" sz="2800" dirty="0">
                <a:latin typeface="Consolas" panose="020B0609020204030204" pitchFamily="49" charset="0"/>
              </a:rPr>
              <a:t>                    // the stack, resetting %rip and %</a:t>
            </a:r>
            <a:r>
              <a:rPr lang="en-US" sz="2800" dirty="0" err="1">
                <a:latin typeface="Consolas" panose="020B0609020204030204" pitchFamily="49" charset="0"/>
              </a:rPr>
              <a:t>rsp</a:t>
            </a:r>
            <a:endParaRPr lang="en-US" sz="2800" dirty="0">
              <a:latin typeface="Consolas" panose="020B0609020204030204" pitchFamily="49" charset="0"/>
            </a:endParaRPr>
          </a:p>
          <a:p>
            <a:endParaRPr lang="en-US" sz="2800" dirty="0">
              <a:latin typeface="Consolas" panose="020B0609020204030204" pitchFamily="49" charset="0"/>
            </a:endParaRPr>
          </a:p>
          <a:p>
            <a:r>
              <a:rPr lang="en-US" sz="2800" dirty="0">
                <a:solidFill>
                  <a:srgbClr val="00B050"/>
                </a:solidFill>
                <a:latin typeface="Consolas" panose="020B0609020204030204" pitchFamily="49" charset="0"/>
              </a:rPr>
              <a:t>1:  </a:t>
            </a:r>
            <a:r>
              <a:rPr lang="en-US" sz="2800" dirty="0">
                <a:latin typeface="Consolas" panose="020B0609020204030204" pitchFamily="49" charset="0"/>
              </a:rPr>
              <a:t>// Returning to user mode</a:t>
            </a:r>
          </a:p>
          <a:p>
            <a:r>
              <a:rPr lang="en-US" sz="2800" dirty="0">
                <a:latin typeface="Consolas" panose="020B0609020204030204" pitchFamily="49" charset="0"/>
              </a:rPr>
              <a:t>    </a:t>
            </a:r>
            <a:r>
              <a:rPr lang="en-US" sz="2800" dirty="0">
                <a:solidFill>
                  <a:srgbClr val="0070C0"/>
                </a:solidFill>
                <a:latin typeface="Consolas" panose="020B0609020204030204" pitchFamily="49" charset="0"/>
              </a:rPr>
              <a:t>cli</a:t>
            </a:r>
            <a:r>
              <a:rPr lang="en-US" sz="2800" dirty="0">
                <a:latin typeface="Consolas" panose="020B0609020204030204" pitchFamily="49" charset="0"/>
              </a:rPr>
              <a:t>        // Prevent interrupts after `</a:t>
            </a:r>
            <a:r>
              <a:rPr lang="en-US" sz="2800" dirty="0" err="1">
                <a:latin typeface="Consolas" panose="020B0609020204030204" pitchFamily="49" charset="0"/>
              </a:rPr>
              <a:t>swapgs</a:t>
            </a:r>
            <a:r>
              <a:rPr lang="en-US" sz="2800" dirty="0">
                <a:latin typeface="Consolas" panose="020B0609020204030204" pitchFamily="49" charset="0"/>
              </a:rPr>
              <a:t>`</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swapgs</a:t>
            </a:r>
            <a:endParaRPr lang="en-US" sz="2800" dirty="0">
              <a:solidFill>
                <a:srgbClr val="0070C0"/>
              </a:solidFill>
              <a:latin typeface="Consolas" panose="020B0609020204030204" pitchFamily="49" charset="0"/>
            </a:endParaRPr>
          </a:p>
          <a:p>
            <a:r>
              <a:rPr lang="en-US" sz="2800" dirty="0">
                <a:latin typeface="Consolas" panose="020B0609020204030204" pitchFamily="49" charset="0"/>
              </a:rPr>
              <a:t>    </a:t>
            </a:r>
            <a:r>
              <a:rPr lang="en-US" sz="2800" dirty="0">
                <a:solidFill>
                  <a:srgbClr val="0070C0"/>
                </a:solidFill>
                <a:latin typeface="Consolas" panose="020B0609020204030204" pitchFamily="49" charset="0"/>
              </a:rPr>
              <a:t>pop</a:t>
            </a:r>
            <a:r>
              <a:rPr lang="en-US" sz="2800" dirty="0">
                <a:latin typeface="Consolas" panose="020B0609020204030204" pitchFamily="49" charset="0"/>
              </a:rPr>
              <a:t> %</a:t>
            </a:r>
            <a:r>
              <a:rPr lang="en-US" sz="2800" dirty="0" err="1">
                <a:latin typeface="Consolas" panose="020B0609020204030204" pitchFamily="49" charset="0"/>
              </a:rPr>
              <a:t>gs</a:t>
            </a:r>
            <a:endParaRPr lang="en-US" sz="2800" dirty="0">
              <a:latin typeface="Consolas" panose="020B0609020204030204" pitchFamily="49" charset="0"/>
            </a:endParaRP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addq</a:t>
            </a:r>
            <a:r>
              <a:rPr lang="en-US" sz="2800" dirty="0">
                <a:latin typeface="Consolas" panose="020B0609020204030204" pitchFamily="49" charset="0"/>
              </a:rPr>
              <a:t> </a:t>
            </a:r>
            <a:r>
              <a:rPr lang="en-US" sz="2800" dirty="0">
                <a:solidFill>
                  <a:srgbClr val="00B050"/>
                </a:solidFill>
                <a:latin typeface="Consolas" panose="020B0609020204030204" pitchFamily="49" charset="0"/>
              </a:rPr>
              <a:t>$16</a:t>
            </a:r>
            <a:r>
              <a:rPr lang="en-US" sz="2800" dirty="0">
                <a:latin typeface="Consolas" panose="020B0609020204030204" pitchFamily="49" charset="0"/>
              </a:rPr>
              <a:t>, %</a:t>
            </a:r>
            <a:r>
              <a:rPr lang="en-US" sz="2800" dirty="0" err="1">
                <a:latin typeface="Consolas" panose="020B0609020204030204" pitchFamily="49" charset="0"/>
              </a:rPr>
              <a:t>rsp</a:t>
            </a:r>
            <a:r>
              <a:rPr lang="en-US" sz="2800" dirty="0">
                <a:latin typeface="Consolas" panose="020B0609020204030204" pitchFamily="49" charset="0"/>
              </a:rPr>
              <a:t> // Pop interrupt number, </a:t>
            </a:r>
            <a:r>
              <a:rPr lang="en-US" sz="2800" dirty="0" err="1">
                <a:latin typeface="Consolas" panose="020B0609020204030204" pitchFamily="49" charset="0"/>
              </a:rPr>
              <a:t>reg_swapgs</a:t>
            </a:r>
            <a:r>
              <a:rPr lang="en-US" sz="2800" dirty="0">
                <a:latin typeface="Consolas" panose="020B0609020204030204" pitchFamily="49" charset="0"/>
              </a:rPr>
              <a:t>,</a:t>
            </a:r>
          </a:p>
          <a:p>
            <a:r>
              <a:rPr lang="en-US" sz="2800" dirty="0">
                <a:latin typeface="Consolas" panose="020B0609020204030204" pitchFamily="49" charset="0"/>
              </a:rPr>
              <a:t>                   // error code</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iretq</a:t>
            </a:r>
            <a:r>
              <a:rPr lang="en-US" sz="2800" dirty="0">
                <a:solidFill>
                  <a:srgbClr val="0070C0"/>
                </a:solidFill>
                <a:latin typeface="Consolas" panose="020B0609020204030204" pitchFamily="49" charset="0"/>
              </a:rPr>
              <a:t>          </a:t>
            </a:r>
            <a:r>
              <a:rPr lang="en-US" sz="2800" dirty="0">
                <a:latin typeface="Consolas" panose="020B0609020204030204" pitchFamily="49" charset="0"/>
              </a:rPr>
              <a:t>// Pop the remaining five items from</a:t>
            </a:r>
          </a:p>
          <a:p>
            <a:r>
              <a:rPr lang="en-US" sz="2800" dirty="0">
                <a:solidFill>
                  <a:srgbClr val="0070C0"/>
                </a:solidFill>
                <a:latin typeface="Consolas" panose="020B0609020204030204" pitchFamily="49" charset="0"/>
              </a:rPr>
              <a:t>                   </a:t>
            </a:r>
            <a:r>
              <a:rPr lang="en-US" sz="2800" dirty="0">
                <a:latin typeface="Consolas" panose="020B0609020204030204" pitchFamily="49" charset="0"/>
              </a:rPr>
              <a:t>// the stack, resetting %rip and %</a:t>
            </a:r>
            <a:r>
              <a:rPr lang="en-US" sz="2800" dirty="0" err="1">
                <a:latin typeface="Consolas" panose="020B0609020204030204" pitchFamily="49" charset="0"/>
              </a:rPr>
              <a:t>rsp</a:t>
            </a:r>
            <a:endParaRPr lang="en-US" sz="2800" dirty="0">
              <a:solidFill>
                <a:srgbClr val="0070C0"/>
              </a:solidFill>
              <a:latin typeface="Consolas" panose="020B0609020204030204" pitchFamily="49" charset="0"/>
            </a:endParaRPr>
          </a:p>
        </p:txBody>
      </p:sp>
    </p:spTree>
    <p:extLst>
      <p:ext uri="{BB962C8B-B14F-4D97-AF65-F5344CB8AC3E}">
        <p14:creationId xmlns:p14="http://schemas.microsoft.com/office/powerpoint/2010/main" val="2195944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1.04167E-6 1.48148E-6 L -1.04167E-6 -1.61852 " pathEditMode="relative" rAng="0" ptsTypes="AA">
                                      <p:cBhvr>
                                        <p:cTn id="6" dur="2000" fill="hold"/>
                                        <p:tgtEl>
                                          <p:spTgt spid="7"/>
                                        </p:tgtEl>
                                        <p:attrNameLst>
                                          <p:attrName>ppt_x</p:attrName>
                                          <p:attrName>ppt_y</p:attrName>
                                        </p:attrNameLst>
                                      </p:cBhvr>
                                      <p:rCtr x="0" y="-80926"/>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grpId="1" nodeType="clickEffect">
                                  <p:stCondLst>
                                    <p:cond delay="0"/>
                                  </p:stCondLst>
                                  <p:childTnLst>
                                    <p:animMotion origin="layout" path="M -1.04167E-6 -1.61852 L 0.00104 -2.37963 " pathEditMode="relative" rAng="0" ptsTypes="AA">
                                      <p:cBhvr>
                                        <p:cTn id="10" dur="2000" fill="hold"/>
                                        <p:tgtEl>
                                          <p:spTgt spid="7"/>
                                        </p:tgtEl>
                                        <p:attrNameLst>
                                          <p:attrName>ppt_x</p:attrName>
                                          <p:attrName>ppt_y</p:attrName>
                                        </p:attrNameLst>
                                      </p:cBhvr>
                                      <p:rCtr x="52" y="-38056"/>
                                    </p:animMotion>
                                  </p:childTnLst>
                                </p:cTn>
                              </p:par>
                            </p:childTnLst>
                          </p:cTn>
                        </p:par>
                      </p:childTnLst>
                    </p:cTn>
                  </p:par>
                  <p:par>
                    <p:cTn id="11" fill="hold">
                      <p:stCondLst>
                        <p:cond delay="indefinite"/>
                      </p:stCondLst>
                      <p:childTnLst>
                        <p:par>
                          <p:cTn id="12" fill="hold">
                            <p:stCondLst>
                              <p:cond delay="0"/>
                            </p:stCondLst>
                            <p:childTnLst>
                              <p:par>
                                <p:cTn id="13" presetID="35" presetClass="path" presetSubtype="0" accel="50000" decel="50000" fill="hold" grpId="2" nodeType="clickEffect">
                                  <p:stCondLst>
                                    <p:cond delay="0"/>
                                  </p:stCondLst>
                                  <p:childTnLst>
                                    <p:animMotion origin="layout" path="M 0.00104 -2.37963 L -1.04167E-6 -2.92153 " pathEditMode="relative" rAng="0" ptsTypes="AA">
                                      <p:cBhvr>
                                        <p:cTn id="14" dur="2000" fill="hold"/>
                                        <p:tgtEl>
                                          <p:spTgt spid="7"/>
                                        </p:tgtEl>
                                        <p:attrNameLst>
                                          <p:attrName>ppt_x</p:attrName>
                                          <p:attrName>ppt_y</p:attrName>
                                        </p:attrNameLst>
                                      </p:cBhvr>
                                      <p:rCtr x="-52" y="-2708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7" grpId="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EBB181B-00FF-47C5-9532-BAA686543361}"/>
              </a:ext>
            </a:extLst>
          </p:cNvPr>
          <p:cNvPicPr>
            <a:picLocks noChangeAspect="1"/>
          </p:cNvPicPr>
          <p:nvPr/>
        </p:nvPicPr>
        <p:blipFill>
          <a:blip r:embed="rId3"/>
          <a:stretch>
            <a:fillRect/>
          </a:stretch>
        </p:blipFill>
        <p:spPr>
          <a:xfrm>
            <a:off x="231493" y="775502"/>
            <a:ext cx="5252819" cy="4590637"/>
          </a:xfrm>
          <a:prstGeom prst="rect">
            <a:avLst/>
          </a:prstGeom>
        </p:spPr>
      </p:pic>
      <p:sp>
        <p:nvSpPr>
          <p:cNvPr id="3" name="Content Placeholder 2">
            <a:extLst>
              <a:ext uri="{FF2B5EF4-FFF2-40B4-BE49-F238E27FC236}">
                <a16:creationId xmlns:a16="http://schemas.microsoft.com/office/drawing/2014/main" id="{9D68A433-0A2E-414F-8F82-7F7D1433FFEC}"/>
              </a:ext>
            </a:extLst>
          </p:cNvPr>
          <p:cNvSpPr>
            <a:spLocks noGrp="1"/>
          </p:cNvSpPr>
          <p:nvPr>
            <p:ph idx="1"/>
          </p:nvPr>
        </p:nvSpPr>
        <p:spPr>
          <a:xfrm>
            <a:off x="5092864" y="1041723"/>
            <a:ext cx="7095281" cy="4317357"/>
          </a:xfrm>
        </p:spPr>
        <p:txBody>
          <a:bodyPr>
            <a:normAutofit lnSpcReduction="10000"/>
          </a:bodyPr>
          <a:lstStyle/>
          <a:p>
            <a:r>
              <a:rPr lang="en-US" sz="3200" dirty="0"/>
              <a:t>[Ignoring kernel threads,] kernel code only executes in response to external stimuli</a:t>
            </a:r>
          </a:p>
          <a:p>
            <a:pPr lvl="1"/>
            <a:r>
              <a:rPr lang="en-US" sz="2800" b="1" dirty="0"/>
              <a:t>Asynchronous interrupts</a:t>
            </a:r>
            <a:r>
              <a:rPr lang="en-US" sz="2800" dirty="0"/>
              <a:t> (e.g., timer interrupt, NIC interrupt because a packet arrived))</a:t>
            </a:r>
          </a:p>
          <a:p>
            <a:pPr lvl="1"/>
            <a:r>
              <a:rPr lang="en-US" sz="2800" b="1" dirty="0"/>
              <a:t>Synchronous exceptions </a:t>
            </a:r>
            <a:r>
              <a:rPr lang="en-US" sz="2800" dirty="0"/>
              <a:t>(e.g., dividing by zero, dereferencing a null pointer, attempting to write a read-only page)</a:t>
            </a:r>
          </a:p>
          <a:p>
            <a:pPr lvl="1"/>
            <a:r>
              <a:rPr lang="en-US" sz="2800" b="1" dirty="0"/>
              <a:t>Synchronous traps</a:t>
            </a:r>
            <a:r>
              <a:rPr lang="en-US" sz="2800" dirty="0"/>
              <a:t> (e.g., system calls via </a:t>
            </a:r>
            <a:r>
              <a:rPr lang="en-US" sz="2800" dirty="0" err="1">
                <a:latin typeface="Consolas" panose="020B0609020204030204" pitchFamily="49" charset="0"/>
              </a:rPr>
              <a:t>syscall</a:t>
            </a:r>
            <a:r>
              <a:rPr lang="en-US" sz="2800" dirty="0"/>
              <a:t>, debugging traps via </a:t>
            </a:r>
            <a:r>
              <a:rPr lang="en-US" sz="2800" dirty="0">
                <a:latin typeface="Consolas" panose="020B0609020204030204" pitchFamily="49" charset="0"/>
              </a:rPr>
              <a:t>int3</a:t>
            </a:r>
            <a:r>
              <a:rPr lang="en-US" sz="2800" dirty="0"/>
              <a:t>)</a:t>
            </a:r>
          </a:p>
        </p:txBody>
      </p:sp>
      <p:sp>
        <p:nvSpPr>
          <p:cNvPr id="7" name="Content Placeholder 2">
            <a:extLst>
              <a:ext uri="{FF2B5EF4-FFF2-40B4-BE49-F238E27FC236}">
                <a16:creationId xmlns:a16="http://schemas.microsoft.com/office/drawing/2014/main" id="{39BDF57A-C110-4F14-8932-7A99E5EBC7BD}"/>
              </a:ext>
            </a:extLst>
          </p:cNvPr>
          <p:cNvSpPr txBox="1">
            <a:spLocks/>
          </p:cNvSpPr>
          <p:nvPr/>
        </p:nvSpPr>
        <p:spPr>
          <a:xfrm>
            <a:off x="502052" y="5342989"/>
            <a:ext cx="11187896" cy="128452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During boot, the kernel must configure the processor to invoke the appropriate kernel code when exceptions, traps, and interrupts occur</a:t>
            </a:r>
          </a:p>
        </p:txBody>
      </p:sp>
      <p:sp>
        <p:nvSpPr>
          <p:cNvPr id="2" name="Title 1">
            <a:extLst>
              <a:ext uri="{FF2B5EF4-FFF2-40B4-BE49-F238E27FC236}">
                <a16:creationId xmlns:a16="http://schemas.microsoft.com/office/drawing/2014/main" id="{301B2656-1B0C-4041-976A-C63DE01E95BE}"/>
              </a:ext>
            </a:extLst>
          </p:cNvPr>
          <p:cNvSpPr>
            <a:spLocks noGrp="1"/>
          </p:cNvSpPr>
          <p:nvPr>
            <p:ph type="title"/>
          </p:nvPr>
        </p:nvSpPr>
        <p:spPr>
          <a:xfrm>
            <a:off x="838200" y="-132587"/>
            <a:ext cx="10515600" cy="1325563"/>
          </a:xfrm>
        </p:spPr>
        <p:txBody>
          <a:bodyPr/>
          <a:lstStyle/>
          <a:p>
            <a:r>
              <a:rPr lang="en-US" dirty="0"/>
              <a:t>Vectoring Control To The Kernel</a:t>
            </a:r>
          </a:p>
        </p:txBody>
      </p:sp>
    </p:spTree>
    <p:extLst>
      <p:ext uri="{BB962C8B-B14F-4D97-AF65-F5344CB8AC3E}">
        <p14:creationId xmlns:p14="http://schemas.microsoft.com/office/powerpoint/2010/main" val="1222823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2C27C71-2F19-430F-A21A-A6A051A44EFD}"/>
              </a:ext>
            </a:extLst>
          </p:cNvPr>
          <p:cNvPicPr>
            <a:picLocks noChangeAspect="1"/>
          </p:cNvPicPr>
          <p:nvPr/>
        </p:nvPicPr>
        <p:blipFill>
          <a:blip r:embed="rId3"/>
          <a:stretch>
            <a:fillRect/>
          </a:stretch>
        </p:blipFill>
        <p:spPr>
          <a:xfrm>
            <a:off x="9017" y="0"/>
            <a:ext cx="12173965" cy="6858000"/>
          </a:xfrm>
          <a:prstGeom prst="rect">
            <a:avLst/>
          </a:prstGeom>
        </p:spPr>
      </p:pic>
      <p:sp>
        <p:nvSpPr>
          <p:cNvPr id="4" name="Title 1">
            <a:extLst>
              <a:ext uri="{FF2B5EF4-FFF2-40B4-BE49-F238E27FC236}">
                <a16:creationId xmlns:a16="http://schemas.microsoft.com/office/drawing/2014/main" id="{DDFC5F22-9226-4356-882A-9A7A19A37A05}"/>
              </a:ext>
            </a:extLst>
          </p:cNvPr>
          <p:cNvSpPr>
            <a:spLocks noGrp="1"/>
          </p:cNvSpPr>
          <p:nvPr>
            <p:ph type="title"/>
          </p:nvPr>
        </p:nvSpPr>
        <p:spPr>
          <a:xfrm>
            <a:off x="0" y="5939094"/>
            <a:ext cx="12192000" cy="918906"/>
          </a:xfrm>
        </p:spPr>
        <p:txBody>
          <a:bodyPr>
            <a:normAutofit fontScale="90000"/>
          </a:bodyPr>
          <a:lstStyle/>
          <a:p>
            <a:r>
              <a:rPr lang="en-US" dirty="0">
                <a:solidFill>
                  <a:schemeClr val="bg1"/>
                </a:solidFill>
              </a:rPr>
              <a:t>What does </a:t>
            </a:r>
            <a:r>
              <a:rPr lang="en-US" dirty="0">
                <a:solidFill>
                  <a:schemeClr val="bg1"/>
                </a:solidFill>
                <a:latin typeface="Consolas" panose="020B0609020204030204" pitchFamily="49" charset="0"/>
              </a:rPr>
              <a:t>proc::exception()</a:t>
            </a:r>
            <a:r>
              <a:rPr lang="en-US" dirty="0">
                <a:solidFill>
                  <a:schemeClr val="bg1"/>
                </a:solidFill>
              </a:rPr>
              <a:t> really look like?</a:t>
            </a:r>
          </a:p>
        </p:txBody>
      </p:sp>
    </p:spTree>
    <p:extLst>
      <p:ext uri="{BB962C8B-B14F-4D97-AF65-F5344CB8AC3E}">
        <p14:creationId xmlns:p14="http://schemas.microsoft.com/office/powerpoint/2010/main" val="923457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130D216-7F15-48D1-B845-AEDA85BD3649}"/>
              </a:ext>
            </a:extLst>
          </p:cNvPr>
          <p:cNvSpPr/>
          <p:nvPr/>
        </p:nvSpPr>
        <p:spPr>
          <a:xfrm>
            <a:off x="0" y="5086350"/>
            <a:ext cx="12192000" cy="1263789"/>
          </a:xfrm>
          <a:prstGeom prst="rect">
            <a:avLst/>
          </a:prstGeom>
          <a:solidFill>
            <a:srgbClr val="B4F2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42932B0-9EB0-4CF3-8235-801BE7A4CEF4}"/>
              </a:ext>
            </a:extLst>
          </p:cNvPr>
          <p:cNvSpPr/>
          <p:nvPr/>
        </p:nvSpPr>
        <p:spPr>
          <a:xfrm>
            <a:off x="1266462" y="2580393"/>
            <a:ext cx="10925538" cy="11449288"/>
          </a:xfrm>
          <a:prstGeom prst="rect">
            <a:avLst/>
          </a:prstGeom>
        </p:spPr>
        <p:txBody>
          <a:bodyPr wrap="square">
            <a:spAutoFit/>
          </a:bodyPr>
          <a:lstStyle/>
          <a:p>
            <a:r>
              <a:rPr lang="en-US" sz="3200" dirty="0">
                <a:solidFill>
                  <a:srgbClr val="0070C0"/>
                </a:solidFill>
                <a:latin typeface="Consolas" panose="020B0609020204030204" pitchFamily="49" charset="0"/>
              </a:rPr>
              <a:t>void</a:t>
            </a:r>
            <a:r>
              <a:rPr lang="en-US" sz="3200" dirty="0">
                <a:latin typeface="Consolas" panose="020B0609020204030204" pitchFamily="49" charset="0"/>
              </a:rPr>
              <a:t> proc::exception(</a:t>
            </a:r>
            <a:r>
              <a:rPr lang="en-US" sz="3200" dirty="0" err="1">
                <a:latin typeface="Consolas" panose="020B0609020204030204" pitchFamily="49" charset="0"/>
              </a:rPr>
              <a:t>regstate</a:t>
            </a:r>
            <a:r>
              <a:rPr lang="en-US" sz="3200" dirty="0">
                <a:latin typeface="Consolas" panose="020B0609020204030204" pitchFamily="49" charset="0"/>
              </a:rPr>
              <a:t>* regs) {</a:t>
            </a:r>
          </a:p>
          <a:p>
            <a:r>
              <a:rPr lang="en-US" sz="3200" dirty="0">
                <a:latin typeface="Consolas" panose="020B0609020204030204" pitchFamily="49" charset="0"/>
              </a:rPr>
              <a:t>switch (regs-&gt;</a:t>
            </a:r>
            <a:r>
              <a:rPr lang="en-US" sz="3200" dirty="0" err="1">
                <a:latin typeface="Consolas" panose="020B0609020204030204" pitchFamily="49" charset="0"/>
              </a:rPr>
              <a:t>reg_intno</a:t>
            </a:r>
            <a:r>
              <a:rPr lang="en-US" sz="3200" dirty="0">
                <a:latin typeface="Consolas" panose="020B0609020204030204" pitchFamily="49" charset="0"/>
              </a:rPr>
              <a:t>) {</a:t>
            </a:r>
          </a:p>
          <a:p>
            <a:endParaRPr lang="en-US" sz="3200" dirty="0">
              <a:latin typeface="Consolas" panose="020B0609020204030204" pitchFamily="49" charset="0"/>
            </a:endParaRPr>
          </a:p>
          <a:p>
            <a:r>
              <a:rPr lang="en-US" sz="3200" dirty="0">
                <a:latin typeface="Consolas" panose="020B0609020204030204" pitchFamily="49" charset="0"/>
              </a:rPr>
              <a:t>// This case returns to the interrupted</a:t>
            </a:r>
          </a:p>
          <a:p>
            <a:r>
              <a:rPr lang="en-US" sz="3200" dirty="0">
                <a:latin typeface="Consolas" panose="020B0609020204030204" pitchFamily="49" charset="0"/>
              </a:rPr>
              <a:t>// process immediately.</a:t>
            </a:r>
          </a:p>
          <a:p>
            <a:r>
              <a:rPr lang="en-US" sz="3200" dirty="0">
                <a:solidFill>
                  <a:srgbClr val="0070C0"/>
                </a:solidFill>
                <a:latin typeface="Consolas" panose="020B0609020204030204" pitchFamily="49" charset="0"/>
              </a:rPr>
              <a:t>case</a:t>
            </a:r>
            <a:r>
              <a:rPr lang="en-US" sz="3200" dirty="0">
                <a:latin typeface="Consolas" panose="020B0609020204030204" pitchFamily="49" charset="0"/>
              </a:rPr>
              <a:t> INT_IRQ + IRQ_KEYBOARD:</a:t>
            </a:r>
          </a:p>
          <a:p>
            <a:r>
              <a:rPr lang="en-US" sz="3200" dirty="0">
                <a:latin typeface="Consolas" panose="020B0609020204030204" pitchFamily="49" charset="0"/>
              </a:rPr>
              <a:t>    </a:t>
            </a:r>
            <a:r>
              <a:rPr lang="en-US" sz="3200" dirty="0" err="1">
                <a:latin typeface="Consolas" panose="020B0609020204030204" pitchFamily="49" charset="0"/>
              </a:rPr>
              <a:t>keyboardstate</a:t>
            </a:r>
            <a:r>
              <a:rPr lang="en-US" sz="3200" dirty="0">
                <a:latin typeface="Consolas" panose="020B0609020204030204" pitchFamily="49" charset="0"/>
              </a:rPr>
              <a:t>::get().</a:t>
            </a:r>
            <a:r>
              <a:rPr lang="en-US" sz="3200" dirty="0" err="1">
                <a:latin typeface="Consolas" panose="020B0609020204030204" pitchFamily="49" charset="0"/>
              </a:rPr>
              <a:t>handle_interrupt</a:t>
            </a:r>
            <a:r>
              <a:rPr lang="en-US" sz="3200" dirty="0">
                <a:latin typeface="Consolas" panose="020B0609020204030204" pitchFamily="49" charset="0"/>
              </a:rPr>
              <a:t>();</a:t>
            </a:r>
          </a:p>
          <a:p>
            <a:r>
              <a:rPr lang="en-US" sz="3200" dirty="0">
                <a:latin typeface="Consolas" panose="020B0609020204030204" pitchFamily="49" charset="0"/>
              </a:rPr>
              <a:t>    break;</a:t>
            </a:r>
          </a:p>
          <a:p>
            <a:endParaRPr lang="en-US" sz="3200" dirty="0">
              <a:latin typeface="Consolas" panose="020B0609020204030204" pitchFamily="49" charset="0"/>
            </a:endParaRPr>
          </a:p>
          <a:p>
            <a:pPr>
              <a:lnSpc>
                <a:spcPts val="3600"/>
              </a:lnSpc>
            </a:pPr>
            <a:r>
              <a:rPr lang="en-US" sz="3200" dirty="0">
                <a:latin typeface="Consolas" panose="020B0609020204030204" pitchFamily="49" charset="0"/>
              </a:rPr>
              <a:t>// WHAT IS HAPPENING HERE</a:t>
            </a:r>
          </a:p>
          <a:p>
            <a:pPr>
              <a:lnSpc>
                <a:spcPts val="3600"/>
              </a:lnSpc>
            </a:pPr>
            <a:r>
              <a:rPr lang="en-US" sz="3200" dirty="0">
                <a:solidFill>
                  <a:srgbClr val="0070C0"/>
                </a:solidFill>
                <a:latin typeface="Consolas" panose="020B0609020204030204" pitchFamily="49" charset="0"/>
              </a:rPr>
              <a:t>case</a:t>
            </a:r>
            <a:r>
              <a:rPr lang="en-US" sz="3200" dirty="0">
                <a:latin typeface="Consolas" panose="020B0609020204030204" pitchFamily="49" charset="0"/>
              </a:rPr>
              <a:t> INT_IRQ + IRQ_TIMER: {</a:t>
            </a:r>
          </a:p>
          <a:p>
            <a:pPr>
              <a:lnSpc>
                <a:spcPts val="3600"/>
              </a:lnSpc>
            </a:pPr>
            <a:r>
              <a:rPr lang="en-US" sz="3200" dirty="0">
                <a:latin typeface="Consolas" panose="020B0609020204030204" pitchFamily="49" charset="0"/>
              </a:rPr>
              <a:t>    </a:t>
            </a:r>
            <a:r>
              <a:rPr lang="en-US" sz="3200" dirty="0" err="1">
                <a:latin typeface="Consolas" panose="020B0609020204030204" pitchFamily="49" charset="0"/>
              </a:rPr>
              <a:t>cpustate</a:t>
            </a:r>
            <a:r>
              <a:rPr lang="en-US" sz="3200" dirty="0">
                <a:latin typeface="Consolas" panose="020B0609020204030204" pitchFamily="49" charset="0"/>
              </a:rPr>
              <a:t>* </a:t>
            </a:r>
            <a:r>
              <a:rPr lang="en-US" sz="3200" dirty="0" err="1">
                <a:latin typeface="Consolas" panose="020B0609020204030204" pitchFamily="49" charset="0"/>
              </a:rPr>
              <a:t>cpu</a:t>
            </a:r>
            <a:r>
              <a:rPr lang="en-US" sz="3200" dirty="0">
                <a:latin typeface="Consolas" panose="020B0609020204030204" pitchFamily="49" charset="0"/>
              </a:rPr>
              <a:t> = </a:t>
            </a:r>
            <a:r>
              <a:rPr lang="en-US" sz="3200" dirty="0" err="1">
                <a:latin typeface="Consolas" panose="020B0609020204030204" pitchFamily="49" charset="0"/>
              </a:rPr>
              <a:t>this_cpu</a:t>
            </a:r>
            <a:r>
              <a:rPr lang="en-US" sz="3200" dirty="0">
                <a:latin typeface="Consolas" panose="020B0609020204030204" pitchFamily="49" charset="0"/>
              </a:rPr>
              <a:t>();</a:t>
            </a:r>
          </a:p>
          <a:p>
            <a:pPr>
              <a:lnSpc>
                <a:spcPts val="3600"/>
              </a:lnSpc>
            </a:pPr>
            <a:r>
              <a:rPr lang="en-US" sz="3200" dirty="0">
                <a:latin typeface="Consolas" panose="020B0609020204030204" pitchFamily="49" charset="0"/>
              </a:rPr>
              <a:t>    if (</a:t>
            </a:r>
            <a:r>
              <a:rPr lang="en-US" sz="3200" dirty="0" err="1">
                <a:latin typeface="Consolas" panose="020B0609020204030204" pitchFamily="49" charset="0"/>
              </a:rPr>
              <a:t>cpu</a:t>
            </a:r>
            <a:r>
              <a:rPr lang="en-US" sz="3200" dirty="0">
                <a:latin typeface="Consolas" panose="020B0609020204030204" pitchFamily="49" charset="0"/>
              </a:rPr>
              <a:t>-&gt;</a:t>
            </a:r>
            <a:r>
              <a:rPr lang="en-US" sz="3200" dirty="0" err="1">
                <a:latin typeface="Consolas" panose="020B0609020204030204" pitchFamily="49" charset="0"/>
              </a:rPr>
              <a:t>cpuindex</a:t>
            </a:r>
            <a:r>
              <a:rPr lang="en-US" sz="3200" dirty="0">
                <a:latin typeface="Consolas" panose="020B0609020204030204" pitchFamily="49" charset="0"/>
              </a:rPr>
              <a:t>_ == </a:t>
            </a:r>
            <a:r>
              <a:rPr lang="en-US" sz="3200" dirty="0">
                <a:solidFill>
                  <a:srgbClr val="00B050"/>
                </a:solidFill>
                <a:latin typeface="Consolas" panose="020B0609020204030204" pitchFamily="49" charset="0"/>
              </a:rPr>
              <a:t>0</a:t>
            </a:r>
            <a:r>
              <a:rPr lang="en-US" sz="3200" dirty="0">
                <a:latin typeface="Consolas" panose="020B0609020204030204" pitchFamily="49" charset="0"/>
              </a:rPr>
              <a:t>) {</a:t>
            </a:r>
          </a:p>
          <a:p>
            <a:pPr>
              <a:lnSpc>
                <a:spcPts val="3600"/>
              </a:lnSpc>
            </a:pPr>
            <a:r>
              <a:rPr lang="en-US" sz="3200" dirty="0">
                <a:latin typeface="Consolas" panose="020B0609020204030204" pitchFamily="49" charset="0"/>
              </a:rPr>
              <a:t>        tick(); //Called once every tick (0.01 </a:t>
            </a:r>
          </a:p>
          <a:p>
            <a:pPr>
              <a:lnSpc>
                <a:spcPts val="3600"/>
              </a:lnSpc>
            </a:pPr>
            <a:r>
              <a:rPr lang="en-US" sz="3200" dirty="0">
                <a:latin typeface="Consolas" panose="020B0609020204030204" pitchFamily="49" charset="0"/>
              </a:rPr>
              <a:t>				//sec, 1/HZ) by CPU 0. Updates </a:t>
            </a:r>
          </a:p>
          <a:p>
            <a:pPr>
              <a:lnSpc>
                <a:spcPts val="3600"/>
              </a:lnSpc>
            </a:pPr>
            <a:r>
              <a:rPr lang="en-US" sz="3200" dirty="0">
                <a:latin typeface="Consolas" panose="020B0609020204030204" pitchFamily="49" charset="0"/>
              </a:rPr>
              <a:t>				//the `ticks` counter and </a:t>
            </a:r>
          </a:p>
          <a:p>
            <a:pPr>
              <a:lnSpc>
                <a:spcPts val="3600"/>
              </a:lnSpc>
            </a:pPr>
            <a:r>
              <a:rPr lang="en-US" sz="3200" dirty="0">
                <a:latin typeface="Consolas" panose="020B0609020204030204" pitchFamily="49" charset="0"/>
              </a:rPr>
              <a:t>				//performs other periodic </a:t>
            </a:r>
          </a:p>
          <a:p>
            <a:pPr>
              <a:lnSpc>
                <a:spcPts val="3600"/>
              </a:lnSpc>
            </a:pPr>
            <a:r>
              <a:rPr lang="en-US" sz="3200" dirty="0">
                <a:latin typeface="Consolas" panose="020B0609020204030204" pitchFamily="49" charset="0"/>
              </a:rPr>
              <a:t>				//maintenance tasks.</a:t>
            </a:r>
          </a:p>
          <a:p>
            <a:pPr>
              <a:lnSpc>
                <a:spcPts val="3600"/>
              </a:lnSpc>
            </a:pPr>
            <a:r>
              <a:rPr lang="en-US" sz="3200" dirty="0">
                <a:latin typeface="Consolas" panose="020B0609020204030204" pitchFamily="49" charset="0"/>
              </a:rPr>
              <a:t>    }</a:t>
            </a:r>
          </a:p>
          <a:p>
            <a:pPr>
              <a:lnSpc>
                <a:spcPts val="3600"/>
              </a:lnSpc>
            </a:pPr>
            <a:r>
              <a:rPr lang="en-US" sz="3200" dirty="0">
                <a:latin typeface="Consolas" panose="020B0609020204030204" pitchFamily="49" charset="0"/>
              </a:rPr>
              <a:t>    </a:t>
            </a:r>
            <a:r>
              <a:rPr lang="en-US" sz="3200" dirty="0" err="1">
                <a:latin typeface="Consolas" panose="020B0609020204030204" pitchFamily="49" charset="0"/>
              </a:rPr>
              <a:t>lapicstate</a:t>
            </a:r>
            <a:r>
              <a:rPr lang="en-US" sz="3200" dirty="0">
                <a:latin typeface="Consolas" panose="020B0609020204030204" pitchFamily="49" charset="0"/>
              </a:rPr>
              <a:t>::get().ack();</a:t>
            </a:r>
          </a:p>
          <a:p>
            <a:pPr>
              <a:lnSpc>
                <a:spcPts val="3600"/>
              </a:lnSpc>
            </a:pPr>
            <a:r>
              <a:rPr lang="en-US" sz="3200" dirty="0">
                <a:latin typeface="Consolas" panose="020B0609020204030204" pitchFamily="49" charset="0"/>
              </a:rPr>
              <a:t>    regs_ = regs; //this-&gt;regs_ = regs on stack</a:t>
            </a:r>
          </a:p>
          <a:p>
            <a:pPr>
              <a:lnSpc>
                <a:spcPts val="3600"/>
              </a:lnSpc>
            </a:pPr>
            <a:r>
              <a:rPr lang="en-US" sz="3200" dirty="0">
                <a:latin typeface="Consolas" panose="020B0609020204030204" pitchFamily="49" charset="0"/>
              </a:rPr>
              <a:t>    </a:t>
            </a:r>
            <a:r>
              <a:rPr lang="en-US" sz="3200" dirty="0" err="1">
                <a:latin typeface="Consolas" panose="020B0609020204030204" pitchFamily="49" charset="0"/>
              </a:rPr>
              <a:t>yield_noreturn</a:t>
            </a:r>
            <a:r>
              <a:rPr lang="en-US" sz="3200" dirty="0">
                <a:latin typeface="Consolas" panose="020B0609020204030204" pitchFamily="49" charset="0"/>
              </a:rPr>
              <a:t>();</a:t>
            </a:r>
          </a:p>
          <a:p>
            <a:pPr>
              <a:lnSpc>
                <a:spcPts val="3600"/>
              </a:lnSpc>
            </a:pPr>
            <a:r>
              <a:rPr lang="en-US" sz="3200" dirty="0">
                <a:latin typeface="Consolas" panose="020B0609020204030204" pitchFamily="49" charset="0"/>
              </a:rPr>
              <a:t>    </a:t>
            </a:r>
            <a:r>
              <a:rPr lang="en-US" sz="3200" dirty="0">
                <a:solidFill>
                  <a:srgbClr val="0070C0"/>
                </a:solidFill>
                <a:latin typeface="Consolas" panose="020B0609020204030204" pitchFamily="49" charset="0"/>
              </a:rPr>
              <a:t>break</a:t>
            </a:r>
            <a:r>
              <a:rPr lang="en-US" sz="3200" dirty="0">
                <a:latin typeface="Consolas" panose="020B0609020204030204" pitchFamily="49" charset="0"/>
              </a:rPr>
              <a:t>; /* will not be reached */</a:t>
            </a:r>
          </a:p>
          <a:p>
            <a:pPr>
              <a:lnSpc>
                <a:spcPts val="3600"/>
              </a:lnSpc>
            </a:pPr>
            <a:r>
              <a:rPr lang="en-US" sz="3200" dirty="0">
                <a:latin typeface="Consolas" panose="020B0609020204030204" pitchFamily="49" charset="0"/>
              </a:rPr>
              <a:t> }</a:t>
            </a:r>
          </a:p>
        </p:txBody>
      </p:sp>
      <p:grpSp>
        <p:nvGrpSpPr>
          <p:cNvPr id="63" name="Group 62">
            <a:extLst>
              <a:ext uri="{FF2B5EF4-FFF2-40B4-BE49-F238E27FC236}">
                <a16:creationId xmlns:a16="http://schemas.microsoft.com/office/drawing/2014/main" id="{EDE0012C-CC65-CF07-5A8D-472ADE7AF889}"/>
              </a:ext>
            </a:extLst>
          </p:cNvPr>
          <p:cNvGrpSpPr/>
          <p:nvPr/>
        </p:nvGrpSpPr>
        <p:grpSpPr>
          <a:xfrm>
            <a:off x="243071" y="-4664"/>
            <a:ext cx="5127582" cy="3460064"/>
            <a:chOff x="243071" y="168960"/>
            <a:chExt cx="5127582" cy="3460064"/>
          </a:xfrm>
        </p:grpSpPr>
        <p:sp>
          <p:nvSpPr>
            <p:cNvPr id="7" name="TextBox 6">
              <a:extLst>
                <a:ext uri="{FF2B5EF4-FFF2-40B4-BE49-F238E27FC236}">
                  <a16:creationId xmlns:a16="http://schemas.microsoft.com/office/drawing/2014/main" id="{809ABC89-D064-39E8-16D6-2E6A1C3A3F58}"/>
                </a:ext>
              </a:extLst>
            </p:cNvPr>
            <p:cNvSpPr txBox="1"/>
            <p:nvPr/>
          </p:nvSpPr>
          <p:spPr>
            <a:xfrm>
              <a:off x="385949" y="168960"/>
              <a:ext cx="4984704" cy="954107"/>
            </a:xfrm>
            <a:prstGeom prst="rect">
              <a:avLst/>
            </a:prstGeom>
            <a:solidFill>
              <a:schemeClr val="bg1"/>
            </a:solidFill>
          </p:spPr>
          <p:txBody>
            <a:bodyPr wrap="square" rtlCol="0">
              <a:spAutoFit/>
            </a:bodyPr>
            <a:lstStyle/>
            <a:p>
              <a:r>
                <a:rPr lang="en-US" sz="2800" b="1" dirty="0">
                  <a:latin typeface="Consolas" panose="020B0609020204030204" pitchFamily="49" charset="0"/>
                </a:rPr>
                <a:t>regs_</a:t>
              </a:r>
              <a:r>
                <a:rPr lang="en-US" sz="2800" b="1" dirty="0">
                  <a:latin typeface="Segoe UI" panose="020B0502040204020203" pitchFamily="34" charset="0"/>
                  <a:cs typeface="Segoe UI" panose="020B0502040204020203" pitchFamily="34" charset="0"/>
                </a:rPr>
                <a:t> is a member variable of </a:t>
              </a:r>
              <a:r>
                <a:rPr lang="en-US" sz="2800" b="1" dirty="0">
                  <a:latin typeface="Consolas" panose="020B0609020204030204" pitchFamily="49" charset="0"/>
                  <a:cs typeface="Segoe UI" panose="020B0502040204020203" pitchFamily="34" charset="0"/>
                </a:rPr>
                <a:t>struct proc</a:t>
              </a:r>
            </a:p>
          </p:txBody>
        </p:sp>
        <p:grpSp>
          <p:nvGrpSpPr>
            <p:cNvPr id="44" name="Group 43">
              <a:extLst>
                <a:ext uri="{FF2B5EF4-FFF2-40B4-BE49-F238E27FC236}">
                  <a16:creationId xmlns:a16="http://schemas.microsoft.com/office/drawing/2014/main" id="{05CFDF49-7CA9-7487-6165-F67E51010CDD}"/>
                </a:ext>
              </a:extLst>
            </p:cNvPr>
            <p:cNvGrpSpPr/>
            <p:nvPr/>
          </p:nvGrpSpPr>
          <p:grpSpPr>
            <a:xfrm>
              <a:off x="243071" y="1156270"/>
              <a:ext cx="4927609" cy="2472754"/>
              <a:chOff x="7031211" y="370390"/>
              <a:chExt cx="4927609" cy="2472754"/>
            </a:xfrm>
          </p:grpSpPr>
          <p:sp>
            <p:nvSpPr>
              <p:cNvPr id="45" name="Rectangle 44">
                <a:extLst>
                  <a:ext uri="{FF2B5EF4-FFF2-40B4-BE49-F238E27FC236}">
                    <a16:creationId xmlns:a16="http://schemas.microsoft.com/office/drawing/2014/main" id="{AAB7D603-91C1-2201-8147-7C0A989EC95D}"/>
                  </a:ext>
                </a:extLst>
              </p:cNvPr>
              <p:cNvSpPr/>
              <p:nvPr/>
            </p:nvSpPr>
            <p:spPr>
              <a:xfrm>
                <a:off x="7187878" y="370390"/>
                <a:ext cx="4770942" cy="2472754"/>
              </a:xfrm>
              <a:prstGeom prst="rect">
                <a:avLst/>
              </a:prstGeom>
              <a:solidFill>
                <a:schemeClr val="bg1"/>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2CD09AB9-DCD0-B218-3D20-735BA6D1EDB2}"/>
                  </a:ext>
                </a:extLst>
              </p:cNvPr>
              <p:cNvGrpSpPr/>
              <p:nvPr/>
            </p:nvGrpSpPr>
            <p:grpSpPr>
              <a:xfrm>
                <a:off x="7031211" y="494532"/>
                <a:ext cx="4927609" cy="2348612"/>
                <a:chOff x="7031211" y="494532"/>
                <a:chExt cx="4927609" cy="2348612"/>
              </a:xfrm>
            </p:grpSpPr>
            <p:sp>
              <p:nvSpPr>
                <p:cNvPr id="47" name="Rectangle 46">
                  <a:extLst>
                    <a:ext uri="{FF2B5EF4-FFF2-40B4-BE49-F238E27FC236}">
                      <a16:creationId xmlns:a16="http://schemas.microsoft.com/office/drawing/2014/main" id="{634242E0-5406-BD1F-684B-16C47AFD0117}"/>
                    </a:ext>
                  </a:extLst>
                </p:cNvPr>
                <p:cNvSpPr/>
                <p:nvPr/>
              </p:nvSpPr>
              <p:spPr>
                <a:xfrm>
                  <a:off x="8734482" y="504042"/>
                  <a:ext cx="1481559" cy="1938992"/>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6212290-3263-16EC-4997-1C40B10B0F48}"/>
                    </a:ext>
                  </a:extLst>
                </p:cNvPr>
                <p:cNvSpPr/>
                <p:nvPr/>
              </p:nvSpPr>
              <p:spPr>
                <a:xfrm>
                  <a:off x="8734482" y="2159221"/>
                  <a:ext cx="1481559" cy="283813"/>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latin typeface="Consolas" panose="020B0609020204030204" pitchFamily="49" charset="0"/>
                    </a:rPr>
                    <a:t>pid_t</a:t>
                  </a:r>
                  <a:r>
                    <a:rPr lang="en-US" dirty="0">
                      <a:solidFill>
                        <a:schemeClr val="tx1"/>
                      </a:solidFill>
                      <a:latin typeface="Consolas" panose="020B0609020204030204" pitchFamily="49" charset="0"/>
                    </a:rPr>
                    <a:t> id_</a:t>
                  </a:r>
                </a:p>
              </p:txBody>
            </p:sp>
            <p:sp>
              <p:nvSpPr>
                <p:cNvPr id="49" name="Rectangle 48">
                  <a:extLst>
                    <a:ext uri="{FF2B5EF4-FFF2-40B4-BE49-F238E27FC236}">
                      <a16:creationId xmlns:a16="http://schemas.microsoft.com/office/drawing/2014/main" id="{A0336DEE-7089-13D9-6A41-16D08240C84F}"/>
                    </a:ext>
                  </a:extLst>
                </p:cNvPr>
                <p:cNvSpPr/>
                <p:nvPr/>
              </p:nvSpPr>
              <p:spPr>
                <a:xfrm>
                  <a:off x="8734482" y="1135903"/>
                  <a:ext cx="1481559" cy="517428"/>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onsolas" panose="020B0609020204030204" pitchFamily="49" charset="0"/>
                    </a:rPr>
                    <a:t>//...Other</a:t>
                  </a:r>
                </a:p>
                <a:p>
                  <a:pPr algn="ctr"/>
                  <a:r>
                    <a:rPr lang="en-US" sz="1600" dirty="0">
                      <a:solidFill>
                        <a:schemeClr val="tx1"/>
                      </a:solidFill>
                      <a:latin typeface="Consolas" panose="020B0609020204030204" pitchFamily="49" charset="0"/>
                    </a:rPr>
                    <a:t>//stuff...</a:t>
                  </a:r>
                </a:p>
              </p:txBody>
            </p:sp>
            <p:sp>
              <p:nvSpPr>
                <p:cNvPr id="50" name="TextBox 49">
                  <a:extLst>
                    <a:ext uri="{FF2B5EF4-FFF2-40B4-BE49-F238E27FC236}">
                      <a16:creationId xmlns:a16="http://schemas.microsoft.com/office/drawing/2014/main" id="{708F94AF-1B4A-321C-C1C2-C3F386E8CC61}"/>
                    </a:ext>
                  </a:extLst>
                </p:cNvPr>
                <p:cNvSpPr txBox="1"/>
                <p:nvPr/>
              </p:nvSpPr>
              <p:spPr>
                <a:xfrm>
                  <a:off x="8574879" y="2443034"/>
                  <a:ext cx="1828800" cy="400110"/>
                </a:xfrm>
                <a:prstGeom prst="rect">
                  <a:avLst/>
                </a:prstGeom>
                <a:noFill/>
              </p:spPr>
              <p:txBody>
                <a:bodyPr wrap="square" rtlCol="0">
                  <a:spAutoFit/>
                </a:bodyPr>
                <a:lstStyle/>
                <a:p>
                  <a:pPr algn="ctr"/>
                  <a:r>
                    <a:rPr lang="en-US" sz="2000" dirty="0">
                      <a:latin typeface="Consolas" panose="020B0609020204030204" pitchFamily="49" charset="0"/>
                    </a:rPr>
                    <a:t>struct proc</a:t>
                  </a:r>
                </a:p>
              </p:txBody>
            </p:sp>
            <p:sp>
              <p:nvSpPr>
                <p:cNvPr id="51" name="Left Brace 50">
                  <a:extLst>
                    <a:ext uri="{FF2B5EF4-FFF2-40B4-BE49-F238E27FC236}">
                      <a16:creationId xmlns:a16="http://schemas.microsoft.com/office/drawing/2014/main" id="{8BF78726-A321-FCBA-6B45-6EB6B2CBBA08}"/>
                    </a:ext>
                  </a:extLst>
                </p:cNvPr>
                <p:cNvSpPr/>
                <p:nvPr/>
              </p:nvSpPr>
              <p:spPr>
                <a:xfrm>
                  <a:off x="8289742" y="504042"/>
                  <a:ext cx="285137" cy="1938992"/>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TextBox 51">
                  <a:extLst>
                    <a:ext uri="{FF2B5EF4-FFF2-40B4-BE49-F238E27FC236}">
                      <a16:creationId xmlns:a16="http://schemas.microsoft.com/office/drawing/2014/main" id="{94CEF684-39CD-0E39-0A8D-3F94088456A3}"/>
                    </a:ext>
                  </a:extLst>
                </p:cNvPr>
                <p:cNvSpPr txBox="1"/>
                <p:nvPr/>
              </p:nvSpPr>
              <p:spPr>
                <a:xfrm>
                  <a:off x="7031211" y="1168348"/>
                  <a:ext cx="1337188" cy="689035"/>
                </a:xfrm>
                <a:prstGeom prst="rect">
                  <a:avLst/>
                </a:prstGeom>
                <a:noFill/>
              </p:spPr>
              <p:txBody>
                <a:bodyPr wrap="square" rtlCol="0">
                  <a:spAutoFit/>
                </a:bodyPr>
                <a:lstStyle/>
                <a:p>
                  <a:pPr algn="ctr">
                    <a:lnSpc>
                      <a:spcPts val="1500"/>
                    </a:lnSpc>
                  </a:pPr>
                  <a:r>
                    <a:rPr lang="en-US" sz="2000" dirty="0"/>
                    <a:t>4KB of allocated space</a:t>
                  </a:r>
                </a:p>
              </p:txBody>
            </p:sp>
            <p:grpSp>
              <p:nvGrpSpPr>
                <p:cNvPr id="53" name="Group 52">
                  <a:extLst>
                    <a:ext uri="{FF2B5EF4-FFF2-40B4-BE49-F238E27FC236}">
                      <a16:creationId xmlns:a16="http://schemas.microsoft.com/office/drawing/2014/main" id="{93268B6F-0679-B3C7-499C-D9BB31E81784}"/>
                    </a:ext>
                  </a:extLst>
                </p:cNvPr>
                <p:cNvGrpSpPr/>
                <p:nvPr/>
              </p:nvGrpSpPr>
              <p:grpSpPr>
                <a:xfrm>
                  <a:off x="10352491" y="1168348"/>
                  <a:ext cx="1606329" cy="1355411"/>
                  <a:chOff x="10636477" y="5097411"/>
                  <a:chExt cx="1606329" cy="1355411"/>
                </a:xfrm>
              </p:grpSpPr>
              <p:sp>
                <p:nvSpPr>
                  <p:cNvPr id="61" name="Left Brace 60">
                    <a:extLst>
                      <a:ext uri="{FF2B5EF4-FFF2-40B4-BE49-F238E27FC236}">
                        <a16:creationId xmlns:a16="http://schemas.microsoft.com/office/drawing/2014/main" id="{A6D66E18-B731-8707-8920-58AE86D2BB75}"/>
                      </a:ext>
                    </a:extLst>
                  </p:cNvPr>
                  <p:cNvSpPr/>
                  <p:nvPr/>
                </p:nvSpPr>
                <p:spPr>
                  <a:xfrm flipH="1">
                    <a:off x="10636477" y="5097411"/>
                    <a:ext cx="285137" cy="1274685"/>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TextBox 61">
                    <a:extLst>
                      <a:ext uri="{FF2B5EF4-FFF2-40B4-BE49-F238E27FC236}">
                        <a16:creationId xmlns:a16="http://schemas.microsoft.com/office/drawing/2014/main" id="{43CA0371-F158-8EC2-35C0-AFCA90316629}"/>
                      </a:ext>
                    </a:extLst>
                  </p:cNvPr>
                  <p:cNvSpPr txBox="1"/>
                  <p:nvPr/>
                </p:nvSpPr>
                <p:spPr>
                  <a:xfrm>
                    <a:off x="10761248" y="5379451"/>
                    <a:ext cx="1481558" cy="1073371"/>
                  </a:xfrm>
                  <a:prstGeom prst="rect">
                    <a:avLst/>
                  </a:prstGeom>
                  <a:noFill/>
                </p:spPr>
                <p:txBody>
                  <a:bodyPr wrap="square" rtlCol="0">
                    <a:spAutoFit/>
                  </a:bodyPr>
                  <a:lstStyle/>
                  <a:p>
                    <a:pPr algn="ctr">
                      <a:lnSpc>
                        <a:spcPts val="1500"/>
                      </a:lnSpc>
                    </a:pPr>
                    <a:r>
                      <a:rPr lang="en-US" sz="2000" dirty="0"/>
                      <a:t>Space actually used by </a:t>
                    </a:r>
                    <a:r>
                      <a:rPr lang="en-US" sz="2000" dirty="0">
                        <a:latin typeface="Consolas" panose="020B0609020204030204" pitchFamily="49" charset="0"/>
                      </a:rPr>
                      <a:t>struct proc </a:t>
                    </a:r>
                    <a:r>
                      <a:rPr lang="en-US" sz="2000" dirty="0"/>
                      <a:t>fields</a:t>
                    </a:r>
                  </a:p>
                </p:txBody>
              </p:sp>
            </p:grpSp>
            <p:grpSp>
              <p:nvGrpSpPr>
                <p:cNvPr id="54" name="Group 53">
                  <a:extLst>
                    <a:ext uri="{FF2B5EF4-FFF2-40B4-BE49-F238E27FC236}">
                      <a16:creationId xmlns:a16="http://schemas.microsoft.com/office/drawing/2014/main" id="{2E4C9826-2E1E-E9A2-B90F-BCCA3F2B6DB2}"/>
                    </a:ext>
                  </a:extLst>
                </p:cNvPr>
                <p:cNvGrpSpPr/>
                <p:nvPr/>
              </p:nvGrpSpPr>
              <p:grpSpPr>
                <a:xfrm>
                  <a:off x="10349534" y="494532"/>
                  <a:ext cx="1595540" cy="882696"/>
                  <a:chOff x="10633520" y="4423595"/>
                  <a:chExt cx="1595540" cy="882696"/>
                </a:xfrm>
              </p:grpSpPr>
              <p:sp>
                <p:nvSpPr>
                  <p:cNvPr id="59" name="Left Brace 58">
                    <a:extLst>
                      <a:ext uri="{FF2B5EF4-FFF2-40B4-BE49-F238E27FC236}">
                        <a16:creationId xmlns:a16="http://schemas.microsoft.com/office/drawing/2014/main" id="{7AECA402-2EAB-FFD3-6640-41084EA524E1}"/>
                      </a:ext>
                    </a:extLst>
                  </p:cNvPr>
                  <p:cNvSpPr/>
                  <p:nvPr/>
                </p:nvSpPr>
                <p:spPr>
                  <a:xfrm flipH="1">
                    <a:off x="10633520" y="4423595"/>
                    <a:ext cx="285137" cy="641372"/>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0" name="TextBox 59">
                    <a:extLst>
                      <a:ext uri="{FF2B5EF4-FFF2-40B4-BE49-F238E27FC236}">
                        <a16:creationId xmlns:a16="http://schemas.microsoft.com/office/drawing/2014/main" id="{B9D8728C-A174-ED28-6319-73C51FA631CB}"/>
                      </a:ext>
                    </a:extLst>
                  </p:cNvPr>
                  <p:cNvSpPr txBox="1"/>
                  <p:nvPr/>
                </p:nvSpPr>
                <p:spPr>
                  <a:xfrm>
                    <a:off x="10913682" y="4424896"/>
                    <a:ext cx="1315378" cy="881395"/>
                  </a:xfrm>
                  <a:prstGeom prst="rect">
                    <a:avLst/>
                  </a:prstGeom>
                  <a:noFill/>
                </p:spPr>
                <p:txBody>
                  <a:bodyPr wrap="square" rtlCol="0">
                    <a:spAutoFit/>
                  </a:bodyPr>
                  <a:lstStyle/>
                  <a:p>
                    <a:pPr algn="ctr">
                      <a:lnSpc>
                        <a:spcPts val="1500"/>
                      </a:lnSpc>
                    </a:pPr>
                    <a:r>
                      <a:rPr lang="en-US" sz="2000" dirty="0"/>
                      <a:t>Available for use by the kernel stack</a:t>
                    </a:r>
                  </a:p>
                </p:txBody>
              </p:sp>
            </p:grpSp>
            <p:grpSp>
              <p:nvGrpSpPr>
                <p:cNvPr id="55" name="Group 54">
                  <a:extLst>
                    <a:ext uri="{FF2B5EF4-FFF2-40B4-BE49-F238E27FC236}">
                      <a16:creationId xmlns:a16="http://schemas.microsoft.com/office/drawing/2014/main" id="{D94FCC75-F401-8611-A1F9-F76A3685BF75}"/>
                    </a:ext>
                  </a:extLst>
                </p:cNvPr>
                <p:cNvGrpSpPr/>
                <p:nvPr/>
              </p:nvGrpSpPr>
              <p:grpSpPr>
                <a:xfrm>
                  <a:off x="8752142" y="528637"/>
                  <a:ext cx="1442052" cy="485154"/>
                  <a:chOff x="9036128" y="4457700"/>
                  <a:chExt cx="1442052" cy="485154"/>
                </a:xfrm>
              </p:grpSpPr>
              <p:cxnSp>
                <p:nvCxnSpPr>
                  <p:cNvPr id="57" name="Straight Arrow Connector 56">
                    <a:extLst>
                      <a:ext uri="{FF2B5EF4-FFF2-40B4-BE49-F238E27FC236}">
                        <a16:creationId xmlns:a16="http://schemas.microsoft.com/office/drawing/2014/main" id="{36E2293A-517C-897C-3F48-288A916145AD}"/>
                      </a:ext>
                    </a:extLst>
                  </p:cNvPr>
                  <p:cNvCxnSpPr>
                    <a:cxnSpLocks/>
                  </p:cNvCxnSpPr>
                  <p:nvPr/>
                </p:nvCxnSpPr>
                <p:spPr>
                  <a:xfrm>
                    <a:off x="9732634" y="4712908"/>
                    <a:ext cx="0" cy="229946"/>
                  </a:xfrm>
                  <a:prstGeom prst="straightConnector1">
                    <a:avLst/>
                  </a:prstGeom>
                  <a:ln w="127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58" name="Rectangle 57">
                    <a:extLst>
                      <a:ext uri="{FF2B5EF4-FFF2-40B4-BE49-F238E27FC236}">
                        <a16:creationId xmlns:a16="http://schemas.microsoft.com/office/drawing/2014/main" id="{6E72BF0B-9F38-CC64-D29A-315994866271}"/>
                      </a:ext>
                    </a:extLst>
                  </p:cNvPr>
                  <p:cNvSpPr/>
                  <p:nvPr/>
                </p:nvSpPr>
                <p:spPr>
                  <a:xfrm>
                    <a:off x="9036128" y="4457700"/>
                    <a:ext cx="1442052" cy="259218"/>
                  </a:xfrm>
                  <a:prstGeom prst="rect">
                    <a:avLst/>
                  </a:prstGeom>
                  <a:solidFill>
                    <a:schemeClr val="bg1">
                      <a:lumMod val="95000"/>
                    </a:schemeClr>
                  </a:solid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Light" panose="020B0502040204020203" pitchFamily="34" charset="0"/>
                        <a:cs typeface="Segoe UI Light" panose="020B0502040204020203" pitchFamily="34" charset="0"/>
                      </a:rPr>
                      <a:t>Stack frame 0</a:t>
                    </a:r>
                  </a:p>
                </p:txBody>
              </p:sp>
            </p:grpSp>
            <p:sp>
              <p:nvSpPr>
                <p:cNvPr id="56" name="Rectangle 55">
                  <a:extLst>
                    <a:ext uri="{FF2B5EF4-FFF2-40B4-BE49-F238E27FC236}">
                      <a16:creationId xmlns:a16="http://schemas.microsoft.com/office/drawing/2014/main" id="{37105248-E0C8-857B-A60F-7233E00F02B0}"/>
                    </a:ext>
                  </a:extLst>
                </p:cNvPr>
                <p:cNvSpPr/>
                <p:nvPr/>
              </p:nvSpPr>
              <p:spPr>
                <a:xfrm>
                  <a:off x="8734482" y="1650186"/>
                  <a:ext cx="1481559" cy="509036"/>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900"/>
                    </a:lnSpc>
                  </a:pPr>
                  <a:r>
                    <a:rPr lang="en-US" dirty="0" err="1">
                      <a:solidFill>
                        <a:schemeClr val="tx1"/>
                      </a:solidFill>
                      <a:latin typeface="Consolas" panose="020B0609020204030204" pitchFamily="49" charset="0"/>
                    </a:rPr>
                    <a:t>regstate</a:t>
                  </a:r>
                  <a:r>
                    <a:rPr lang="en-US" dirty="0">
                      <a:solidFill>
                        <a:schemeClr val="tx1"/>
                      </a:solidFill>
                      <a:latin typeface="Consolas" panose="020B0609020204030204" pitchFamily="49" charset="0"/>
                    </a:rPr>
                    <a:t>* regs_</a:t>
                  </a:r>
                </a:p>
              </p:txBody>
            </p:sp>
          </p:grpSp>
        </p:grpSp>
      </p:grpSp>
      <p:grpSp>
        <p:nvGrpSpPr>
          <p:cNvPr id="64" name="Group 63">
            <a:extLst>
              <a:ext uri="{FF2B5EF4-FFF2-40B4-BE49-F238E27FC236}">
                <a16:creationId xmlns:a16="http://schemas.microsoft.com/office/drawing/2014/main" id="{5F03DB3B-1400-5AF1-B54D-BCFF5B8ECF2C}"/>
              </a:ext>
            </a:extLst>
          </p:cNvPr>
          <p:cNvGrpSpPr/>
          <p:nvPr/>
        </p:nvGrpSpPr>
        <p:grpSpPr>
          <a:xfrm>
            <a:off x="5296949" y="-35953"/>
            <a:ext cx="6127138" cy="4322559"/>
            <a:chOff x="5921984" y="114521"/>
            <a:chExt cx="6127138" cy="4322559"/>
          </a:xfrm>
        </p:grpSpPr>
        <p:pic>
          <p:nvPicPr>
            <p:cNvPr id="3" name="Picture 2">
              <a:extLst>
                <a:ext uri="{FF2B5EF4-FFF2-40B4-BE49-F238E27FC236}">
                  <a16:creationId xmlns:a16="http://schemas.microsoft.com/office/drawing/2014/main" id="{431DB2A3-A0AD-B949-BFB2-AA3A5FFEF5B3}"/>
                </a:ext>
              </a:extLst>
            </p:cNvPr>
            <p:cNvPicPr>
              <a:picLocks noChangeAspect="1"/>
            </p:cNvPicPr>
            <p:nvPr/>
          </p:nvPicPr>
          <p:blipFill>
            <a:blip r:embed="rId3"/>
            <a:stretch>
              <a:fillRect/>
            </a:stretch>
          </p:blipFill>
          <p:spPr>
            <a:xfrm>
              <a:off x="5921984" y="1123067"/>
              <a:ext cx="5891579" cy="3314013"/>
            </a:xfrm>
            <a:prstGeom prst="rect">
              <a:avLst/>
            </a:prstGeom>
            <a:ln w="57150">
              <a:solidFill>
                <a:schemeClr val="tx1"/>
              </a:solidFill>
            </a:ln>
          </p:spPr>
        </p:pic>
        <p:sp>
          <p:nvSpPr>
            <p:cNvPr id="5" name="TextBox 4">
              <a:extLst>
                <a:ext uri="{FF2B5EF4-FFF2-40B4-BE49-F238E27FC236}">
                  <a16:creationId xmlns:a16="http://schemas.microsoft.com/office/drawing/2014/main" id="{4C7227F7-FD69-6DF1-5C3E-2283C74B1D21}"/>
                </a:ext>
              </a:extLst>
            </p:cNvPr>
            <p:cNvSpPr txBox="1"/>
            <p:nvPr/>
          </p:nvSpPr>
          <p:spPr>
            <a:xfrm>
              <a:off x="5921984" y="114521"/>
              <a:ext cx="6127138" cy="954107"/>
            </a:xfrm>
            <a:prstGeom prst="rect">
              <a:avLst/>
            </a:prstGeom>
            <a:solidFill>
              <a:schemeClr val="bg1"/>
            </a:solidFill>
          </p:spPr>
          <p:txBody>
            <a:bodyPr wrap="square" rtlCol="0">
              <a:spAutoFit/>
            </a:bodyPr>
            <a:lstStyle/>
            <a:p>
              <a:r>
                <a:rPr lang="en-US" sz="2800" b="1" dirty="0">
                  <a:latin typeface="Consolas" panose="020B0609020204030204" pitchFamily="49" charset="0"/>
                </a:rPr>
                <a:t>regs</a:t>
              </a:r>
              <a:r>
                <a:rPr lang="en-US" sz="2800" b="1" dirty="0">
                  <a:latin typeface="Segoe UI" panose="020B0502040204020203" pitchFamily="34" charset="0"/>
                  <a:cs typeface="Segoe UI" panose="020B0502040204020203" pitchFamily="34" charset="0"/>
                </a:rPr>
                <a:t> points to saved context state on the stack</a:t>
              </a:r>
            </a:p>
          </p:txBody>
        </p:sp>
      </p:grpSp>
    </p:spTree>
    <p:extLst>
      <p:ext uri="{BB962C8B-B14F-4D97-AF65-F5344CB8AC3E}">
        <p14:creationId xmlns:p14="http://schemas.microsoft.com/office/powerpoint/2010/main" val="265808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125E-6 3.7037E-7 L -3.125E-6 -1.02338 " pathEditMode="relative" rAng="0" ptsTypes="AA">
                                      <p:cBhvr>
                                        <p:cTn id="6" dur="2000" fill="hold"/>
                                        <p:tgtEl>
                                          <p:spTgt spid="4"/>
                                        </p:tgtEl>
                                        <p:attrNameLst>
                                          <p:attrName>ppt_x</p:attrName>
                                          <p:attrName>ppt_y</p:attrName>
                                        </p:attrNameLst>
                                      </p:cBhvr>
                                      <p:rCtr x="0" y="-51181"/>
                                    </p:animMotion>
                                  </p:childTnLst>
                                </p:cTn>
                              </p:par>
                            </p:childTnLst>
                          </p:cTn>
                        </p:par>
                        <p:par>
                          <p:cTn id="7" fill="hold">
                            <p:stCondLst>
                              <p:cond delay="2000"/>
                            </p:stCondLst>
                            <p:childTnLst>
                              <p:par>
                                <p:cTn id="8" presetID="22" presetClass="entr" presetSubtype="8"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500"/>
                                        <p:tgtEl>
                                          <p:spTgt spid="63"/>
                                        </p:tgtEl>
                                      </p:cBhvr>
                                    </p:animEffect>
                                  </p:childTnLst>
                                </p:cTn>
                              </p:par>
                              <p:par>
                                <p:cTn id="16" presetID="32" presetClass="emph" presetSubtype="0" fill="hold" nodeType="withEffect">
                                  <p:stCondLst>
                                    <p:cond delay="0"/>
                                  </p:stCondLst>
                                  <p:childTnLst>
                                    <p:animRot by="120000">
                                      <p:cBhvr>
                                        <p:cTn id="17" dur="100" fill="hold">
                                          <p:stCondLst>
                                            <p:cond delay="0"/>
                                          </p:stCondLst>
                                        </p:cTn>
                                        <p:tgtEl>
                                          <p:spTgt spid="63"/>
                                        </p:tgtEl>
                                        <p:attrNameLst>
                                          <p:attrName>r</p:attrName>
                                        </p:attrNameLst>
                                      </p:cBhvr>
                                    </p:animRot>
                                    <p:animRot by="-240000">
                                      <p:cBhvr>
                                        <p:cTn id="18" dur="200" fill="hold">
                                          <p:stCondLst>
                                            <p:cond delay="200"/>
                                          </p:stCondLst>
                                        </p:cTn>
                                        <p:tgtEl>
                                          <p:spTgt spid="63"/>
                                        </p:tgtEl>
                                        <p:attrNameLst>
                                          <p:attrName>r</p:attrName>
                                        </p:attrNameLst>
                                      </p:cBhvr>
                                    </p:animRot>
                                    <p:animRot by="240000">
                                      <p:cBhvr>
                                        <p:cTn id="19" dur="200" fill="hold">
                                          <p:stCondLst>
                                            <p:cond delay="400"/>
                                          </p:stCondLst>
                                        </p:cTn>
                                        <p:tgtEl>
                                          <p:spTgt spid="63"/>
                                        </p:tgtEl>
                                        <p:attrNameLst>
                                          <p:attrName>r</p:attrName>
                                        </p:attrNameLst>
                                      </p:cBhvr>
                                    </p:animRot>
                                    <p:animRot by="-240000">
                                      <p:cBhvr>
                                        <p:cTn id="20" dur="200" fill="hold">
                                          <p:stCondLst>
                                            <p:cond delay="600"/>
                                          </p:stCondLst>
                                        </p:cTn>
                                        <p:tgtEl>
                                          <p:spTgt spid="63"/>
                                        </p:tgtEl>
                                        <p:attrNameLst>
                                          <p:attrName>r</p:attrName>
                                        </p:attrNameLst>
                                      </p:cBhvr>
                                    </p:animRot>
                                    <p:animRot by="120000">
                                      <p:cBhvr>
                                        <p:cTn id="21" dur="200" fill="hold">
                                          <p:stCondLst>
                                            <p:cond delay="800"/>
                                          </p:stCondLst>
                                        </p:cTn>
                                        <p:tgtEl>
                                          <p:spTgt spid="63"/>
                                        </p:tgtEl>
                                        <p:attrNameLst>
                                          <p:attrName>r</p:attrName>
                                        </p:attrNameLst>
                                      </p:cBhvr>
                                    </p:animRot>
                                  </p:childTnLst>
                                </p:cTn>
                              </p:par>
                              <p:par>
                                <p:cTn id="22" presetID="10" presetClass="entr" presetSubtype="0" fill="hold" nodeType="with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500"/>
                                        <p:tgtEl>
                                          <p:spTgt spid="64"/>
                                        </p:tgtEl>
                                      </p:cBhvr>
                                    </p:animEffect>
                                  </p:childTnLst>
                                </p:cTn>
                              </p:par>
                              <p:par>
                                <p:cTn id="25" presetID="32" presetClass="emph" presetSubtype="0" fill="hold" nodeType="withEffect">
                                  <p:stCondLst>
                                    <p:cond delay="0"/>
                                  </p:stCondLst>
                                  <p:childTnLst>
                                    <p:animRot by="120000">
                                      <p:cBhvr>
                                        <p:cTn id="26" dur="100" fill="hold">
                                          <p:stCondLst>
                                            <p:cond delay="0"/>
                                          </p:stCondLst>
                                        </p:cTn>
                                        <p:tgtEl>
                                          <p:spTgt spid="64"/>
                                        </p:tgtEl>
                                        <p:attrNameLst>
                                          <p:attrName>r</p:attrName>
                                        </p:attrNameLst>
                                      </p:cBhvr>
                                    </p:animRot>
                                    <p:animRot by="-240000">
                                      <p:cBhvr>
                                        <p:cTn id="27" dur="200" fill="hold">
                                          <p:stCondLst>
                                            <p:cond delay="200"/>
                                          </p:stCondLst>
                                        </p:cTn>
                                        <p:tgtEl>
                                          <p:spTgt spid="64"/>
                                        </p:tgtEl>
                                        <p:attrNameLst>
                                          <p:attrName>r</p:attrName>
                                        </p:attrNameLst>
                                      </p:cBhvr>
                                    </p:animRot>
                                    <p:animRot by="240000">
                                      <p:cBhvr>
                                        <p:cTn id="28" dur="200" fill="hold">
                                          <p:stCondLst>
                                            <p:cond delay="400"/>
                                          </p:stCondLst>
                                        </p:cTn>
                                        <p:tgtEl>
                                          <p:spTgt spid="64"/>
                                        </p:tgtEl>
                                        <p:attrNameLst>
                                          <p:attrName>r</p:attrName>
                                        </p:attrNameLst>
                                      </p:cBhvr>
                                    </p:animRot>
                                    <p:animRot by="-240000">
                                      <p:cBhvr>
                                        <p:cTn id="29" dur="200" fill="hold">
                                          <p:stCondLst>
                                            <p:cond delay="600"/>
                                          </p:stCondLst>
                                        </p:cTn>
                                        <p:tgtEl>
                                          <p:spTgt spid="64"/>
                                        </p:tgtEl>
                                        <p:attrNameLst>
                                          <p:attrName>r</p:attrName>
                                        </p:attrNameLst>
                                      </p:cBhvr>
                                    </p:animRot>
                                    <p:animRot by="120000">
                                      <p:cBhvr>
                                        <p:cTn id="30" dur="200" fill="hold">
                                          <p:stCondLst>
                                            <p:cond delay="800"/>
                                          </p:stCondLst>
                                        </p:cTn>
                                        <p:tgtEl>
                                          <p:spTgt spid="6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166A9D-AEF1-467C-AF7C-33B8217CBF2C}"/>
              </a:ext>
            </a:extLst>
          </p:cNvPr>
          <p:cNvSpPr/>
          <p:nvPr/>
        </p:nvSpPr>
        <p:spPr>
          <a:xfrm>
            <a:off x="246925" y="3118515"/>
            <a:ext cx="11698149" cy="8463855"/>
          </a:xfrm>
          <a:prstGeom prst="rect">
            <a:avLst/>
          </a:prstGeom>
        </p:spPr>
        <p:txBody>
          <a:bodyPr wrap="square">
            <a:spAutoFit/>
          </a:bodyPr>
          <a:lstStyle/>
          <a:p>
            <a:r>
              <a:rPr lang="en-US" sz="3200" dirty="0">
                <a:latin typeface="Consolas" panose="020B0609020204030204" pitchFamily="49" charset="0"/>
              </a:rPr>
              <a:t>// k-</a:t>
            </a:r>
            <a:r>
              <a:rPr lang="en-US" sz="3200" dirty="0" err="1">
                <a:latin typeface="Consolas" panose="020B0609020204030204" pitchFamily="49" charset="0"/>
              </a:rPr>
              <a:t>exception.S</a:t>
            </a:r>
            <a:endParaRPr lang="en-US" sz="3200" dirty="0">
              <a:latin typeface="Consolas" panose="020B0609020204030204" pitchFamily="49" charset="0"/>
            </a:endParaRPr>
          </a:p>
          <a:p>
            <a:r>
              <a:rPr lang="en-US" sz="3200" dirty="0">
                <a:latin typeface="Consolas" panose="020B0609020204030204" pitchFamily="49" charset="0"/>
              </a:rPr>
              <a:t>// proc::</a:t>
            </a:r>
            <a:r>
              <a:rPr lang="en-US" sz="3200" dirty="0" err="1">
                <a:latin typeface="Consolas" panose="020B0609020204030204" pitchFamily="49" charset="0"/>
              </a:rPr>
              <a:t>yield_noreturn</a:t>
            </a:r>
            <a:r>
              <a:rPr lang="en-US" sz="3200" dirty="0">
                <a:latin typeface="Consolas" panose="020B0609020204030204" pitchFamily="49" charset="0"/>
              </a:rPr>
              <a:t>()</a:t>
            </a:r>
          </a:p>
          <a:p>
            <a:r>
              <a:rPr lang="en-US" sz="3200" dirty="0">
                <a:solidFill>
                  <a:srgbClr val="00B050"/>
                </a:solidFill>
                <a:latin typeface="Consolas" panose="020B0609020204030204" pitchFamily="49" charset="0"/>
              </a:rPr>
              <a:t>.</a:t>
            </a:r>
            <a:r>
              <a:rPr lang="en-US" sz="3200" dirty="0" err="1">
                <a:solidFill>
                  <a:srgbClr val="00B050"/>
                </a:solidFill>
                <a:latin typeface="Consolas" panose="020B0609020204030204" pitchFamily="49" charset="0"/>
              </a:rPr>
              <a:t>globl</a:t>
            </a:r>
            <a:r>
              <a:rPr lang="en-US" sz="3200" dirty="0">
                <a:solidFill>
                  <a:srgbClr val="00B050"/>
                </a:solidFill>
                <a:latin typeface="Consolas" panose="020B0609020204030204" pitchFamily="49" charset="0"/>
              </a:rPr>
              <a:t> _ZN4proc14yield_noreturnEv</a:t>
            </a:r>
          </a:p>
          <a:p>
            <a:r>
              <a:rPr lang="en-US" sz="3200" dirty="0">
                <a:solidFill>
                  <a:srgbClr val="00B050"/>
                </a:solidFill>
                <a:latin typeface="Consolas" panose="020B0609020204030204" pitchFamily="49" charset="0"/>
              </a:rPr>
              <a:t>_ZN4proc14yield_noreturnEv:</a:t>
            </a:r>
          </a:p>
          <a:p>
            <a:r>
              <a:rPr lang="en-US" sz="3200" dirty="0">
                <a:latin typeface="Consolas" panose="020B0609020204030204" pitchFamily="49" charset="0"/>
              </a:rPr>
              <a:t>    // Switch to </a:t>
            </a:r>
            <a:r>
              <a:rPr lang="en-US" sz="3200" dirty="0" err="1">
                <a:latin typeface="Consolas" panose="020B0609020204030204" pitchFamily="49" charset="0"/>
              </a:rPr>
              <a:t>cpustack</a:t>
            </a:r>
            <a:r>
              <a:rPr lang="en-US" sz="3200" dirty="0">
                <a:latin typeface="Consolas" panose="020B0609020204030204" pitchFamily="49" charset="0"/>
              </a:rPr>
              <a:t> and invoke the scheduler</a:t>
            </a:r>
          </a:p>
          <a:p>
            <a:r>
              <a:rPr lang="en-US" sz="3200" dirty="0">
                <a:latin typeface="Consolas" panose="020B0609020204030204" pitchFamily="49" charset="0"/>
              </a:rPr>
              <a:t>    // (in other words, invoke the function </a:t>
            </a:r>
          </a:p>
          <a:p>
            <a:r>
              <a:rPr lang="en-US" sz="3200" dirty="0">
                <a:latin typeface="Consolas" panose="020B0609020204030204" pitchFamily="49" charset="0"/>
              </a:rPr>
              <a:t>    // </a:t>
            </a:r>
            <a:r>
              <a:rPr lang="en-US" sz="3200" dirty="0" err="1">
                <a:latin typeface="Consolas" panose="020B0609020204030204" pitchFamily="49" charset="0"/>
              </a:rPr>
              <a:t>cpustate</a:t>
            </a:r>
            <a:r>
              <a:rPr lang="en-US" sz="3200" dirty="0">
                <a:latin typeface="Consolas" panose="020B0609020204030204" pitchFamily="49" charset="0"/>
              </a:rPr>
              <a:t>::schedule()).</a:t>
            </a:r>
          </a:p>
          <a:p>
            <a:r>
              <a:rPr lang="en-US" sz="3200" dirty="0">
                <a:latin typeface="Consolas" panose="020B0609020204030204" pitchFamily="49" charset="0"/>
              </a:rPr>
              <a:t>    </a:t>
            </a:r>
          </a:p>
          <a:p>
            <a:r>
              <a:rPr lang="en-US" sz="3200" dirty="0">
                <a:latin typeface="Consolas" panose="020B0609020204030204" pitchFamily="49" charset="0"/>
              </a:rPr>
              <a:t>    // Recall that %</a:t>
            </a:r>
            <a:r>
              <a:rPr lang="en-US" sz="3200" dirty="0" err="1">
                <a:latin typeface="Consolas" panose="020B0609020204030204" pitchFamily="49" charset="0"/>
              </a:rPr>
              <a:t>gs.base</a:t>
            </a:r>
            <a:r>
              <a:rPr lang="en-US" sz="3200" dirty="0">
                <a:latin typeface="Consolas" panose="020B0609020204030204" pitchFamily="49" charset="0"/>
              </a:rPr>
              <a:t> points to the</a:t>
            </a:r>
          </a:p>
          <a:p>
            <a:r>
              <a:rPr lang="en-US" sz="3200" dirty="0">
                <a:latin typeface="Consolas" panose="020B0609020204030204" pitchFamily="49" charset="0"/>
              </a:rPr>
              <a:t>    // </a:t>
            </a:r>
            <a:r>
              <a:rPr lang="en-US" sz="3200" dirty="0" err="1">
                <a:latin typeface="Consolas" panose="020B0609020204030204" pitchFamily="49" charset="0"/>
              </a:rPr>
              <a:t>cpustate</a:t>
            </a:r>
            <a:r>
              <a:rPr lang="en-US" sz="3200" dirty="0">
                <a:latin typeface="Consolas" panose="020B0609020204030204" pitchFamily="49" charset="0"/>
              </a:rPr>
              <a:t> for this </a:t>
            </a:r>
            <a:r>
              <a:rPr lang="en-US" sz="3200" dirty="0" err="1">
                <a:latin typeface="Consolas" panose="020B0609020204030204" pitchFamily="49" charset="0"/>
              </a:rPr>
              <a:t>cpu</a:t>
            </a:r>
            <a:r>
              <a:rPr lang="en-US" sz="3200" dirty="0">
                <a:latin typeface="Consolas" panose="020B0609020204030204" pitchFamily="49" charset="0"/>
              </a:rPr>
              <a:t>.</a:t>
            </a:r>
          </a:p>
          <a:p>
            <a:r>
              <a:rPr lang="en-US" sz="3200" dirty="0">
                <a:solidFill>
                  <a:srgbClr val="0070C0"/>
                </a:solidFill>
                <a:latin typeface="Consolas" panose="020B0609020204030204" pitchFamily="49" charset="0"/>
              </a:rPr>
              <a:t>    </a:t>
            </a:r>
            <a:r>
              <a:rPr lang="en-US" sz="3200" dirty="0" err="1">
                <a:solidFill>
                  <a:srgbClr val="0070C0"/>
                </a:solidFill>
                <a:latin typeface="Consolas" panose="020B0609020204030204" pitchFamily="49" charset="0"/>
              </a:rPr>
              <a:t>movq</a:t>
            </a:r>
            <a:r>
              <a:rPr lang="en-US" sz="3200" dirty="0">
                <a:latin typeface="Consolas" panose="020B0609020204030204" pitchFamily="49" charset="0"/>
              </a:rPr>
              <a:t> %</a:t>
            </a:r>
            <a:r>
              <a:rPr lang="en-US" sz="3200" dirty="0" err="1">
                <a:latin typeface="Consolas" panose="020B0609020204030204" pitchFamily="49" charset="0"/>
              </a:rPr>
              <a:t>gs</a:t>
            </a:r>
            <a:r>
              <a:rPr lang="en-US" sz="3200" dirty="0">
                <a:latin typeface="Consolas" panose="020B0609020204030204" pitchFamily="49" charset="0"/>
              </a:rPr>
              <a:t>:(</a:t>
            </a:r>
            <a:r>
              <a:rPr lang="en-US" sz="3200" dirty="0">
                <a:solidFill>
                  <a:srgbClr val="00B050"/>
                </a:solidFill>
                <a:latin typeface="Consolas" panose="020B0609020204030204" pitchFamily="49" charset="0"/>
              </a:rPr>
              <a:t>0</a:t>
            </a:r>
            <a:r>
              <a:rPr lang="en-US" sz="3200" dirty="0">
                <a:latin typeface="Consolas" panose="020B0609020204030204" pitchFamily="49" charset="0"/>
              </a:rPr>
              <a:t>), %</a:t>
            </a:r>
            <a:r>
              <a:rPr lang="en-US" sz="3200" dirty="0" err="1">
                <a:latin typeface="Consolas" panose="020B0609020204030204" pitchFamily="49" charset="0"/>
              </a:rPr>
              <a:t>rdi</a:t>
            </a:r>
            <a:r>
              <a:rPr lang="en-US" sz="3200" dirty="0">
                <a:latin typeface="Consolas" panose="020B0609020204030204" pitchFamily="49" charset="0"/>
              </a:rPr>
              <a:t>  //%</a:t>
            </a:r>
            <a:r>
              <a:rPr lang="en-US" sz="3200" dirty="0" err="1">
                <a:latin typeface="Consolas" panose="020B0609020204030204" pitchFamily="49" charset="0"/>
              </a:rPr>
              <a:t>rdi</a:t>
            </a:r>
            <a:r>
              <a:rPr lang="en-US" sz="3200" dirty="0">
                <a:latin typeface="Consolas" panose="020B0609020204030204" pitchFamily="49" charset="0"/>
              </a:rPr>
              <a:t> will be the </a:t>
            </a:r>
          </a:p>
          <a:p>
            <a:r>
              <a:rPr lang="en-US" sz="3200" dirty="0">
                <a:latin typeface="Consolas" panose="020B0609020204030204" pitchFamily="49" charset="0"/>
              </a:rPr>
              <a:t>					   </a:t>
            </a:r>
            <a:r>
              <a:rPr lang="en-US" sz="1200" dirty="0">
                <a:latin typeface="Consolas" panose="020B0609020204030204" pitchFamily="49" charset="0"/>
              </a:rPr>
              <a:t> </a:t>
            </a:r>
            <a:r>
              <a:rPr lang="en-US" sz="3200" dirty="0">
                <a:latin typeface="Consolas" panose="020B0609020204030204" pitchFamily="49" charset="0"/>
              </a:rPr>
              <a:t>//`this` pointer for</a:t>
            </a:r>
          </a:p>
          <a:p>
            <a:r>
              <a:rPr lang="en-US" sz="3200" dirty="0">
                <a:latin typeface="Consolas" panose="020B0609020204030204" pitchFamily="49" charset="0"/>
              </a:rPr>
              <a:t>                       </a:t>
            </a:r>
            <a:r>
              <a:rPr lang="en-US" dirty="0">
                <a:latin typeface="Consolas" panose="020B0609020204030204" pitchFamily="49" charset="0"/>
              </a:rPr>
              <a:t> </a:t>
            </a:r>
            <a:r>
              <a:rPr lang="en-US" sz="3200" dirty="0">
                <a:latin typeface="Consolas" panose="020B0609020204030204" pitchFamily="49" charset="0"/>
              </a:rPr>
              <a:t>//</a:t>
            </a:r>
            <a:r>
              <a:rPr lang="en-US" sz="3200" dirty="0" err="1">
                <a:latin typeface="Consolas" panose="020B0609020204030204" pitchFamily="49" charset="0"/>
              </a:rPr>
              <a:t>cpustate</a:t>
            </a:r>
            <a:r>
              <a:rPr lang="en-US" sz="3200" dirty="0">
                <a:latin typeface="Consolas" panose="020B0609020204030204" pitchFamily="49" charset="0"/>
              </a:rPr>
              <a:t>::schedule()!</a:t>
            </a:r>
          </a:p>
          <a:p>
            <a:r>
              <a:rPr lang="en-US" sz="3200" dirty="0">
                <a:latin typeface="Consolas" panose="020B0609020204030204" pitchFamily="49" charset="0"/>
              </a:rPr>
              <a:t>    </a:t>
            </a:r>
            <a:r>
              <a:rPr lang="en-US" sz="3200" dirty="0" err="1">
                <a:solidFill>
                  <a:srgbClr val="0070C0"/>
                </a:solidFill>
                <a:latin typeface="Consolas" panose="020B0609020204030204" pitchFamily="49" charset="0"/>
              </a:rPr>
              <a:t>leaq</a:t>
            </a:r>
            <a:r>
              <a:rPr lang="en-US" sz="3200" dirty="0">
                <a:latin typeface="Consolas" panose="020B0609020204030204" pitchFamily="49" charset="0"/>
              </a:rPr>
              <a:t> CPUSTACK_SIZE(%</a:t>
            </a:r>
            <a:r>
              <a:rPr lang="en-US" sz="3200" dirty="0" err="1">
                <a:latin typeface="Consolas" panose="020B0609020204030204" pitchFamily="49" charset="0"/>
              </a:rPr>
              <a:t>rdi</a:t>
            </a:r>
            <a:r>
              <a:rPr lang="en-US" sz="3200" dirty="0">
                <a:latin typeface="Consolas" panose="020B0609020204030204" pitchFamily="49" charset="0"/>
              </a:rPr>
              <a:t>), %</a:t>
            </a:r>
            <a:r>
              <a:rPr lang="en-US" sz="3200" dirty="0" err="1">
                <a:latin typeface="Consolas" panose="020B0609020204030204" pitchFamily="49" charset="0"/>
              </a:rPr>
              <a:t>rsp</a:t>
            </a:r>
            <a:r>
              <a:rPr lang="en-US" sz="3200" dirty="0">
                <a:latin typeface="Consolas" panose="020B0609020204030204" pitchFamily="49" charset="0"/>
              </a:rPr>
              <a:t> //</a:t>
            </a:r>
            <a:r>
              <a:rPr lang="en-US" sz="3200" dirty="0" err="1">
                <a:latin typeface="Consolas" panose="020B0609020204030204" pitchFamily="49" charset="0"/>
              </a:rPr>
              <a:t>cpustack</a:t>
            </a:r>
            <a:r>
              <a:rPr lang="en-US" sz="3200" dirty="0">
                <a:latin typeface="Consolas" panose="020B0609020204030204" pitchFamily="49" charset="0"/>
              </a:rPr>
              <a:t> is at</a:t>
            </a:r>
          </a:p>
          <a:p>
            <a:r>
              <a:rPr lang="en-US" sz="3200" dirty="0">
                <a:latin typeface="Consolas" panose="020B0609020204030204" pitchFamily="49" charset="0"/>
              </a:rPr>
              <a:t>                       </a:t>
            </a:r>
            <a:r>
              <a:rPr lang="en-US" sz="1600" dirty="0">
                <a:latin typeface="Consolas" panose="020B0609020204030204" pitchFamily="49" charset="0"/>
              </a:rPr>
              <a:t> </a:t>
            </a:r>
            <a:r>
              <a:rPr lang="en-US" sz="3200" dirty="0">
                <a:latin typeface="Consolas" panose="020B0609020204030204" pitchFamily="49" charset="0"/>
              </a:rPr>
              <a:t>//the top of the allocated</a:t>
            </a:r>
          </a:p>
          <a:p>
            <a:r>
              <a:rPr lang="en-US" sz="3200" dirty="0">
                <a:latin typeface="Consolas" panose="020B0609020204030204" pitchFamily="49" charset="0"/>
              </a:rPr>
              <a:t>                       </a:t>
            </a:r>
            <a:r>
              <a:rPr lang="en-US" sz="1400" dirty="0">
                <a:latin typeface="Consolas" panose="020B0609020204030204" pitchFamily="49" charset="0"/>
              </a:rPr>
              <a:t> </a:t>
            </a:r>
            <a:r>
              <a:rPr lang="en-US" sz="3200" dirty="0">
                <a:latin typeface="Consolas" panose="020B0609020204030204" pitchFamily="49" charset="0"/>
              </a:rPr>
              <a:t>//space for </a:t>
            </a:r>
            <a:r>
              <a:rPr lang="en-US" sz="3200" dirty="0" err="1">
                <a:latin typeface="Consolas" panose="020B0609020204030204" pitchFamily="49" charset="0"/>
              </a:rPr>
              <a:t>cpustate</a:t>
            </a:r>
            <a:endParaRPr lang="en-US" sz="3200" dirty="0">
              <a:latin typeface="Consolas" panose="020B0609020204030204" pitchFamily="49" charset="0"/>
            </a:endParaRPr>
          </a:p>
          <a:p>
            <a:r>
              <a:rPr lang="en-US" sz="3200" dirty="0">
                <a:latin typeface="Consolas" panose="020B0609020204030204" pitchFamily="49" charset="0"/>
              </a:rPr>
              <a:t>    </a:t>
            </a:r>
            <a:r>
              <a:rPr lang="en-US" sz="3200" dirty="0" err="1">
                <a:solidFill>
                  <a:srgbClr val="0070C0"/>
                </a:solidFill>
                <a:latin typeface="Consolas" panose="020B0609020204030204" pitchFamily="49" charset="0"/>
              </a:rPr>
              <a:t>jmp</a:t>
            </a:r>
            <a:r>
              <a:rPr lang="en-US" sz="3200" dirty="0">
                <a:latin typeface="Consolas" panose="020B0609020204030204" pitchFamily="49" charset="0"/>
              </a:rPr>
              <a:t> _ZN8cpustate8scheduleEv</a:t>
            </a:r>
          </a:p>
        </p:txBody>
      </p:sp>
    </p:spTree>
    <p:extLst>
      <p:ext uri="{BB962C8B-B14F-4D97-AF65-F5344CB8AC3E}">
        <p14:creationId xmlns:p14="http://schemas.microsoft.com/office/powerpoint/2010/main" val="322196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0 7.40741E-7 L 0 -0.74306 " pathEditMode="relative" rAng="0" ptsTypes="AA">
                                      <p:cBhvr>
                                        <p:cTn id="6" dur="2000" fill="hold"/>
                                        <p:tgtEl>
                                          <p:spTgt spid="4"/>
                                        </p:tgtEl>
                                        <p:attrNameLst>
                                          <p:attrName>ppt_x</p:attrName>
                                          <p:attrName>ppt_y</p:attrName>
                                        </p:attrNameLst>
                                      </p:cBhvr>
                                      <p:rCtr x="0" y="-3715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89BEC21-6B05-446E-B419-B25857751925}"/>
              </a:ext>
            </a:extLst>
          </p:cNvPr>
          <p:cNvSpPr/>
          <p:nvPr/>
        </p:nvSpPr>
        <p:spPr>
          <a:xfrm>
            <a:off x="0" y="5203293"/>
            <a:ext cx="12192000" cy="1545790"/>
          </a:xfrm>
          <a:prstGeom prst="rect">
            <a:avLst/>
          </a:prstGeom>
          <a:solidFill>
            <a:srgbClr val="B4F2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42975D5-5CB6-4F5E-B73D-0229FE6B3B2D}"/>
              </a:ext>
            </a:extLst>
          </p:cNvPr>
          <p:cNvSpPr/>
          <p:nvPr/>
        </p:nvSpPr>
        <p:spPr>
          <a:xfrm>
            <a:off x="0" y="3935393"/>
            <a:ext cx="12192000" cy="1088020"/>
          </a:xfrm>
          <a:prstGeom prst="rect">
            <a:avLst/>
          </a:prstGeom>
          <a:solidFill>
            <a:srgbClr val="B4F2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6E8F0D2-40A4-4B1B-8BF8-37887937CBD6}"/>
              </a:ext>
            </a:extLst>
          </p:cNvPr>
          <p:cNvSpPr/>
          <p:nvPr/>
        </p:nvSpPr>
        <p:spPr>
          <a:xfrm>
            <a:off x="0" y="2199189"/>
            <a:ext cx="12192000" cy="1736203"/>
          </a:xfrm>
          <a:prstGeom prst="rect">
            <a:avLst/>
          </a:prstGeom>
          <a:solidFill>
            <a:srgbClr val="B4F2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4CA3AE5-E4FC-4F87-9E61-4530EBABEE91}"/>
              </a:ext>
            </a:extLst>
          </p:cNvPr>
          <p:cNvSpPr/>
          <p:nvPr/>
        </p:nvSpPr>
        <p:spPr>
          <a:xfrm>
            <a:off x="0" y="1509831"/>
            <a:ext cx="12192000" cy="370197"/>
          </a:xfrm>
          <a:prstGeom prst="rect">
            <a:avLst/>
          </a:prstGeom>
          <a:solidFill>
            <a:srgbClr val="B4F2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F0DF344-0E7E-45C9-A02A-44F2BF8110B8}"/>
              </a:ext>
            </a:extLst>
          </p:cNvPr>
          <p:cNvSpPr/>
          <p:nvPr/>
        </p:nvSpPr>
        <p:spPr>
          <a:xfrm>
            <a:off x="432121" y="78026"/>
            <a:ext cx="11327758" cy="6671057"/>
          </a:xfrm>
          <a:prstGeom prst="rect">
            <a:avLst/>
          </a:prstGeom>
        </p:spPr>
        <p:txBody>
          <a:bodyPr wrap="square">
            <a:spAutoFit/>
          </a:bodyPr>
          <a:lstStyle/>
          <a:p>
            <a:pPr>
              <a:lnSpc>
                <a:spcPts val="2700"/>
              </a:lnSpc>
            </a:pPr>
            <a:r>
              <a:rPr lang="en-US" sz="2400" dirty="0">
                <a:latin typeface="Consolas" panose="020B0609020204030204" pitchFamily="49" charset="0"/>
              </a:rPr>
              <a:t>// A simplified version of the real schedule(). Note that</a:t>
            </a:r>
          </a:p>
          <a:p>
            <a:pPr>
              <a:lnSpc>
                <a:spcPts val="2700"/>
              </a:lnSpc>
            </a:pPr>
            <a:r>
              <a:rPr lang="en-US" sz="2400" dirty="0">
                <a:latin typeface="Consolas" panose="020B0609020204030204" pitchFamily="49" charset="0"/>
              </a:rPr>
              <a:t>// this code uses the per-</a:t>
            </a:r>
            <a:r>
              <a:rPr lang="en-US" sz="2400" dirty="0" err="1">
                <a:latin typeface="Consolas" panose="020B0609020204030204" pitchFamily="49" charset="0"/>
              </a:rPr>
              <a:t>cpu</a:t>
            </a:r>
            <a:r>
              <a:rPr lang="en-US" sz="2400" dirty="0">
                <a:latin typeface="Consolas" panose="020B0609020204030204" pitchFamily="49" charset="0"/>
              </a:rPr>
              <a:t> stack, not a per-process</a:t>
            </a:r>
          </a:p>
          <a:p>
            <a:pPr>
              <a:lnSpc>
                <a:spcPts val="2700"/>
              </a:lnSpc>
            </a:pPr>
            <a:r>
              <a:rPr lang="en-US" sz="2400" dirty="0">
                <a:latin typeface="Consolas" panose="020B0609020204030204" pitchFamily="49" charset="0"/>
              </a:rPr>
              <a:t>// kernel stack!</a:t>
            </a:r>
          </a:p>
          <a:p>
            <a:pPr>
              <a:lnSpc>
                <a:spcPts val="2700"/>
              </a:lnSpc>
            </a:pPr>
            <a:r>
              <a:rPr lang="en-US" sz="2400" dirty="0">
                <a:solidFill>
                  <a:srgbClr val="0070C0"/>
                </a:solidFill>
                <a:latin typeface="Consolas" panose="020B0609020204030204" pitchFamily="49" charset="0"/>
              </a:rPr>
              <a:t>void</a:t>
            </a:r>
            <a:r>
              <a:rPr lang="en-US" sz="2400" dirty="0">
                <a:latin typeface="Consolas" panose="020B0609020204030204" pitchFamily="49" charset="0"/>
              </a:rPr>
              <a:t> </a:t>
            </a:r>
            <a:r>
              <a:rPr lang="en-US" sz="2400" dirty="0" err="1">
                <a:latin typeface="Consolas" panose="020B0609020204030204" pitchFamily="49" charset="0"/>
              </a:rPr>
              <a:t>cpustate</a:t>
            </a:r>
            <a:r>
              <a:rPr lang="en-US" sz="2400" dirty="0">
                <a:latin typeface="Consolas" panose="020B0609020204030204" pitchFamily="49" charset="0"/>
              </a:rPr>
              <a:t>::schedule() {</a:t>
            </a:r>
          </a:p>
          <a:p>
            <a:pPr>
              <a:lnSpc>
                <a:spcPts val="2700"/>
              </a:lnSpc>
            </a:pPr>
            <a:r>
              <a:rPr lang="en-US" sz="2400" dirty="0">
                <a:latin typeface="Consolas" panose="020B0609020204030204" pitchFamily="49" charset="0"/>
              </a:rPr>
              <a:t>    proc* </a:t>
            </a:r>
            <a:r>
              <a:rPr lang="en-US" sz="2400" dirty="0" err="1">
                <a:latin typeface="Consolas" panose="020B0609020204030204" pitchFamily="49" charset="0"/>
              </a:rPr>
              <a:t>prev</a:t>
            </a:r>
            <a:r>
              <a:rPr lang="en-US" sz="2400" dirty="0">
                <a:latin typeface="Consolas" panose="020B0609020204030204" pitchFamily="49" charset="0"/>
              </a:rPr>
              <a:t> = current_;</a:t>
            </a:r>
          </a:p>
          <a:p>
            <a:pPr>
              <a:lnSpc>
                <a:spcPts val="2700"/>
              </a:lnSpc>
            </a:pPr>
            <a:endParaRPr lang="en-US" sz="2400" dirty="0">
              <a:latin typeface="Consolas" panose="020B0609020204030204" pitchFamily="49" charset="0"/>
            </a:endParaRPr>
          </a:p>
          <a:p>
            <a:pPr>
              <a:lnSpc>
                <a:spcPts val="2700"/>
              </a:lnSpc>
            </a:pPr>
            <a:r>
              <a:rPr lang="en-US" sz="2400" dirty="0">
                <a:latin typeface="Consolas" panose="020B0609020204030204" pitchFamily="49" charset="0"/>
              </a:rPr>
              <a:t>    // Find the next process to run.</a:t>
            </a:r>
          </a:p>
          <a:p>
            <a:pPr>
              <a:lnSpc>
                <a:spcPts val="2700"/>
              </a:lnSpc>
            </a:pPr>
            <a:r>
              <a:rPr lang="en-US" sz="2400" dirty="0">
                <a:latin typeface="Consolas" panose="020B0609020204030204" pitchFamily="49" charset="0"/>
              </a:rPr>
              <a:t>    runq_lock_.</a:t>
            </a:r>
            <a:r>
              <a:rPr lang="en-US" sz="2400" dirty="0" err="1">
                <a:latin typeface="Consolas" panose="020B0609020204030204" pitchFamily="49" charset="0"/>
              </a:rPr>
              <a:t>lock_noirq</a:t>
            </a:r>
            <a:r>
              <a:rPr lang="en-US" sz="2400" dirty="0">
                <a:latin typeface="Consolas" panose="020B0609020204030204" pitchFamily="49" charset="0"/>
              </a:rPr>
              <a:t>();</a:t>
            </a:r>
          </a:p>
          <a:p>
            <a:pPr>
              <a:lnSpc>
                <a:spcPts val="2700"/>
              </a:lnSpc>
            </a:pPr>
            <a:r>
              <a:rPr lang="en-US" sz="2400" dirty="0">
                <a:latin typeface="Consolas" panose="020B0609020204030204" pitchFamily="49" charset="0"/>
              </a:rPr>
              <a:t>    if (</a:t>
            </a:r>
            <a:r>
              <a:rPr lang="en-US" sz="2400" dirty="0" err="1">
                <a:latin typeface="Consolas" panose="020B0609020204030204" pitchFamily="49" charset="0"/>
              </a:rPr>
              <a:t>prev</a:t>
            </a:r>
            <a:r>
              <a:rPr lang="en-US" sz="2400" dirty="0">
                <a:latin typeface="Consolas" panose="020B0609020204030204" pitchFamily="49" charset="0"/>
              </a:rPr>
              <a:t>-&gt;</a:t>
            </a:r>
            <a:r>
              <a:rPr lang="en-US" sz="2400" dirty="0" err="1">
                <a:latin typeface="Consolas" panose="020B0609020204030204" pitchFamily="49" charset="0"/>
              </a:rPr>
              <a:t>pstate</a:t>
            </a:r>
            <a:r>
              <a:rPr lang="en-US" sz="2400" dirty="0">
                <a:latin typeface="Consolas" panose="020B0609020204030204" pitchFamily="49" charset="0"/>
              </a:rPr>
              <a:t>_ == proc::</a:t>
            </a:r>
            <a:r>
              <a:rPr lang="en-US" sz="2400" dirty="0" err="1">
                <a:latin typeface="Consolas" panose="020B0609020204030204" pitchFamily="49" charset="0"/>
              </a:rPr>
              <a:t>ps_runnable</a:t>
            </a:r>
            <a:r>
              <a:rPr lang="en-US" sz="2400" dirty="0">
                <a:latin typeface="Consolas" panose="020B0609020204030204" pitchFamily="49" charset="0"/>
              </a:rPr>
              <a:t>) {</a:t>
            </a:r>
          </a:p>
          <a:p>
            <a:pPr>
              <a:lnSpc>
                <a:spcPts val="2700"/>
              </a:lnSpc>
            </a:pPr>
            <a:r>
              <a:rPr lang="en-US" sz="2400" dirty="0">
                <a:latin typeface="Consolas" panose="020B0609020204030204" pitchFamily="49" charset="0"/>
              </a:rPr>
              <a:t>        </a:t>
            </a:r>
            <a:r>
              <a:rPr lang="en-US" sz="2400" dirty="0" err="1">
                <a:latin typeface="Consolas" panose="020B0609020204030204" pitchFamily="49" charset="0"/>
              </a:rPr>
              <a:t>runq</a:t>
            </a:r>
            <a:r>
              <a:rPr lang="en-US" sz="2400" dirty="0">
                <a:latin typeface="Consolas" panose="020B0609020204030204" pitchFamily="49" charset="0"/>
              </a:rPr>
              <a:t>_.</a:t>
            </a:r>
            <a:r>
              <a:rPr lang="en-US" sz="2400" dirty="0" err="1">
                <a:latin typeface="Consolas" panose="020B0609020204030204" pitchFamily="49" charset="0"/>
              </a:rPr>
              <a:t>push_back</a:t>
            </a:r>
            <a:r>
              <a:rPr lang="en-US" sz="2400" dirty="0">
                <a:latin typeface="Consolas" panose="020B0609020204030204" pitchFamily="49" charset="0"/>
              </a:rPr>
              <a:t>(</a:t>
            </a:r>
            <a:r>
              <a:rPr lang="en-US" sz="2400" dirty="0" err="1">
                <a:latin typeface="Consolas" panose="020B0609020204030204" pitchFamily="49" charset="0"/>
              </a:rPr>
              <a:t>prev</a:t>
            </a:r>
            <a:r>
              <a:rPr lang="en-US" sz="2400" dirty="0">
                <a:latin typeface="Consolas" panose="020B0609020204030204" pitchFamily="49" charset="0"/>
              </a:rPr>
              <a:t>);</a:t>
            </a:r>
          </a:p>
          <a:p>
            <a:pPr>
              <a:lnSpc>
                <a:spcPts val="2700"/>
              </a:lnSpc>
            </a:pPr>
            <a:r>
              <a:rPr lang="en-US" sz="2400" dirty="0">
                <a:latin typeface="Consolas" panose="020B0609020204030204" pitchFamily="49" charset="0"/>
              </a:rPr>
              <a:t>    }</a:t>
            </a:r>
          </a:p>
          <a:p>
            <a:pPr>
              <a:lnSpc>
                <a:spcPts val="2700"/>
              </a:lnSpc>
            </a:pPr>
            <a:r>
              <a:rPr lang="en-US" sz="2400" dirty="0">
                <a:latin typeface="Consolas" panose="020B0609020204030204" pitchFamily="49" charset="0"/>
              </a:rPr>
              <a:t>    current_ = </a:t>
            </a:r>
            <a:r>
              <a:rPr lang="en-US" sz="2400" dirty="0" err="1">
                <a:latin typeface="Consolas" panose="020B0609020204030204" pitchFamily="49" charset="0"/>
              </a:rPr>
              <a:t>runq</a:t>
            </a:r>
            <a:r>
              <a:rPr lang="en-US" sz="2400" dirty="0">
                <a:latin typeface="Consolas" panose="020B0609020204030204" pitchFamily="49" charset="0"/>
              </a:rPr>
              <a:t>_.empty() ? </a:t>
            </a:r>
            <a:r>
              <a:rPr lang="en-US" sz="2400" dirty="0" err="1">
                <a:latin typeface="Consolas" panose="020B0609020204030204" pitchFamily="49" charset="0"/>
              </a:rPr>
              <a:t>idle_task</a:t>
            </a:r>
            <a:r>
              <a:rPr lang="en-US" sz="2400" dirty="0">
                <a:latin typeface="Consolas" panose="020B0609020204030204" pitchFamily="49" charset="0"/>
              </a:rPr>
              <a:t>_ : </a:t>
            </a:r>
          </a:p>
          <a:p>
            <a:pPr>
              <a:lnSpc>
                <a:spcPts val="2700"/>
              </a:lnSpc>
            </a:pPr>
            <a:r>
              <a:rPr lang="en-US" sz="2400" dirty="0">
                <a:latin typeface="Consolas" panose="020B0609020204030204" pitchFamily="49" charset="0"/>
              </a:rPr>
              <a:t>                               </a:t>
            </a:r>
            <a:r>
              <a:rPr lang="en-US" sz="2400" dirty="0" err="1">
                <a:latin typeface="Consolas" panose="020B0609020204030204" pitchFamily="49" charset="0"/>
              </a:rPr>
              <a:t>runq</a:t>
            </a:r>
            <a:r>
              <a:rPr lang="en-US" sz="2400" dirty="0">
                <a:latin typeface="Consolas" panose="020B0609020204030204" pitchFamily="49" charset="0"/>
              </a:rPr>
              <a:t>_.</a:t>
            </a:r>
            <a:r>
              <a:rPr lang="en-US" sz="2400" dirty="0" err="1">
                <a:latin typeface="Consolas" panose="020B0609020204030204" pitchFamily="49" charset="0"/>
              </a:rPr>
              <a:t>pop_front</a:t>
            </a:r>
            <a:r>
              <a:rPr lang="en-US" sz="2400" dirty="0">
                <a:latin typeface="Consolas" panose="020B0609020204030204" pitchFamily="49" charset="0"/>
              </a:rPr>
              <a:t>();</a:t>
            </a:r>
          </a:p>
          <a:p>
            <a:pPr>
              <a:lnSpc>
                <a:spcPts val="2700"/>
              </a:lnSpc>
            </a:pPr>
            <a:r>
              <a:rPr lang="en-US" sz="2400" dirty="0">
                <a:latin typeface="Consolas" panose="020B0609020204030204" pitchFamily="49" charset="0"/>
              </a:rPr>
              <a:t>    runq_lock_.</a:t>
            </a:r>
            <a:r>
              <a:rPr lang="en-US" sz="2400" dirty="0" err="1">
                <a:latin typeface="Consolas" panose="020B0609020204030204" pitchFamily="49" charset="0"/>
              </a:rPr>
              <a:t>unlock_noirq</a:t>
            </a:r>
            <a:r>
              <a:rPr lang="en-US" sz="2400" dirty="0">
                <a:latin typeface="Consolas" panose="020B0609020204030204" pitchFamily="49" charset="0"/>
              </a:rPr>
              <a:t>();</a:t>
            </a:r>
          </a:p>
          <a:p>
            <a:pPr>
              <a:lnSpc>
                <a:spcPts val="2700"/>
              </a:lnSpc>
            </a:pPr>
            <a:endParaRPr lang="en-US" sz="2400" dirty="0">
              <a:latin typeface="Consolas" panose="020B0609020204030204" pitchFamily="49" charset="0"/>
            </a:endParaRPr>
          </a:p>
          <a:p>
            <a:pPr>
              <a:lnSpc>
                <a:spcPts val="2700"/>
              </a:lnSpc>
            </a:pPr>
            <a:r>
              <a:rPr lang="en-US" sz="2400" dirty="0">
                <a:latin typeface="Consolas" panose="020B0609020204030204" pitchFamily="49" charset="0"/>
              </a:rPr>
              <a:t>    // Run `current_`.</a:t>
            </a:r>
          </a:p>
          <a:p>
            <a:pPr>
              <a:lnSpc>
                <a:spcPts val="2700"/>
              </a:lnSpc>
            </a:pPr>
            <a:r>
              <a:rPr lang="en-US" sz="2400" dirty="0">
                <a:latin typeface="Consolas" panose="020B0609020204030204" pitchFamily="49" charset="0"/>
              </a:rPr>
              <a:t>    </a:t>
            </a:r>
            <a:r>
              <a:rPr lang="en-US" sz="2400" dirty="0" err="1">
                <a:latin typeface="Consolas" panose="020B0609020204030204" pitchFamily="49" charset="0"/>
              </a:rPr>
              <a:t>set_pagetable</a:t>
            </a:r>
            <a:r>
              <a:rPr lang="en-US" sz="2400" dirty="0">
                <a:latin typeface="Consolas" panose="020B0609020204030204" pitchFamily="49" charset="0"/>
              </a:rPr>
              <a:t>(current_-&gt;</a:t>
            </a:r>
            <a:r>
              <a:rPr lang="en-US" sz="2400" dirty="0" err="1">
                <a:latin typeface="Consolas" panose="020B0609020204030204" pitchFamily="49" charset="0"/>
              </a:rPr>
              <a:t>pagetable</a:t>
            </a:r>
            <a:r>
              <a:rPr lang="en-US" sz="2400" dirty="0">
                <a:latin typeface="Consolas" panose="020B0609020204030204" pitchFamily="49" charset="0"/>
              </a:rPr>
              <a:t>_);</a:t>
            </a:r>
          </a:p>
          <a:p>
            <a:pPr>
              <a:lnSpc>
                <a:spcPts val="2700"/>
              </a:lnSpc>
            </a:pPr>
            <a:r>
              <a:rPr lang="en-US" sz="2400" dirty="0">
                <a:latin typeface="Consolas" panose="020B0609020204030204" pitchFamily="49" charset="0"/>
              </a:rPr>
              <a:t>    current_-&gt;resume(); // Does not return.</a:t>
            </a:r>
          </a:p>
          <a:p>
            <a:pPr>
              <a:lnSpc>
                <a:spcPts val="2700"/>
              </a:lnSpc>
            </a:pPr>
            <a:r>
              <a:rPr lang="en-US" sz="2400" dirty="0">
                <a:latin typeface="Consolas" panose="020B0609020204030204" pitchFamily="49" charset="0"/>
              </a:rPr>
              <a:t>}</a:t>
            </a:r>
          </a:p>
        </p:txBody>
      </p:sp>
    </p:spTree>
    <p:extLst>
      <p:ext uri="{BB962C8B-B14F-4D97-AF65-F5344CB8AC3E}">
        <p14:creationId xmlns:p14="http://schemas.microsoft.com/office/powerpoint/2010/main" val="1971059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373BDB-A401-4E1B-83D2-5155D27497AB}"/>
              </a:ext>
            </a:extLst>
          </p:cNvPr>
          <p:cNvSpPr/>
          <p:nvPr/>
        </p:nvSpPr>
        <p:spPr>
          <a:xfrm>
            <a:off x="73306" y="2916603"/>
            <a:ext cx="11956648" cy="9140964"/>
          </a:xfrm>
          <a:prstGeom prst="rect">
            <a:avLst/>
          </a:prstGeom>
        </p:spPr>
        <p:txBody>
          <a:bodyPr wrap="square">
            <a:spAutoFit/>
          </a:bodyPr>
          <a:lstStyle/>
          <a:p>
            <a:r>
              <a:rPr lang="en-US" sz="2800" dirty="0">
                <a:latin typeface="Consolas" panose="020B0609020204030204" pitchFamily="49" charset="0"/>
              </a:rPr>
              <a:t>// proc::resume()</a:t>
            </a:r>
          </a:p>
          <a:p>
            <a:r>
              <a:rPr lang="en-US" sz="2800" dirty="0">
                <a:solidFill>
                  <a:srgbClr val="00B050"/>
                </a:solidFill>
                <a:latin typeface="Consolas" panose="020B0609020204030204" pitchFamily="49" charset="0"/>
              </a:rPr>
              <a:t>.</a:t>
            </a:r>
            <a:r>
              <a:rPr lang="en-US" sz="2800" dirty="0" err="1">
                <a:solidFill>
                  <a:srgbClr val="00B050"/>
                </a:solidFill>
                <a:latin typeface="Consolas" panose="020B0609020204030204" pitchFamily="49" charset="0"/>
              </a:rPr>
              <a:t>globl</a:t>
            </a:r>
            <a:r>
              <a:rPr lang="en-US" sz="2800" dirty="0">
                <a:solidFill>
                  <a:srgbClr val="00B050"/>
                </a:solidFill>
                <a:latin typeface="Consolas" panose="020B0609020204030204" pitchFamily="49" charset="0"/>
              </a:rPr>
              <a:t> _ZN4proc6resumeEv</a:t>
            </a:r>
          </a:p>
          <a:p>
            <a:r>
              <a:rPr lang="en-US" sz="2800" dirty="0">
                <a:solidFill>
                  <a:srgbClr val="00B050"/>
                </a:solidFill>
                <a:latin typeface="Consolas" panose="020B0609020204030204" pitchFamily="49" charset="0"/>
              </a:rPr>
              <a:t>_ZN4proc6resumeEv:</a:t>
            </a:r>
          </a:p>
          <a:p>
            <a:r>
              <a:rPr lang="en-US" sz="2800" dirty="0">
                <a:latin typeface="Consolas" panose="020B0609020204030204" pitchFamily="49" charset="0"/>
              </a:rPr>
              <a:t>    // Do we have </a:t>
            </a:r>
            <a:r>
              <a:rPr lang="en-US" sz="2800" dirty="0" err="1">
                <a:latin typeface="Consolas" panose="020B0609020204030204" pitchFamily="49" charset="0"/>
              </a:rPr>
              <a:t>yieldstate</a:t>
            </a:r>
            <a:r>
              <a:rPr lang="en-US" sz="2800" dirty="0">
                <a:latin typeface="Consolas" panose="020B0609020204030204" pitchFamily="49" charset="0"/>
              </a:rPr>
              <a:t>? (in other words, is</a:t>
            </a:r>
          </a:p>
          <a:p>
            <a:r>
              <a:rPr lang="en-US" sz="2800" dirty="0">
                <a:latin typeface="Consolas" panose="020B0609020204030204" pitchFamily="49" charset="0"/>
              </a:rPr>
              <a:t>    // `this-&gt;yields_ != </a:t>
            </a:r>
            <a:r>
              <a:rPr lang="en-US" sz="2800" dirty="0" err="1">
                <a:latin typeface="Consolas" panose="020B0609020204030204" pitchFamily="49" charset="0"/>
              </a:rPr>
              <a:t>nullptr</a:t>
            </a:r>
            <a:r>
              <a:rPr lang="en-US" sz="2800" dirty="0">
                <a:latin typeface="Consolas" panose="020B0609020204030204" pitchFamily="49" charset="0"/>
              </a:rPr>
              <a:t>`)?</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movq</a:t>
            </a:r>
            <a:r>
              <a:rPr lang="en-US" sz="2800" dirty="0">
                <a:latin typeface="Consolas" panose="020B0609020204030204" pitchFamily="49" charset="0"/>
              </a:rPr>
              <a:t> </a:t>
            </a:r>
            <a:r>
              <a:rPr lang="en-US" sz="2800" dirty="0">
                <a:solidFill>
                  <a:srgbClr val="00B050"/>
                </a:solidFill>
                <a:latin typeface="Consolas" panose="020B0609020204030204" pitchFamily="49" charset="0"/>
              </a:rPr>
              <a:t>16</a:t>
            </a:r>
            <a:r>
              <a:rPr lang="en-US" sz="2800" dirty="0">
                <a:latin typeface="Consolas" panose="020B0609020204030204" pitchFamily="49" charset="0"/>
              </a:rPr>
              <a:t>(%</a:t>
            </a:r>
            <a:r>
              <a:rPr lang="en-US" sz="2800" dirty="0" err="1">
                <a:latin typeface="Consolas" panose="020B0609020204030204" pitchFamily="49" charset="0"/>
              </a:rPr>
              <a:t>rdi</a:t>
            </a:r>
            <a:r>
              <a:rPr lang="en-US" sz="2800" dirty="0">
                <a:latin typeface="Consolas" panose="020B0609020204030204" pitchFamily="49" charset="0"/>
              </a:rPr>
              <a:t>), %</a:t>
            </a:r>
            <a:r>
              <a:rPr lang="en-US" sz="2800" dirty="0" err="1">
                <a:latin typeface="Consolas" panose="020B0609020204030204" pitchFamily="49" charset="0"/>
              </a:rPr>
              <a:t>rax</a:t>
            </a:r>
            <a:endParaRPr lang="en-US" sz="2800" dirty="0">
              <a:latin typeface="Consolas" panose="020B0609020204030204" pitchFamily="49" charset="0"/>
            </a:endParaRP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testq</a:t>
            </a:r>
            <a:r>
              <a:rPr lang="en-US" sz="2800" dirty="0">
                <a:latin typeface="Consolas" panose="020B0609020204030204" pitchFamily="49" charset="0"/>
              </a:rPr>
              <a:t> %</a:t>
            </a:r>
            <a:r>
              <a:rPr lang="en-US" sz="2800" dirty="0" err="1">
                <a:latin typeface="Consolas" panose="020B0609020204030204" pitchFamily="49" charset="0"/>
              </a:rPr>
              <a:t>rax</a:t>
            </a:r>
            <a:r>
              <a:rPr lang="en-US" sz="2800" dirty="0">
                <a:latin typeface="Consolas" panose="020B0609020204030204" pitchFamily="49" charset="0"/>
              </a:rPr>
              <a:t>, %</a:t>
            </a:r>
            <a:r>
              <a:rPr lang="en-US" sz="2800" dirty="0" err="1">
                <a:latin typeface="Consolas" panose="020B0609020204030204" pitchFamily="49" charset="0"/>
              </a:rPr>
              <a:t>rax</a:t>
            </a:r>
            <a:endParaRPr lang="en-US" sz="2800" dirty="0">
              <a:latin typeface="Consolas" panose="020B0609020204030204" pitchFamily="49" charset="0"/>
            </a:endParaRP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jnz</a:t>
            </a:r>
            <a:r>
              <a:rPr lang="en-US" sz="2800" dirty="0">
                <a:latin typeface="Consolas" panose="020B0609020204030204" pitchFamily="49" charset="0"/>
              </a:rPr>
              <a:t> </a:t>
            </a:r>
            <a:r>
              <a:rPr lang="en-US" sz="2800" dirty="0" err="1">
                <a:latin typeface="Consolas" panose="020B0609020204030204" pitchFamily="49" charset="0"/>
              </a:rPr>
              <a:t>resume_yieldstate</a:t>
            </a:r>
            <a:endParaRPr lang="en-US" sz="2800" dirty="0">
              <a:latin typeface="Consolas" panose="020B0609020204030204" pitchFamily="49" charset="0"/>
            </a:endParaRPr>
          </a:p>
          <a:p>
            <a:endParaRPr lang="en-US" sz="2800" dirty="0">
              <a:latin typeface="Consolas" panose="020B0609020204030204" pitchFamily="49" charset="0"/>
            </a:endParaRPr>
          </a:p>
          <a:p>
            <a:r>
              <a:rPr lang="en-US" sz="2800" dirty="0" err="1">
                <a:solidFill>
                  <a:srgbClr val="00B050"/>
                </a:solidFill>
                <a:latin typeface="Consolas" panose="020B0609020204030204" pitchFamily="49" charset="0"/>
              </a:rPr>
              <a:t>resume_regstate</a:t>
            </a:r>
            <a:r>
              <a:rPr lang="en-US" sz="2800" dirty="0">
                <a:solidFill>
                  <a:srgbClr val="00B050"/>
                </a:solidFill>
                <a:latin typeface="Consolas" panose="020B0609020204030204" pitchFamily="49" charset="0"/>
              </a:rPr>
              <a:t>:  </a:t>
            </a:r>
            <a:r>
              <a:rPr lang="en-US" sz="2800" dirty="0">
                <a:latin typeface="Consolas" panose="020B0609020204030204" pitchFamily="49" charset="0"/>
              </a:rPr>
              <a:t>// No </a:t>
            </a:r>
            <a:r>
              <a:rPr lang="en-US" sz="2800" dirty="0" err="1">
                <a:latin typeface="Consolas" panose="020B0609020204030204" pitchFamily="49" charset="0"/>
              </a:rPr>
              <a:t>yieldstate</a:t>
            </a:r>
            <a:r>
              <a:rPr lang="en-US" sz="2800" dirty="0">
                <a:latin typeface="Consolas" panose="020B0609020204030204" pitchFamily="49" charset="0"/>
              </a:rPr>
              <a:t>: restore an involuntarily </a:t>
            </a:r>
          </a:p>
          <a:p>
            <a:r>
              <a:rPr lang="en-US" sz="2800" dirty="0">
                <a:latin typeface="Consolas" panose="020B0609020204030204" pitchFamily="49" charset="0"/>
              </a:rPr>
              <a:t>                  // interrupted process!</a:t>
            </a:r>
          </a:p>
          <a:p>
            <a:r>
              <a:rPr lang="en-US" sz="2800" dirty="0">
                <a:latin typeface="Consolas" panose="020B0609020204030204" pitchFamily="49" charset="0"/>
              </a:rPr>
              <a:t>    // Restore %</a:t>
            </a:r>
            <a:r>
              <a:rPr lang="en-US" sz="2800" dirty="0" err="1">
                <a:latin typeface="Consolas" panose="020B0609020204030204" pitchFamily="49" charset="0"/>
              </a:rPr>
              <a:t>rsp</a:t>
            </a:r>
            <a:r>
              <a:rPr lang="en-US" sz="2800" dirty="0">
                <a:latin typeface="Consolas" panose="020B0609020204030204" pitchFamily="49" charset="0"/>
              </a:rPr>
              <a:t>, clear </a:t>
            </a:r>
            <a:r>
              <a:rPr lang="en-US" sz="2800" dirty="0" err="1">
                <a:latin typeface="Consolas" panose="020B0609020204030204" pitchFamily="49" charset="0"/>
              </a:rPr>
              <a:t>regstate</a:t>
            </a:r>
            <a:r>
              <a:rPr lang="en-US" sz="2800" dirty="0">
                <a:latin typeface="Consolas" panose="020B0609020204030204" pitchFamily="49" charset="0"/>
              </a:rPr>
              <a:t>, pop regs.</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movq</a:t>
            </a:r>
            <a:r>
              <a:rPr lang="en-US" sz="2800" dirty="0">
                <a:latin typeface="Consolas" panose="020B0609020204030204" pitchFamily="49" charset="0"/>
              </a:rPr>
              <a:t> </a:t>
            </a:r>
            <a:r>
              <a:rPr lang="en-US" sz="2800" dirty="0">
                <a:solidFill>
                  <a:srgbClr val="00B050"/>
                </a:solidFill>
                <a:latin typeface="Consolas" panose="020B0609020204030204" pitchFamily="49" charset="0"/>
              </a:rPr>
              <a:t>8</a:t>
            </a:r>
            <a:r>
              <a:rPr lang="en-US" sz="2800" dirty="0">
                <a:latin typeface="Consolas" panose="020B0609020204030204" pitchFamily="49" charset="0"/>
              </a:rPr>
              <a:t>(%</a:t>
            </a:r>
            <a:r>
              <a:rPr lang="en-US" sz="2800" dirty="0" err="1">
                <a:latin typeface="Consolas" panose="020B0609020204030204" pitchFamily="49" charset="0"/>
              </a:rPr>
              <a:t>rdi</a:t>
            </a:r>
            <a:r>
              <a:rPr lang="en-US" sz="2800" dirty="0">
                <a:latin typeface="Consolas" panose="020B0609020204030204" pitchFamily="49" charset="0"/>
              </a:rPr>
              <a:t>), %</a:t>
            </a:r>
            <a:r>
              <a:rPr lang="en-US" sz="2800" dirty="0" err="1">
                <a:latin typeface="Consolas" panose="020B0609020204030204" pitchFamily="49" charset="0"/>
              </a:rPr>
              <a:t>rsp</a:t>
            </a:r>
            <a:r>
              <a:rPr lang="en-US" sz="2800" dirty="0">
                <a:latin typeface="Consolas" panose="020B0609020204030204" pitchFamily="49" charset="0"/>
              </a:rPr>
              <a:t>   // %</a:t>
            </a:r>
            <a:r>
              <a:rPr lang="en-US" sz="2800" dirty="0" err="1">
                <a:latin typeface="Consolas" panose="020B0609020204030204" pitchFamily="49" charset="0"/>
              </a:rPr>
              <a:t>rdi</a:t>
            </a:r>
            <a:r>
              <a:rPr lang="en-US" sz="2800" dirty="0">
                <a:latin typeface="Consolas" panose="020B0609020204030204" pitchFamily="49" charset="0"/>
              </a:rPr>
              <a:t> is `this` (i.e., a proc),</a:t>
            </a:r>
          </a:p>
          <a:p>
            <a:r>
              <a:rPr lang="en-US" sz="2800" dirty="0">
                <a:latin typeface="Consolas" panose="020B0609020204030204" pitchFamily="49" charset="0"/>
              </a:rPr>
              <a:t>                     // so 8(%</a:t>
            </a:r>
            <a:r>
              <a:rPr lang="en-US" sz="2800" dirty="0" err="1">
                <a:latin typeface="Consolas" panose="020B0609020204030204" pitchFamily="49" charset="0"/>
              </a:rPr>
              <a:t>rdi</a:t>
            </a:r>
            <a:r>
              <a:rPr lang="en-US" sz="2800" dirty="0">
                <a:latin typeface="Consolas" panose="020B0609020204030204" pitchFamily="49" charset="0"/>
              </a:rPr>
              <a:t>) is proc::</a:t>
            </a:r>
            <a:r>
              <a:rPr lang="en-US" sz="2800" dirty="0" err="1">
                <a:latin typeface="Consolas" panose="020B0609020204030204" pitchFamily="49" charset="0"/>
              </a:rPr>
              <a:t>regstate</a:t>
            </a:r>
            <a:r>
              <a:rPr lang="en-US" sz="2800" dirty="0">
                <a:latin typeface="Consolas" panose="020B0609020204030204" pitchFamily="49" charset="0"/>
              </a:rPr>
              <a:t>* regs_;</a:t>
            </a:r>
          </a:p>
          <a:p>
            <a:r>
              <a:rPr lang="en-US" sz="2800" dirty="0">
                <a:latin typeface="Consolas" panose="020B0609020204030204" pitchFamily="49" charset="0"/>
              </a:rPr>
              <a:t>                     // %</a:t>
            </a:r>
            <a:r>
              <a:rPr lang="en-US" sz="2800" dirty="0" err="1">
                <a:latin typeface="Consolas" panose="020B0609020204030204" pitchFamily="49" charset="0"/>
              </a:rPr>
              <a:t>rsp</a:t>
            </a:r>
            <a:r>
              <a:rPr lang="en-US" sz="2800" dirty="0">
                <a:latin typeface="Consolas" panose="020B0609020204030204" pitchFamily="49" charset="0"/>
              </a:rPr>
              <a:t> now points to the </a:t>
            </a:r>
            <a:r>
              <a:rPr lang="en-US" sz="2800" dirty="0" err="1">
                <a:latin typeface="Consolas" panose="020B0609020204030204" pitchFamily="49" charset="0"/>
              </a:rPr>
              <a:t>regstate</a:t>
            </a:r>
            <a:r>
              <a:rPr lang="en-US" sz="2800" dirty="0">
                <a:latin typeface="Consolas" panose="020B0609020204030204" pitchFamily="49" charset="0"/>
              </a:rPr>
              <a:t> that</a:t>
            </a:r>
          </a:p>
          <a:p>
            <a:r>
              <a:rPr lang="en-US" sz="2800" dirty="0">
                <a:latin typeface="Consolas" panose="020B0609020204030204" pitchFamily="49" charset="0"/>
              </a:rPr>
              <a:t>                     // holds the interrupted process’s</a:t>
            </a:r>
          </a:p>
          <a:p>
            <a:r>
              <a:rPr lang="en-US" sz="2800" dirty="0">
                <a:latin typeface="Consolas" panose="020B0609020204030204" pitchFamily="49" charset="0"/>
              </a:rPr>
              <a:t>                     // registers! The </a:t>
            </a:r>
            <a:r>
              <a:rPr lang="en-US" sz="2800" dirty="0" err="1">
                <a:latin typeface="Consolas" panose="020B0609020204030204" pitchFamily="49" charset="0"/>
              </a:rPr>
              <a:t>regstate</a:t>
            </a:r>
            <a:r>
              <a:rPr lang="en-US" sz="2800" dirty="0">
                <a:latin typeface="Consolas" panose="020B0609020204030204" pitchFamily="49" charset="0"/>
              </a:rPr>
              <a:t> was pushed</a:t>
            </a:r>
          </a:p>
          <a:p>
            <a:r>
              <a:rPr lang="en-US" sz="2800" dirty="0">
                <a:latin typeface="Consolas" panose="020B0609020204030204" pitchFamily="49" charset="0"/>
              </a:rPr>
              <a:t>                     // on the process’s kernel stack by</a:t>
            </a:r>
          </a:p>
          <a:p>
            <a:r>
              <a:rPr lang="en-US" sz="2800" dirty="0">
                <a:latin typeface="Consolas" panose="020B0609020204030204" pitchFamily="49" charset="0"/>
              </a:rPr>
              <a:t>                     // k-</a:t>
            </a:r>
            <a:r>
              <a:rPr lang="en-US" sz="2800" dirty="0" err="1">
                <a:latin typeface="Consolas" panose="020B0609020204030204" pitchFamily="49" charset="0"/>
              </a:rPr>
              <a:t>exception.S</a:t>
            </a:r>
            <a:r>
              <a:rPr lang="en-US" sz="2800" dirty="0">
                <a:latin typeface="Consolas" panose="020B0609020204030204" pitchFamily="49" charset="0"/>
              </a:rPr>
              <a:t>::</a:t>
            </a:r>
            <a:r>
              <a:rPr lang="en-US" sz="2800" dirty="0" err="1">
                <a:latin typeface="Consolas" panose="020B0609020204030204" pitchFamily="49" charset="0"/>
              </a:rPr>
              <a:t>exception_entry</a:t>
            </a:r>
            <a:r>
              <a:rPr lang="en-US" sz="2800" dirty="0">
                <a:latin typeface="Consolas" panose="020B0609020204030204" pitchFamily="49" charset="0"/>
              </a:rPr>
              <a:t>.</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movq</a:t>
            </a:r>
            <a:r>
              <a:rPr lang="en-US" sz="2800" dirty="0">
                <a:latin typeface="Consolas" panose="020B0609020204030204" pitchFamily="49" charset="0"/>
              </a:rPr>
              <a:t> </a:t>
            </a:r>
            <a:r>
              <a:rPr lang="en-US" sz="2800" dirty="0">
                <a:solidFill>
                  <a:srgbClr val="00B050"/>
                </a:solidFill>
                <a:latin typeface="Consolas" panose="020B0609020204030204" pitchFamily="49" charset="0"/>
              </a:rPr>
              <a:t>$0</a:t>
            </a:r>
            <a:r>
              <a:rPr lang="en-US" sz="2800" dirty="0">
                <a:latin typeface="Consolas" panose="020B0609020204030204" pitchFamily="49" charset="0"/>
              </a:rPr>
              <a:t>, </a:t>
            </a:r>
            <a:r>
              <a:rPr lang="en-US" sz="2800" dirty="0">
                <a:solidFill>
                  <a:srgbClr val="00B050"/>
                </a:solidFill>
                <a:latin typeface="Consolas" panose="020B0609020204030204" pitchFamily="49" charset="0"/>
              </a:rPr>
              <a:t>8</a:t>
            </a:r>
            <a:r>
              <a:rPr lang="en-US" sz="2800" dirty="0">
                <a:latin typeface="Consolas" panose="020B0609020204030204" pitchFamily="49" charset="0"/>
              </a:rPr>
              <a:t>(%</a:t>
            </a:r>
            <a:r>
              <a:rPr lang="en-US" sz="2800" dirty="0" err="1">
                <a:latin typeface="Consolas" panose="020B0609020204030204" pitchFamily="49" charset="0"/>
              </a:rPr>
              <a:t>rdi</a:t>
            </a:r>
            <a:r>
              <a:rPr lang="en-US" sz="2800" dirty="0">
                <a:latin typeface="Consolas" panose="020B0609020204030204" pitchFamily="49" charset="0"/>
              </a:rPr>
              <a:t>) // Now proc::regs_ is </a:t>
            </a:r>
            <a:r>
              <a:rPr lang="en-US" sz="2800" dirty="0" err="1">
                <a:latin typeface="Consolas" panose="020B0609020204030204" pitchFamily="49" charset="0"/>
              </a:rPr>
              <a:t>nullptr</a:t>
            </a:r>
            <a:r>
              <a:rPr lang="en-US" sz="2800" dirty="0">
                <a:latin typeface="Consolas" panose="020B0609020204030204" pitchFamily="49" charset="0"/>
              </a:rPr>
              <a:t>.</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jmp</a:t>
            </a:r>
            <a:r>
              <a:rPr lang="en-US" sz="2800" dirty="0">
                <a:latin typeface="Consolas" panose="020B0609020204030204" pitchFamily="49" charset="0"/>
              </a:rPr>
              <a:t> </a:t>
            </a:r>
            <a:r>
              <a:rPr lang="en-US" sz="2800" dirty="0" err="1">
                <a:latin typeface="Consolas" panose="020B0609020204030204" pitchFamily="49" charset="0"/>
              </a:rPr>
              <a:t>restore_and_iret</a:t>
            </a:r>
            <a:endParaRPr lang="en-US" sz="2800" dirty="0">
              <a:latin typeface="Consolas" panose="020B0609020204030204" pitchFamily="49" charset="0"/>
            </a:endParaRPr>
          </a:p>
        </p:txBody>
      </p:sp>
      <p:grpSp>
        <p:nvGrpSpPr>
          <p:cNvPr id="3" name="Group 2">
            <a:extLst>
              <a:ext uri="{FF2B5EF4-FFF2-40B4-BE49-F238E27FC236}">
                <a16:creationId xmlns:a16="http://schemas.microsoft.com/office/drawing/2014/main" id="{88B33B31-E27B-4B8A-9FEA-C150570303F8}"/>
              </a:ext>
            </a:extLst>
          </p:cNvPr>
          <p:cNvGrpSpPr/>
          <p:nvPr/>
        </p:nvGrpSpPr>
        <p:grpSpPr>
          <a:xfrm>
            <a:off x="0" y="0"/>
            <a:ext cx="12192000" cy="6858000"/>
            <a:chOff x="0" y="0"/>
            <a:chExt cx="12192000" cy="6858000"/>
          </a:xfrm>
        </p:grpSpPr>
        <p:sp>
          <p:nvSpPr>
            <p:cNvPr id="4" name="Rectangle 3">
              <a:extLst>
                <a:ext uri="{FF2B5EF4-FFF2-40B4-BE49-F238E27FC236}">
                  <a16:creationId xmlns:a16="http://schemas.microsoft.com/office/drawing/2014/main" id="{A7F76D7A-CDD2-4502-A7EA-5D8D9F9B2ED0}"/>
                </a:ext>
              </a:extLst>
            </p:cNvPr>
            <p:cNvSpPr/>
            <p:nvPr/>
          </p:nvSpPr>
          <p:spPr>
            <a:xfrm>
              <a:off x="0" y="0"/>
              <a:ext cx="12192000" cy="6858000"/>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FD7CE5B-DD07-4608-8CA9-C4B58C9F3355}"/>
                </a:ext>
              </a:extLst>
            </p:cNvPr>
            <p:cNvPicPr>
              <a:picLocks noChangeAspect="1"/>
            </p:cNvPicPr>
            <p:nvPr/>
          </p:nvPicPr>
          <p:blipFill>
            <a:blip r:embed="rId3"/>
            <a:stretch>
              <a:fillRect/>
            </a:stretch>
          </p:blipFill>
          <p:spPr>
            <a:xfrm>
              <a:off x="2188710" y="1218454"/>
              <a:ext cx="7814579" cy="4421092"/>
            </a:xfrm>
            <a:prstGeom prst="rect">
              <a:avLst/>
            </a:prstGeom>
          </p:spPr>
        </p:pic>
      </p:grpSp>
    </p:spTree>
    <p:extLst>
      <p:ext uri="{BB962C8B-B14F-4D97-AF65-F5344CB8AC3E}">
        <p14:creationId xmlns:p14="http://schemas.microsoft.com/office/powerpoint/2010/main" val="753499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4.16667E-6 3.33333E-6 L -0.00364 -0.78959 " pathEditMode="relative" rAng="0" ptsTypes="AA">
                                      <p:cBhvr>
                                        <p:cTn id="6" dur="2000" fill="hold"/>
                                        <p:tgtEl>
                                          <p:spTgt spid="5"/>
                                        </p:tgtEl>
                                        <p:attrNameLst>
                                          <p:attrName>ppt_x</p:attrName>
                                          <p:attrName>ppt_y</p:attrName>
                                        </p:attrNameLst>
                                      </p:cBhvr>
                                      <p:rCtr x="-182" y="-39491"/>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3"/>
                                        </p:tgtEl>
                                      </p:cBhvr>
                                    </p:animEffect>
                                    <p:set>
                                      <p:cBhvr>
                                        <p:cTn id="16"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DA816-62F0-4CA8-8C6B-2518C104F335}"/>
              </a:ext>
            </a:extLst>
          </p:cNvPr>
          <p:cNvSpPr>
            <a:spLocks noGrp="1"/>
          </p:cNvSpPr>
          <p:nvPr>
            <p:ph type="title"/>
          </p:nvPr>
        </p:nvSpPr>
        <p:spPr>
          <a:xfrm>
            <a:off x="0" y="1128793"/>
            <a:ext cx="12192000" cy="4600414"/>
          </a:xfrm>
        </p:spPr>
        <p:txBody>
          <a:bodyPr>
            <a:normAutofit/>
          </a:bodyPr>
          <a:lstStyle/>
          <a:p>
            <a:r>
              <a:rPr lang="en-US" dirty="0">
                <a:solidFill>
                  <a:schemeClr val="bg1"/>
                </a:solidFill>
              </a:rPr>
              <a:t>We’ve seen </a:t>
            </a:r>
            <a:r>
              <a:rPr lang="en-US" dirty="0" err="1">
                <a:solidFill>
                  <a:schemeClr val="bg1"/>
                </a:solidFill>
                <a:latin typeface="Consolas" panose="020B0609020204030204" pitchFamily="49" charset="0"/>
              </a:rPr>
              <a:t>restore_and_iret</a:t>
            </a:r>
            <a:r>
              <a:rPr lang="en-US" dirty="0">
                <a:solidFill>
                  <a:schemeClr val="bg1"/>
                </a:solidFill>
                <a:latin typeface="Consolas" panose="020B0609020204030204" pitchFamily="49" charset="0"/>
              </a:rPr>
              <a:t> </a:t>
            </a:r>
            <a:r>
              <a:rPr lang="en-US" dirty="0">
                <a:solidFill>
                  <a:schemeClr val="bg1"/>
                </a:solidFill>
              </a:rPr>
              <a:t>already,</a:t>
            </a:r>
            <a:br>
              <a:rPr lang="en-US" dirty="0">
                <a:solidFill>
                  <a:schemeClr val="bg1"/>
                </a:solidFill>
              </a:rPr>
            </a:br>
            <a:r>
              <a:rPr lang="en-US" dirty="0">
                <a:solidFill>
                  <a:schemeClr val="bg1"/>
                </a:solidFill>
              </a:rPr>
              <a:t>when we imagined that </a:t>
            </a:r>
            <a:r>
              <a:rPr lang="en-US" dirty="0">
                <a:solidFill>
                  <a:schemeClr val="bg1"/>
                </a:solidFill>
                <a:latin typeface="Consolas" panose="020B0609020204030204" pitchFamily="49" charset="0"/>
              </a:rPr>
              <a:t>proc::exception()</a:t>
            </a:r>
            <a:r>
              <a:rPr lang="en-US" dirty="0">
                <a:solidFill>
                  <a:schemeClr val="bg1"/>
                </a:solidFill>
              </a:rPr>
              <a:t> returned immediately!</a:t>
            </a:r>
          </a:p>
        </p:txBody>
      </p:sp>
    </p:spTree>
    <p:extLst>
      <p:ext uri="{BB962C8B-B14F-4D97-AF65-F5344CB8AC3E}">
        <p14:creationId xmlns:p14="http://schemas.microsoft.com/office/powerpoint/2010/main" val="3291914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BB97F51-A700-46F6-B358-39177F0E94FC}"/>
              </a:ext>
            </a:extLst>
          </p:cNvPr>
          <p:cNvSpPr/>
          <p:nvPr/>
        </p:nvSpPr>
        <p:spPr>
          <a:xfrm>
            <a:off x="451413" y="227237"/>
            <a:ext cx="11458936" cy="26376451"/>
          </a:xfrm>
          <a:prstGeom prst="rect">
            <a:avLst/>
          </a:prstGeom>
        </p:spPr>
        <p:txBody>
          <a:bodyPr wrap="square">
            <a:spAutoFit/>
          </a:bodyPr>
          <a:lstStyle/>
          <a:p>
            <a:r>
              <a:rPr lang="en-US" sz="2800" dirty="0" err="1">
                <a:solidFill>
                  <a:srgbClr val="00B050"/>
                </a:solidFill>
                <a:latin typeface="Consolas" panose="020B0609020204030204" pitchFamily="49" charset="0"/>
              </a:rPr>
              <a:t>restore_and_iret</a:t>
            </a:r>
            <a:r>
              <a:rPr lang="en-US" sz="2800" dirty="0">
                <a:solidFill>
                  <a:srgbClr val="00B050"/>
                </a:solidFill>
                <a:latin typeface="Consolas" panose="020B0609020204030204" pitchFamily="49" charset="0"/>
              </a:rPr>
              <a:t>:</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testb</a:t>
            </a:r>
            <a:r>
              <a:rPr lang="en-US" sz="2800" dirty="0">
                <a:latin typeface="Consolas" panose="020B0609020204030204" pitchFamily="49" charset="0"/>
              </a:rPr>
              <a:t> </a:t>
            </a:r>
            <a:r>
              <a:rPr lang="en-US" sz="2800" dirty="0">
                <a:solidFill>
                  <a:srgbClr val="00B050"/>
                </a:solidFill>
                <a:latin typeface="Consolas" panose="020B0609020204030204" pitchFamily="49" charset="0"/>
              </a:rPr>
              <a:t>$1</a:t>
            </a:r>
            <a:r>
              <a:rPr lang="en-US" sz="2800" dirty="0">
                <a:latin typeface="Consolas" panose="020B0609020204030204" pitchFamily="49" charset="0"/>
              </a:rPr>
              <a:t>, </a:t>
            </a:r>
            <a:r>
              <a:rPr lang="en-US" sz="2800" dirty="0">
                <a:solidFill>
                  <a:srgbClr val="00B050"/>
                </a:solidFill>
                <a:latin typeface="Consolas" panose="020B0609020204030204" pitchFamily="49" charset="0"/>
              </a:rPr>
              <a:t>140</a:t>
            </a:r>
            <a:r>
              <a:rPr lang="en-US" sz="2800" dirty="0">
                <a:latin typeface="Consolas" panose="020B0609020204030204" pitchFamily="49" charset="0"/>
              </a:rPr>
              <a:t>(%</a:t>
            </a:r>
            <a:r>
              <a:rPr lang="en-US" sz="2800" dirty="0" err="1">
                <a:latin typeface="Consolas" panose="020B0609020204030204" pitchFamily="49" charset="0"/>
              </a:rPr>
              <a:t>rsp</a:t>
            </a:r>
            <a:r>
              <a:rPr lang="en-US" sz="2800" dirty="0">
                <a:latin typeface="Consolas" panose="020B0609020204030204" pitchFamily="49" charset="0"/>
              </a:rPr>
              <a:t>) // Does `</a:t>
            </a:r>
            <a:r>
              <a:rPr lang="en-US" sz="2800" dirty="0" err="1">
                <a:latin typeface="Consolas" panose="020B0609020204030204" pitchFamily="49" charset="0"/>
              </a:rPr>
              <a:t>reg_swapgs</a:t>
            </a:r>
            <a:r>
              <a:rPr lang="en-US" sz="2800" dirty="0">
                <a:latin typeface="Consolas" panose="020B0609020204030204" pitchFamily="49" charset="0"/>
              </a:rPr>
              <a:t> &amp; 1` and sets</a:t>
            </a:r>
          </a:p>
          <a:p>
            <a:r>
              <a:rPr lang="en-US" sz="2800" dirty="0">
                <a:latin typeface="Consolas" panose="020B0609020204030204" pitchFamily="49" charset="0"/>
              </a:rPr>
              <a:t>                        // the status flags (e.g., ZF set</a:t>
            </a:r>
          </a:p>
          <a:p>
            <a:r>
              <a:rPr lang="en-US" sz="2800" dirty="0">
                <a:latin typeface="Consolas" panose="020B0609020204030204" pitchFamily="49" charset="0"/>
              </a:rPr>
              <a:t>                        // if the &amp; results in a 0)</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jz</a:t>
            </a:r>
            <a:r>
              <a:rPr lang="en-US" sz="2800" dirty="0">
                <a:latin typeface="Consolas" panose="020B0609020204030204" pitchFamily="49" charset="0"/>
              </a:rPr>
              <a:t> </a:t>
            </a:r>
            <a:r>
              <a:rPr lang="en-US" sz="2800" dirty="0">
                <a:solidFill>
                  <a:srgbClr val="00B050"/>
                </a:solidFill>
                <a:latin typeface="Consolas" panose="020B0609020204030204" pitchFamily="49" charset="0"/>
              </a:rPr>
              <a:t>1f               </a:t>
            </a:r>
            <a:r>
              <a:rPr lang="en-US" sz="2800" dirty="0">
                <a:latin typeface="Consolas" panose="020B0609020204030204" pitchFamily="49" charset="0"/>
              </a:rPr>
              <a:t>// If &amp; was a 0, we’re resuming</a:t>
            </a:r>
          </a:p>
          <a:p>
            <a:r>
              <a:rPr lang="en-US" sz="2800" dirty="0">
                <a:solidFill>
                  <a:srgbClr val="00B050"/>
                </a:solidFill>
                <a:latin typeface="Consolas" panose="020B0609020204030204" pitchFamily="49" charset="0"/>
              </a:rPr>
              <a:t>                        </a:t>
            </a:r>
            <a:r>
              <a:rPr lang="en-US" sz="2800" dirty="0">
                <a:latin typeface="Consolas" panose="020B0609020204030204" pitchFamily="49" charset="0"/>
              </a:rPr>
              <a:t>// a kernel-mode context.</a:t>
            </a:r>
            <a:endParaRPr lang="en-US" sz="2800" dirty="0">
              <a:solidFill>
                <a:srgbClr val="00B050"/>
              </a:solidFill>
              <a:latin typeface="Consolas" panose="020B0609020204030204" pitchFamily="49" charset="0"/>
            </a:endParaRPr>
          </a:p>
          <a:p>
            <a:r>
              <a:rPr lang="en-US" sz="2800" dirty="0">
                <a:latin typeface="Consolas" panose="020B0609020204030204" pitchFamily="49" charset="0"/>
              </a:rPr>
              <a:t>    // If we’re here, we’re resuming a user-mode context;</a:t>
            </a:r>
          </a:p>
          <a:p>
            <a:r>
              <a:rPr lang="en-US" sz="2800" dirty="0">
                <a:latin typeface="Consolas" panose="020B0609020204030204" pitchFamily="49" charset="0"/>
              </a:rPr>
              <a:t>    // check whether the process is runnable</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movq</a:t>
            </a:r>
            <a:r>
              <a:rPr lang="en-US" sz="2800" dirty="0">
                <a:latin typeface="Consolas" panose="020B0609020204030204" pitchFamily="49" charset="0"/>
              </a:rPr>
              <a:t> %</a:t>
            </a:r>
            <a:r>
              <a:rPr lang="en-US" sz="2800" dirty="0" err="1">
                <a:latin typeface="Consolas" panose="020B0609020204030204" pitchFamily="49" charset="0"/>
              </a:rPr>
              <a:t>gs</a:t>
            </a:r>
            <a:r>
              <a:rPr lang="en-US" sz="2800" dirty="0">
                <a:latin typeface="Consolas" panose="020B0609020204030204" pitchFamily="49" charset="0"/>
              </a:rPr>
              <a:t>:(</a:t>
            </a:r>
            <a:r>
              <a:rPr lang="en-US" sz="2800" dirty="0">
                <a:solidFill>
                  <a:srgbClr val="00B050"/>
                </a:solidFill>
                <a:latin typeface="Consolas" panose="020B0609020204030204" pitchFamily="49" charset="0"/>
              </a:rPr>
              <a:t>8</a:t>
            </a:r>
            <a:r>
              <a:rPr lang="en-US" sz="2800" dirty="0">
                <a:latin typeface="Consolas" panose="020B0609020204030204" pitchFamily="49" charset="0"/>
              </a:rPr>
              <a:t>), %</a:t>
            </a:r>
            <a:r>
              <a:rPr lang="en-US" sz="2800" dirty="0" err="1">
                <a:latin typeface="Consolas" panose="020B0609020204030204" pitchFamily="49" charset="0"/>
              </a:rPr>
              <a:t>rdi</a:t>
            </a:r>
            <a:r>
              <a:rPr lang="en-US" sz="2800" dirty="0">
                <a:latin typeface="Consolas" panose="020B0609020204030204" pitchFamily="49" charset="0"/>
              </a:rPr>
              <a:t>  //</a:t>
            </a:r>
            <a:r>
              <a:rPr lang="en-US" sz="2800" dirty="0" err="1">
                <a:latin typeface="Consolas" panose="020B0609020204030204" pitchFamily="49" charset="0"/>
              </a:rPr>
              <a:t>cpustate</a:t>
            </a:r>
            <a:r>
              <a:rPr lang="en-US" sz="2800" dirty="0">
                <a:latin typeface="Consolas" panose="020B0609020204030204" pitchFamily="49" charset="0"/>
              </a:rPr>
              <a:t>::proc* current</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cmpl</a:t>
            </a:r>
            <a:r>
              <a:rPr lang="en-US" sz="2800" dirty="0">
                <a:latin typeface="Consolas" panose="020B0609020204030204" pitchFamily="49" charset="0"/>
              </a:rPr>
              <a:t> </a:t>
            </a:r>
            <a:r>
              <a:rPr lang="en-US" sz="2800" dirty="0">
                <a:solidFill>
                  <a:srgbClr val="00B050"/>
                </a:solidFill>
                <a:latin typeface="Consolas" panose="020B0609020204030204" pitchFamily="49" charset="0"/>
              </a:rPr>
              <a:t>$PROC_RUNNABLE</a:t>
            </a:r>
            <a:r>
              <a:rPr lang="en-US" sz="2800" dirty="0">
                <a:latin typeface="Consolas" panose="020B0609020204030204" pitchFamily="49" charset="0"/>
              </a:rPr>
              <a:t>, </a:t>
            </a:r>
            <a:r>
              <a:rPr lang="en-US" sz="2800" dirty="0">
                <a:solidFill>
                  <a:srgbClr val="00B050"/>
                </a:solidFill>
                <a:latin typeface="Consolas" panose="020B0609020204030204" pitchFamily="49" charset="0"/>
              </a:rPr>
              <a:t>24</a:t>
            </a:r>
            <a:r>
              <a:rPr lang="en-US" sz="2800" dirty="0">
                <a:latin typeface="Consolas" panose="020B0609020204030204" pitchFamily="49" charset="0"/>
              </a:rPr>
              <a:t>(%</a:t>
            </a:r>
            <a:r>
              <a:rPr lang="en-US" sz="2800" dirty="0" err="1">
                <a:latin typeface="Consolas" panose="020B0609020204030204" pitchFamily="49" charset="0"/>
              </a:rPr>
              <a:t>rdi</a:t>
            </a:r>
            <a:r>
              <a:rPr lang="en-US" sz="2800" dirty="0">
                <a:latin typeface="Consolas" panose="020B0609020204030204" pitchFamily="49" charset="0"/>
              </a:rPr>
              <a:t>) //proc::</a:t>
            </a:r>
            <a:r>
              <a:rPr lang="en-US" sz="2800" dirty="0" err="1">
                <a:latin typeface="Consolas" panose="020B0609020204030204" pitchFamily="49" charset="0"/>
              </a:rPr>
              <a:t>pstate</a:t>
            </a:r>
            <a:r>
              <a:rPr lang="en-US" sz="2800" dirty="0">
                <a:latin typeface="Consolas" panose="020B0609020204030204" pitchFamily="49" charset="0"/>
              </a:rPr>
              <a:t>_</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jne</a:t>
            </a:r>
            <a:r>
              <a:rPr lang="en-US" sz="2800" dirty="0">
                <a:latin typeface="Consolas" panose="020B0609020204030204" pitchFamily="49" charset="0"/>
              </a:rPr>
              <a:t> </a:t>
            </a:r>
            <a:r>
              <a:rPr lang="en-US" sz="2800" dirty="0" err="1">
                <a:latin typeface="Consolas" panose="020B0609020204030204" pitchFamily="49" charset="0"/>
              </a:rPr>
              <a:t>panic_nonrunnable</a:t>
            </a:r>
            <a:endParaRPr lang="en-US" sz="2800" dirty="0">
              <a:latin typeface="Consolas" panose="020B0609020204030204" pitchFamily="49" charset="0"/>
            </a:endParaRPr>
          </a:p>
          <a:p>
            <a:endParaRPr lang="en-US" sz="2800" dirty="0">
              <a:latin typeface="Consolas" panose="020B0609020204030204" pitchFamily="49" charset="0"/>
            </a:endParaRPr>
          </a:p>
          <a:p>
            <a:r>
              <a:rPr lang="en-US" sz="2800" dirty="0">
                <a:solidFill>
                  <a:srgbClr val="00B050"/>
                </a:solidFill>
                <a:latin typeface="Consolas" panose="020B0609020204030204" pitchFamily="49" charset="0"/>
              </a:rPr>
              <a:t>1:  </a:t>
            </a:r>
            <a:r>
              <a:rPr lang="en-US" sz="2800" dirty="0">
                <a:latin typeface="Consolas" panose="020B0609020204030204" pitchFamily="49" charset="0"/>
              </a:rPr>
              <a:t>// restore `</a:t>
            </a:r>
            <a:r>
              <a:rPr lang="en-US" sz="2800" dirty="0" err="1">
                <a:latin typeface="Consolas" panose="020B0609020204030204" pitchFamily="49" charset="0"/>
              </a:rPr>
              <a:t>regstate</a:t>
            </a:r>
            <a:r>
              <a:rPr lang="en-US" sz="2800" dirty="0">
                <a:latin typeface="Consolas" panose="020B0609020204030204" pitchFamily="49" charset="0"/>
              </a:rPr>
              <a:t>` registers</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popq</a:t>
            </a:r>
            <a:r>
              <a:rPr lang="en-US" sz="2800" dirty="0">
                <a:latin typeface="Consolas" panose="020B0609020204030204" pitchFamily="49" charset="0"/>
              </a:rPr>
              <a:t> %</a:t>
            </a:r>
            <a:r>
              <a:rPr lang="en-US" sz="2800" dirty="0" err="1">
                <a:latin typeface="Consolas" panose="020B0609020204030204" pitchFamily="49" charset="0"/>
              </a:rPr>
              <a:t>rax</a:t>
            </a:r>
            <a:endParaRPr lang="en-US" sz="2800" dirty="0">
              <a:latin typeface="Consolas" panose="020B0609020204030204" pitchFamily="49" charset="0"/>
            </a:endParaRP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popq</a:t>
            </a:r>
            <a:r>
              <a:rPr lang="en-US" sz="2800" dirty="0">
                <a:latin typeface="Consolas" panose="020B0609020204030204" pitchFamily="49" charset="0"/>
              </a:rPr>
              <a:t> %</a:t>
            </a:r>
            <a:r>
              <a:rPr lang="en-US" sz="2800" dirty="0" err="1">
                <a:latin typeface="Consolas" panose="020B0609020204030204" pitchFamily="49" charset="0"/>
              </a:rPr>
              <a:t>rcx</a:t>
            </a:r>
            <a:endParaRPr lang="en-US" sz="2800" dirty="0">
              <a:latin typeface="Consolas" panose="020B0609020204030204" pitchFamily="49" charset="0"/>
            </a:endParaRP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popq</a:t>
            </a:r>
            <a:r>
              <a:rPr lang="en-US" sz="2800" dirty="0">
                <a:latin typeface="Consolas" panose="020B0609020204030204" pitchFamily="49" charset="0"/>
              </a:rPr>
              <a:t> %</a:t>
            </a:r>
            <a:r>
              <a:rPr lang="en-US" sz="2800" dirty="0" err="1">
                <a:latin typeface="Consolas" panose="020B0609020204030204" pitchFamily="49" charset="0"/>
              </a:rPr>
              <a:t>rdx</a:t>
            </a:r>
            <a:endParaRPr lang="en-US" sz="2800" dirty="0">
              <a:latin typeface="Consolas" panose="020B0609020204030204" pitchFamily="49" charset="0"/>
            </a:endParaRP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popq</a:t>
            </a:r>
            <a:r>
              <a:rPr lang="en-US" sz="2800" dirty="0">
                <a:latin typeface="Consolas" panose="020B0609020204030204" pitchFamily="49" charset="0"/>
              </a:rPr>
              <a:t> %</a:t>
            </a:r>
            <a:r>
              <a:rPr lang="en-US" sz="2800" dirty="0" err="1">
                <a:latin typeface="Consolas" panose="020B0609020204030204" pitchFamily="49" charset="0"/>
              </a:rPr>
              <a:t>rbx</a:t>
            </a:r>
            <a:endParaRPr lang="en-US" sz="2800" dirty="0">
              <a:latin typeface="Consolas" panose="020B0609020204030204" pitchFamily="49" charset="0"/>
            </a:endParaRP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popq</a:t>
            </a:r>
            <a:r>
              <a:rPr lang="en-US" sz="2800" dirty="0">
                <a:latin typeface="Consolas" panose="020B0609020204030204" pitchFamily="49" charset="0"/>
              </a:rPr>
              <a:t> %</a:t>
            </a:r>
            <a:r>
              <a:rPr lang="en-US" sz="2800" dirty="0" err="1">
                <a:latin typeface="Consolas" panose="020B0609020204030204" pitchFamily="49" charset="0"/>
              </a:rPr>
              <a:t>rbp</a:t>
            </a:r>
            <a:endParaRPr lang="en-US" sz="2800" dirty="0">
              <a:latin typeface="Consolas" panose="020B0609020204030204" pitchFamily="49" charset="0"/>
            </a:endParaRP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popq</a:t>
            </a:r>
            <a:r>
              <a:rPr lang="en-US" sz="2800" dirty="0">
                <a:latin typeface="Consolas" panose="020B0609020204030204" pitchFamily="49" charset="0"/>
              </a:rPr>
              <a:t> %</a:t>
            </a:r>
            <a:r>
              <a:rPr lang="en-US" sz="2800" dirty="0" err="1">
                <a:latin typeface="Consolas" panose="020B0609020204030204" pitchFamily="49" charset="0"/>
              </a:rPr>
              <a:t>rsi</a:t>
            </a:r>
            <a:endParaRPr lang="en-US" sz="2800" dirty="0">
              <a:latin typeface="Consolas" panose="020B0609020204030204" pitchFamily="49" charset="0"/>
            </a:endParaRP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popq</a:t>
            </a:r>
            <a:r>
              <a:rPr lang="en-US" sz="2800" dirty="0">
                <a:latin typeface="Consolas" panose="020B0609020204030204" pitchFamily="49" charset="0"/>
              </a:rPr>
              <a:t> %</a:t>
            </a:r>
            <a:r>
              <a:rPr lang="en-US" sz="2800" dirty="0" err="1">
                <a:latin typeface="Consolas" panose="020B0609020204030204" pitchFamily="49" charset="0"/>
              </a:rPr>
              <a:t>rdi</a:t>
            </a:r>
            <a:endParaRPr lang="en-US" sz="2800" dirty="0">
              <a:latin typeface="Consolas" panose="020B0609020204030204" pitchFamily="49" charset="0"/>
            </a:endParaRP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popq</a:t>
            </a:r>
            <a:r>
              <a:rPr lang="en-US" sz="2800" dirty="0">
                <a:latin typeface="Consolas" panose="020B0609020204030204" pitchFamily="49" charset="0"/>
              </a:rPr>
              <a:t> %r8</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popq</a:t>
            </a:r>
            <a:r>
              <a:rPr lang="en-US" sz="2800" dirty="0">
                <a:latin typeface="Consolas" panose="020B0609020204030204" pitchFamily="49" charset="0"/>
              </a:rPr>
              <a:t> %r9</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popq</a:t>
            </a:r>
            <a:r>
              <a:rPr lang="en-US" sz="2800" dirty="0">
                <a:latin typeface="Consolas" panose="020B0609020204030204" pitchFamily="49" charset="0"/>
              </a:rPr>
              <a:t> %r10</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popq</a:t>
            </a:r>
            <a:r>
              <a:rPr lang="en-US" sz="2800" dirty="0">
                <a:latin typeface="Consolas" panose="020B0609020204030204" pitchFamily="49" charset="0"/>
              </a:rPr>
              <a:t> %r11</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popq</a:t>
            </a:r>
            <a:r>
              <a:rPr lang="en-US" sz="2800" dirty="0">
                <a:latin typeface="Consolas" panose="020B0609020204030204" pitchFamily="49" charset="0"/>
              </a:rPr>
              <a:t> %r12</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popq</a:t>
            </a:r>
            <a:r>
              <a:rPr lang="en-US" sz="2800" dirty="0">
                <a:latin typeface="Consolas" panose="020B0609020204030204" pitchFamily="49" charset="0"/>
              </a:rPr>
              <a:t> %r13</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popq</a:t>
            </a:r>
            <a:r>
              <a:rPr lang="en-US" sz="2800" dirty="0">
                <a:latin typeface="Consolas" panose="020B0609020204030204" pitchFamily="49" charset="0"/>
              </a:rPr>
              <a:t> %r14</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popq</a:t>
            </a:r>
            <a:r>
              <a:rPr lang="en-US" sz="2800" dirty="0">
                <a:latin typeface="Consolas" panose="020B0609020204030204" pitchFamily="49" charset="0"/>
              </a:rPr>
              <a:t> %r15</a:t>
            </a:r>
          </a:p>
          <a:p>
            <a:r>
              <a:rPr lang="en-US" sz="2800" dirty="0">
                <a:latin typeface="Consolas" panose="020B0609020204030204" pitchFamily="49" charset="0"/>
              </a:rPr>
              <a:t>    </a:t>
            </a:r>
            <a:r>
              <a:rPr lang="en-US" sz="2800" dirty="0">
                <a:solidFill>
                  <a:srgbClr val="0070C0"/>
                </a:solidFill>
                <a:latin typeface="Consolas" panose="020B0609020204030204" pitchFamily="49" charset="0"/>
              </a:rPr>
              <a:t>pop</a:t>
            </a:r>
            <a:r>
              <a:rPr lang="en-US" sz="2800" dirty="0">
                <a:latin typeface="Consolas" panose="020B0609020204030204" pitchFamily="49" charset="0"/>
              </a:rPr>
              <a:t> %fs</a:t>
            </a:r>
          </a:p>
          <a:p>
            <a:endParaRPr lang="en-US" sz="2800" dirty="0">
              <a:latin typeface="Consolas" panose="020B0609020204030204" pitchFamily="49" charset="0"/>
            </a:endParaRPr>
          </a:p>
          <a:p>
            <a:r>
              <a:rPr lang="en-US" sz="2800" dirty="0">
                <a:latin typeface="Consolas" panose="020B0609020204030204" pitchFamily="49" charset="0"/>
              </a:rPr>
              <a:t>    // We’ve restored almost all of the interrupted</a:t>
            </a:r>
          </a:p>
          <a:p>
            <a:r>
              <a:rPr lang="en-US" sz="2800" dirty="0">
                <a:latin typeface="Consolas" panose="020B0609020204030204" pitchFamily="49" charset="0"/>
              </a:rPr>
              <a:t>    // context’s general-purpose registers. At this</a:t>
            </a:r>
          </a:p>
          <a:p>
            <a:r>
              <a:rPr lang="en-US" sz="2800" dirty="0">
                <a:latin typeface="Consolas" panose="020B0609020204030204" pitchFamily="49" charset="0"/>
              </a:rPr>
              <a:t>    // point, the stack contains:</a:t>
            </a:r>
          </a:p>
          <a:p>
            <a:r>
              <a:rPr lang="en-US" sz="2800" dirty="0">
                <a:latin typeface="Consolas" panose="020B0609020204030204" pitchFamily="49" charset="0"/>
              </a:rPr>
              <a:t>    //          %ss</a:t>
            </a:r>
          </a:p>
          <a:p>
            <a:r>
              <a:rPr lang="en-US" sz="2800" dirty="0">
                <a:latin typeface="Consolas" panose="020B0609020204030204" pitchFamily="49" charset="0"/>
              </a:rPr>
              <a:t>    //          %</a:t>
            </a:r>
            <a:r>
              <a:rPr lang="en-US" sz="2800" dirty="0" err="1">
                <a:latin typeface="Consolas" panose="020B0609020204030204" pitchFamily="49" charset="0"/>
              </a:rPr>
              <a:t>rsp</a:t>
            </a:r>
            <a:endParaRPr lang="en-US" sz="2800" dirty="0">
              <a:latin typeface="Consolas" panose="020B0609020204030204" pitchFamily="49" charset="0"/>
            </a:endParaRPr>
          </a:p>
          <a:p>
            <a:r>
              <a:rPr lang="en-US" sz="2800" dirty="0">
                <a:latin typeface="Consolas" panose="020B0609020204030204" pitchFamily="49" charset="0"/>
              </a:rPr>
              <a:t>    //          %</a:t>
            </a:r>
            <a:r>
              <a:rPr lang="en-US" sz="2800" dirty="0" err="1">
                <a:latin typeface="Consolas" panose="020B0609020204030204" pitchFamily="49" charset="0"/>
              </a:rPr>
              <a:t>rflags</a:t>
            </a:r>
            <a:endParaRPr lang="en-US" sz="2800" dirty="0">
              <a:latin typeface="Consolas" panose="020B0609020204030204" pitchFamily="49" charset="0"/>
            </a:endParaRPr>
          </a:p>
          <a:p>
            <a:r>
              <a:rPr lang="en-US" sz="2800" dirty="0">
                <a:latin typeface="Consolas" panose="020B0609020204030204" pitchFamily="49" charset="0"/>
              </a:rPr>
              <a:t>    //          %cs</a:t>
            </a:r>
          </a:p>
          <a:p>
            <a:r>
              <a:rPr lang="en-US" sz="2800" dirty="0">
                <a:latin typeface="Consolas" panose="020B0609020204030204" pitchFamily="49" charset="0"/>
              </a:rPr>
              <a:t>    //          %rip</a:t>
            </a:r>
          </a:p>
          <a:p>
            <a:r>
              <a:rPr lang="en-US" sz="2800" dirty="0">
                <a:latin typeface="Consolas" panose="020B0609020204030204" pitchFamily="49" charset="0"/>
              </a:rPr>
              <a:t>    //          Error code</a:t>
            </a:r>
          </a:p>
          <a:p>
            <a:r>
              <a:rPr lang="en-US" sz="2800" dirty="0">
                <a:latin typeface="Consolas" panose="020B0609020204030204" pitchFamily="49" charset="0"/>
              </a:rPr>
              <a:t>    //          Interrupt number, </a:t>
            </a:r>
            <a:r>
              <a:rPr lang="en-US" sz="2800" dirty="0" err="1">
                <a:latin typeface="Consolas" panose="020B0609020204030204" pitchFamily="49" charset="0"/>
              </a:rPr>
              <a:t>reg_swapgs</a:t>
            </a:r>
            <a:endParaRPr lang="en-US" sz="2800" dirty="0">
              <a:latin typeface="Consolas" panose="020B0609020204030204" pitchFamily="49" charset="0"/>
            </a:endParaRPr>
          </a:p>
          <a:p>
            <a:r>
              <a:rPr lang="en-US" sz="2800" dirty="0">
                <a:latin typeface="Consolas" panose="020B0609020204030204" pitchFamily="49" charset="0"/>
              </a:rPr>
              <a:t>    // %</a:t>
            </a:r>
            <a:r>
              <a:rPr lang="en-US" sz="2800" dirty="0" err="1">
                <a:latin typeface="Consolas" panose="020B0609020204030204" pitchFamily="49" charset="0"/>
              </a:rPr>
              <a:t>rsp</a:t>
            </a:r>
            <a:r>
              <a:rPr lang="en-US" sz="2800" dirty="0">
                <a:latin typeface="Consolas" panose="020B0609020204030204" pitchFamily="49" charset="0"/>
              </a:rPr>
              <a:t> --&gt; %</a:t>
            </a:r>
            <a:r>
              <a:rPr lang="en-US" sz="2800" dirty="0" err="1">
                <a:latin typeface="Consolas" panose="020B0609020204030204" pitchFamily="49" charset="0"/>
              </a:rPr>
              <a:t>gs</a:t>
            </a:r>
            <a:endParaRPr lang="en-US" sz="2800" dirty="0">
              <a:latin typeface="Consolas" panose="020B0609020204030204" pitchFamily="49" charset="0"/>
            </a:endParaRPr>
          </a:p>
          <a:p>
            <a:r>
              <a:rPr lang="en-US" sz="2800" dirty="0">
                <a:latin typeface="Consolas" panose="020B0609020204030204" pitchFamily="49" charset="0"/>
              </a:rPr>
              <a:t>    </a:t>
            </a:r>
          </a:p>
          <a:p>
            <a:r>
              <a:rPr lang="en-US" sz="2800" dirty="0">
                <a:latin typeface="Consolas" panose="020B0609020204030204" pitchFamily="49" charset="0"/>
              </a:rPr>
              <a:t>    // We must `</a:t>
            </a:r>
            <a:r>
              <a:rPr lang="en-US" sz="2800" dirty="0" err="1">
                <a:latin typeface="Consolas" panose="020B0609020204030204" pitchFamily="49" charset="0"/>
              </a:rPr>
              <a:t>swapgs</a:t>
            </a:r>
            <a:r>
              <a:rPr lang="en-US" sz="2800" dirty="0">
                <a:latin typeface="Consolas" panose="020B0609020204030204" pitchFamily="49" charset="0"/>
              </a:rPr>
              <a:t>` if required, i.e., if we’re</a:t>
            </a:r>
          </a:p>
          <a:p>
            <a:r>
              <a:rPr lang="en-US" sz="2800" dirty="0">
                <a:latin typeface="Consolas" panose="020B0609020204030204" pitchFamily="49" charset="0"/>
              </a:rPr>
              <a:t>    // returning to user-mode.</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testb</a:t>
            </a:r>
            <a:r>
              <a:rPr lang="en-US" sz="2800" dirty="0">
                <a:latin typeface="Consolas" panose="020B0609020204030204" pitchFamily="49" charset="0"/>
              </a:rPr>
              <a:t> </a:t>
            </a:r>
            <a:r>
              <a:rPr lang="en-US" sz="2800" dirty="0">
                <a:solidFill>
                  <a:srgbClr val="00B050"/>
                </a:solidFill>
                <a:latin typeface="Consolas" panose="020B0609020204030204" pitchFamily="49" charset="0"/>
              </a:rPr>
              <a:t>$1</a:t>
            </a:r>
            <a:r>
              <a:rPr lang="en-US" sz="2800" dirty="0">
                <a:latin typeface="Consolas" panose="020B0609020204030204" pitchFamily="49" charset="0"/>
              </a:rPr>
              <a:t>, </a:t>
            </a:r>
            <a:r>
              <a:rPr lang="en-US" sz="2800" dirty="0">
                <a:solidFill>
                  <a:srgbClr val="00B050"/>
                </a:solidFill>
                <a:latin typeface="Consolas" panose="020B0609020204030204" pitchFamily="49" charset="0"/>
              </a:rPr>
              <a:t>12</a:t>
            </a:r>
            <a:r>
              <a:rPr lang="en-US" sz="2800" dirty="0">
                <a:latin typeface="Consolas" panose="020B0609020204030204" pitchFamily="49" charset="0"/>
              </a:rPr>
              <a:t>(%</a:t>
            </a:r>
            <a:r>
              <a:rPr lang="en-US" sz="2800" dirty="0" err="1">
                <a:latin typeface="Consolas" panose="020B0609020204030204" pitchFamily="49" charset="0"/>
              </a:rPr>
              <a:t>rsp</a:t>
            </a:r>
            <a:r>
              <a:rPr lang="en-US" sz="2800" dirty="0">
                <a:latin typeface="Consolas" panose="020B0609020204030204" pitchFamily="49" charset="0"/>
              </a:rPr>
              <a:t>)             // `</a:t>
            </a:r>
            <a:r>
              <a:rPr lang="en-US" sz="2800" dirty="0" err="1">
                <a:latin typeface="Consolas" panose="020B0609020204030204" pitchFamily="49" charset="0"/>
              </a:rPr>
              <a:t>reg_swapgs</a:t>
            </a:r>
            <a:r>
              <a:rPr lang="en-US" sz="2800" dirty="0">
                <a:latin typeface="Consolas" panose="020B0609020204030204" pitchFamily="49" charset="0"/>
              </a:rPr>
              <a:t> &amp; 1`</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jnz</a:t>
            </a:r>
            <a:r>
              <a:rPr lang="en-US" sz="2800" dirty="0">
                <a:latin typeface="Consolas" panose="020B0609020204030204" pitchFamily="49" charset="0"/>
              </a:rPr>
              <a:t> </a:t>
            </a:r>
            <a:r>
              <a:rPr lang="en-US" sz="2800" dirty="0">
                <a:solidFill>
                  <a:srgbClr val="00B050"/>
                </a:solidFill>
                <a:latin typeface="Consolas" panose="020B0609020204030204" pitchFamily="49" charset="0"/>
              </a:rPr>
              <a:t>1f</a:t>
            </a:r>
          </a:p>
          <a:p>
            <a:endParaRPr lang="en-US" sz="2800" dirty="0">
              <a:latin typeface="Consolas" panose="020B0609020204030204" pitchFamily="49" charset="0"/>
            </a:endParaRPr>
          </a:p>
          <a:p>
            <a:r>
              <a:rPr lang="en-US" sz="2800" dirty="0">
                <a:latin typeface="Consolas" panose="020B0609020204030204" pitchFamily="49" charset="0"/>
              </a:rPr>
              <a:t>    // Returning to kernel mode</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addq</a:t>
            </a:r>
            <a:r>
              <a:rPr lang="en-US" sz="2800" dirty="0">
                <a:latin typeface="Consolas" panose="020B0609020204030204" pitchFamily="49" charset="0"/>
              </a:rPr>
              <a:t> </a:t>
            </a:r>
            <a:r>
              <a:rPr lang="en-US" sz="2800" dirty="0">
                <a:solidFill>
                  <a:srgbClr val="00B050"/>
                </a:solidFill>
                <a:latin typeface="Consolas" panose="020B0609020204030204" pitchFamily="49" charset="0"/>
              </a:rPr>
              <a:t>$24</a:t>
            </a:r>
            <a:r>
              <a:rPr lang="en-US" sz="2800" dirty="0">
                <a:latin typeface="Consolas" panose="020B0609020204030204" pitchFamily="49" charset="0"/>
              </a:rPr>
              <a:t>, %</a:t>
            </a:r>
            <a:r>
              <a:rPr lang="en-US" sz="2800" dirty="0" err="1">
                <a:latin typeface="Consolas" panose="020B0609020204030204" pitchFamily="49" charset="0"/>
              </a:rPr>
              <a:t>rsp</a:t>
            </a:r>
            <a:r>
              <a:rPr lang="en-US" sz="2800" dirty="0">
                <a:latin typeface="Consolas" panose="020B0609020204030204" pitchFamily="49" charset="0"/>
              </a:rPr>
              <a:t>  // Pops off %</a:t>
            </a:r>
            <a:r>
              <a:rPr lang="en-US" sz="2800" dirty="0" err="1">
                <a:latin typeface="Consolas" panose="020B0609020204030204" pitchFamily="49" charset="0"/>
              </a:rPr>
              <a:t>gs</a:t>
            </a:r>
            <a:r>
              <a:rPr lang="en-US" sz="2800" dirty="0">
                <a:latin typeface="Consolas" panose="020B0609020204030204" pitchFamily="49" charset="0"/>
              </a:rPr>
              <a:t>, interrupt number,</a:t>
            </a:r>
          </a:p>
          <a:p>
            <a:r>
              <a:rPr lang="en-US" sz="2800" dirty="0">
                <a:latin typeface="Consolas" panose="020B0609020204030204" pitchFamily="49" charset="0"/>
              </a:rPr>
              <a:t>                    // </a:t>
            </a:r>
            <a:r>
              <a:rPr lang="en-US" sz="2800" dirty="0" err="1">
                <a:latin typeface="Consolas" panose="020B0609020204030204" pitchFamily="49" charset="0"/>
              </a:rPr>
              <a:t>reg_swapgs</a:t>
            </a:r>
            <a:r>
              <a:rPr lang="en-US" sz="2800" dirty="0">
                <a:latin typeface="Consolas" panose="020B0609020204030204" pitchFamily="49" charset="0"/>
              </a:rPr>
              <a:t>, error code</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iretq</a:t>
            </a:r>
            <a:r>
              <a:rPr lang="en-US" sz="2800" dirty="0">
                <a:solidFill>
                  <a:srgbClr val="0070C0"/>
                </a:solidFill>
                <a:latin typeface="Consolas" panose="020B0609020204030204" pitchFamily="49" charset="0"/>
              </a:rPr>
              <a:t>           </a:t>
            </a:r>
            <a:r>
              <a:rPr lang="en-US" sz="2800" dirty="0">
                <a:latin typeface="Consolas" panose="020B0609020204030204" pitchFamily="49" charset="0"/>
              </a:rPr>
              <a:t>// Pop the remaining five items from</a:t>
            </a:r>
          </a:p>
          <a:p>
            <a:r>
              <a:rPr lang="en-US" sz="2800" dirty="0">
                <a:latin typeface="Consolas" panose="020B0609020204030204" pitchFamily="49" charset="0"/>
              </a:rPr>
              <a:t>                    // the stack, resetting %rip and %</a:t>
            </a:r>
            <a:r>
              <a:rPr lang="en-US" sz="2800" dirty="0" err="1">
                <a:latin typeface="Consolas" panose="020B0609020204030204" pitchFamily="49" charset="0"/>
              </a:rPr>
              <a:t>rsp</a:t>
            </a:r>
            <a:endParaRPr lang="en-US" sz="2800" dirty="0">
              <a:latin typeface="Consolas" panose="020B0609020204030204" pitchFamily="49" charset="0"/>
            </a:endParaRPr>
          </a:p>
          <a:p>
            <a:endParaRPr lang="en-US" sz="2800" dirty="0">
              <a:latin typeface="Consolas" panose="020B0609020204030204" pitchFamily="49" charset="0"/>
            </a:endParaRPr>
          </a:p>
          <a:p>
            <a:r>
              <a:rPr lang="en-US" sz="2800" dirty="0">
                <a:solidFill>
                  <a:srgbClr val="00B050"/>
                </a:solidFill>
                <a:latin typeface="Consolas" panose="020B0609020204030204" pitchFamily="49" charset="0"/>
              </a:rPr>
              <a:t>1:  </a:t>
            </a:r>
            <a:r>
              <a:rPr lang="en-US" sz="2800" dirty="0">
                <a:latin typeface="Consolas" panose="020B0609020204030204" pitchFamily="49" charset="0"/>
              </a:rPr>
              <a:t>// Returning to user mode</a:t>
            </a:r>
          </a:p>
          <a:p>
            <a:r>
              <a:rPr lang="en-US" sz="2800" dirty="0">
                <a:latin typeface="Consolas" panose="020B0609020204030204" pitchFamily="49" charset="0"/>
              </a:rPr>
              <a:t>    </a:t>
            </a:r>
            <a:r>
              <a:rPr lang="en-US" sz="2800" dirty="0">
                <a:solidFill>
                  <a:srgbClr val="0070C0"/>
                </a:solidFill>
                <a:latin typeface="Consolas" panose="020B0609020204030204" pitchFamily="49" charset="0"/>
              </a:rPr>
              <a:t>cli</a:t>
            </a:r>
            <a:r>
              <a:rPr lang="en-US" sz="2800" dirty="0">
                <a:latin typeface="Consolas" panose="020B0609020204030204" pitchFamily="49" charset="0"/>
              </a:rPr>
              <a:t>        // Prevent interrupts after `</a:t>
            </a:r>
            <a:r>
              <a:rPr lang="en-US" sz="2800" dirty="0" err="1">
                <a:latin typeface="Consolas" panose="020B0609020204030204" pitchFamily="49" charset="0"/>
              </a:rPr>
              <a:t>swapgs</a:t>
            </a:r>
            <a:r>
              <a:rPr lang="en-US" sz="2800" dirty="0">
                <a:latin typeface="Consolas" panose="020B0609020204030204" pitchFamily="49" charset="0"/>
              </a:rPr>
              <a:t>`</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swapgs</a:t>
            </a:r>
            <a:endParaRPr lang="en-US" sz="2800" dirty="0">
              <a:solidFill>
                <a:srgbClr val="0070C0"/>
              </a:solidFill>
              <a:latin typeface="Consolas" panose="020B0609020204030204" pitchFamily="49" charset="0"/>
            </a:endParaRPr>
          </a:p>
          <a:p>
            <a:r>
              <a:rPr lang="en-US" sz="2800" dirty="0">
                <a:latin typeface="Consolas" panose="020B0609020204030204" pitchFamily="49" charset="0"/>
              </a:rPr>
              <a:t>    </a:t>
            </a:r>
            <a:r>
              <a:rPr lang="en-US" sz="2800" dirty="0">
                <a:solidFill>
                  <a:srgbClr val="0070C0"/>
                </a:solidFill>
                <a:latin typeface="Consolas" panose="020B0609020204030204" pitchFamily="49" charset="0"/>
              </a:rPr>
              <a:t>pop</a:t>
            </a:r>
            <a:r>
              <a:rPr lang="en-US" sz="2800" dirty="0">
                <a:latin typeface="Consolas" panose="020B0609020204030204" pitchFamily="49" charset="0"/>
              </a:rPr>
              <a:t> %</a:t>
            </a:r>
            <a:r>
              <a:rPr lang="en-US" sz="2800" dirty="0" err="1">
                <a:latin typeface="Consolas" panose="020B0609020204030204" pitchFamily="49" charset="0"/>
              </a:rPr>
              <a:t>gs</a:t>
            </a:r>
            <a:endParaRPr lang="en-US" sz="2800" dirty="0">
              <a:latin typeface="Consolas" panose="020B0609020204030204" pitchFamily="49" charset="0"/>
            </a:endParaRP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addq</a:t>
            </a:r>
            <a:r>
              <a:rPr lang="en-US" sz="2800" dirty="0">
                <a:latin typeface="Consolas" panose="020B0609020204030204" pitchFamily="49" charset="0"/>
              </a:rPr>
              <a:t> </a:t>
            </a:r>
            <a:r>
              <a:rPr lang="en-US" sz="2800" dirty="0">
                <a:solidFill>
                  <a:srgbClr val="00B050"/>
                </a:solidFill>
                <a:latin typeface="Consolas" panose="020B0609020204030204" pitchFamily="49" charset="0"/>
              </a:rPr>
              <a:t>$16</a:t>
            </a:r>
            <a:r>
              <a:rPr lang="en-US" sz="2800" dirty="0">
                <a:latin typeface="Consolas" panose="020B0609020204030204" pitchFamily="49" charset="0"/>
              </a:rPr>
              <a:t>, %</a:t>
            </a:r>
            <a:r>
              <a:rPr lang="en-US" sz="2800" dirty="0" err="1">
                <a:latin typeface="Consolas" panose="020B0609020204030204" pitchFamily="49" charset="0"/>
              </a:rPr>
              <a:t>rsp</a:t>
            </a:r>
            <a:r>
              <a:rPr lang="en-US" sz="2800" dirty="0">
                <a:latin typeface="Consolas" panose="020B0609020204030204" pitchFamily="49" charset="0"/>
              </a:rPr>
              <a:t> // Pop interrupt number, </a:t>
            </a:r>
            <a:r>
              <a:rPr lang="en-US" sz="2800" dirty="0" err="1">
                <a:latin typeface="Consolas" panose="020B0609020204030204" pitchFamily="49" charset="0"/>
              </a:rPr>
              <a:t>reg_swapgs</a:t>
            </a:r>
            <a:r>
              <a:rPr lang="en-US" sz="2800" dirty="0">
                <a:latin typeface="Consolas" panose="020B0609020204030204" pitchFamily="49" charset="0"/>
              </a:rPr>
              <a:t>,</a:t>
            </a:r>
          </a:p>
          <a:p>
            <a:r>
              <a:rPr lang="en-US" sz="2800" dirty="0">
                <a:latin typeface="Consolas" panose="020B0609020204030204" pitchFamily="49" charset="0"/>
              </a:rPr>
              <a:t>                   // error code</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iretq</a:t>
            </a:r>
            <a:r>
              <a:rPr lang="en-US" sz="2800" dirty="0">
                <a:solidFill>
                  <a:srgbClr val="0070C0"/>
                </a:solidFill>
                <a:latin typeface="Consolas" panose="020B0609020204030204" pitchFamily="49" charset="0"/>
              </a:rPr>
              <a:t>          </a:t>
            </a:r>
            <a:r>
              <a:rPr lang="en-US" sz="2800" dirty="0">
                <a:latin typeface="Consolas" panose="020B0609020204030204" pitchFamily="49" charset="0"/>
              </a:rPr>
              <a:t>// Pop the remaining five items from</a:t>
            </a:r>
          </a:p>
          <a:p>
            <a:r>
              <a:rPr lang="en-US" sz="2800" dirty="0">
                <a:solidFill>
                  <a:srgbClr val="0070C0"/>
                </a:solidFill>
                <a:latin typeface="Consolas" panose="020B0609020204030204" pitchFamily="49" charset="0"/>
              </a:rPr>
              <a:t>                   </a:t>
            </a:r>
            <a:r>
              <a:rPr lang="en-US" sz="2800" dirty="0">
                <a:latin typeface="Consolas" panose="020B0609020204030204" pitchFamily="49" charset="0"/>
              </a:rPr>
              <a:t>// the stack, resetting %rip and %</a:t>
            </a:r>
            <a:r>
              <a:rPr lang="en-US" sz="2800" dirty="0" err="1">
                <a:latin typeface="Consolas" panose="020B0609020204030204" pitchFamily="49" charset="0"/>
              </a:rPr>
              <a:t>rsp</a:t>
            </a:r>
            <a:endParaRPr lang="en-US" sz="2800" dirty="0">
              <a:solidFill>
                <a:srgbClr val="0070C0"/>
              </a:solidFill>
              <a:latin typeface="Consolas" panose="020B0609020204030204" pitchFamily="49" charset="0"/>
            </a:endParaRPr>
          </a:p>
        </p:txBody>
      </p:sp>
    </p:spTree>
    <p:extLst>
      <p:ext uri="{BB962C8B-B14F-4D97-AF65-F5344CB8AC3E}">
        <p14:creationId xmlns:p14="http://schemas.microsoft.com/office/powerpoint/2010/main" val="1016374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1.04167E-6 1.48148E-6 L -1.04167E-6 -1.61852 " pathEditMode="relative" rAng="0" ptsTypes="AA">
                                      <p:cBhvr>
                                        <p:cTn id="6" dur="2000" fill="hold"/>
                                        <p:tgtEl>
                                          <p:spTgt spid="7"/>
                                        </p:tgtEl>
                                        <p:attrNameLst>
                                          <p:attrName>ppt_x</p:attrName>
                                          <p:attrName>ppt_y</p:attrName>
                                        </p:attrNameLst>
                                      </p:cBhvr>
                                      <p:rCtr x="0" y="-80926"/>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grpId="1" nodeType="clickEffect">
                                  <p:stCondLst>
                                    <p:cond delay="0"/>
                                  </p:stCondLst>
                                  <p:childTnLst>
                                    <p:animMotion origin="layout" path="M -1.04167E-6 -1.61852 L 0.00104 -2.37963 " pathEditMode="relative" rAng="0" ptsTypes="AA">
                                      <p:cBhvr>
                                        <p:cTn id="10" dur="2000" fill="hold"/>
                                        <p:tgtEl>
                                          <p:spTgt spid="7"/>
                                        </p:tgtEl>
                                        <p:attrNameLst>
                                          <p:attrName>ppt_x</p:attrName>
                                          <p:attrName>ppt_y</p:attrName>
                                        </p:attrNameLst>
                                      </p:cBhvr>
                                      <p:rCtr x="52" y="-38056"/>
                                    </p:animMotion>
                                  </p:childTnLst>
                                </p:cTn>
                              </p:par>
                            </p:childTnLst>
                          </p:cTn>
                        </p:par>
                      </p:childTnLst>
                    </p:cTn>
                  </p:par>
                  <p:par>
                    <p:cTn id="11" fill="hold">
                      <p:stCondLst>
                        <p:cond delay="indefinite"/>
                      </p:stCondLst>
                      <p:childTnLst>
                        <p:par>
                          <p:cTn id="12" fill="hold">
                            <p:stCondLst>
                              <p:cond delay="0"/>
                            </p:stCondLst>
                            <p:childTnLst>
                              <p:par>
                                <p:cTn id="13" presetID="35" presetClass="path" presetSubtype="0" accel="50000" decel="50000" fill="hold" grpId="2" nodeType="clickEffect">
                                  <p:stCondLst>
                                    <p:cond delay="0"/>
                                  </p:stCondLst>
                                  <p:childTnLst>
                                    <p:animMotion origin="layout" path="M 0.00104 -2.37963 L -1.04167E-6 -2.92153 " pathEditMode="relative" rAng="0" ptsTypes="AA">
                                      <p:cBhvr>
                                        <p:cTn id="14" dur="2000" fill="hold"/>
                                        <p:tgtEl>
                                          <p:spTgt spid="7"/>
                                        </p:tgtEl>
                                        <p:attrNameLst>
                                          <p:attrName>ppt_x</p:attrName>
                                          <p:attrName>ppt_y</p:attrName>
                                        </p:attrNameLst>
                                      </p:cBhvr>
                                      <p:rCtr x="-52" y="-2708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7" grpId="2"/>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0152547-BC69-4F6B-B48A-7DFE359F785B}"/>
              </a:ext>
            </a:extLst>
          </p:cNvPr>
          <p:cNvPicPr>
            <a:picLocks noChangeAspect="1"/>
          </p:cNvPicPr>
          <p:nvPr/>
        </p:nvPicPr>
        <p:blipFill>
          <a:blip r:embed="rId2"/>
          <a:stretch>
            <a:fillRect/>
          </a:stretch>
        </p:blipFill>
        <p:spPr>
          <a:xfrm>
            <a:off x="0" y="0"/>
            <a:ext cx="12192000" cy="6873240"/>
          </a:xfrm>
          <a:prstGeom prst="rect">
            <a:avLst/>
          </a:prstGeom>
        </p:spPr>
      </p:pic>
      <p:sp>
        <p:nvSpPr>
          <p:cNvPr id="2" name="Title 1">
            <a:extLst>
              <a:ext uri="{FF2B5EF4-FFF2-40B4-BE49-F238E27FC236}">
                <a16:creationId xmlns:a16="http://schemas.microsoft.com/office/drawing/2014/main" id="{0A056066-FA0F-4C25-8E18-587312739E97}"/>
              </a:ext>
            </a:extLst>
          </p:cNvPr>
          <p:cNvSpPr>
            <a:spLocks noGrp="1"/>
          </p:cNvSpPr>
          <p:nvPr>
            <p:ph type="title"/>
          </p:nvPr>
        </p:nvSpPr>
        <p:spPr>
          <a:xfrm>
            <a:off x="0" y="-155736"/>
            <a:ext cx="9954228" cy="1325563"/>
          </a:xfrm>
        </p:spPr>
        <p:txBody>
          <a:bodyPr/>
          <a:lstStyle/>
          <a:p>
            <a:r>
              <a:rPr lang="en-US" dirty="0">
                <a:solidFill>
                  <a:schemeClr val="bg1"/>
                </a:solidFill>
              </a:rPr>
              <a:t>THAT WAS A LOT OF INFORMATION</a:t>
            </a:r>
          </a:p>
        </p:txBody>
      </p:sp>
    </p:spTree>
    <p:extLst>
      <p:ext uri="{BB962C8B-B14F-4D97-AF65-F5344CB8AC3E}">
        <p14:creationId xmlns:p14="http://schemas.microsoft.com/office/powerpoint/2010/main" val="1187710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0152547-BC69-4F6B-B48A-7DFE359F785B}"/>
              </a:ext>
            </a:extLst>
          </p:cNvPr>
          <p:cNvPicPr>
            <a:picLocks noChangeAspect="1"/>
          </p:cNvPicPr>
          <p:nvPr/>
        </p:nvPicPr>
        <p:blipFill>
          <a:blip r:embed="rId3"/>
          <a:stretch>
            <a:fillRect/>
          </a:stretch>
        </p:blipFill>
        <p:spPr>
          <a:xfrm>
            <a:off x="0" y="0"/>
            <a:ext cx="12192000" cy="6873240"/>
          </a:xfrm>
          <a:prstGeom prst="rect">
            <a:avLst/>
          </a:prstGeom>
        </p:spPr>
      </p:pic>
      <p:sp>
        <p:nvSpPr>
          <p:cNvPr id="6" name="Rectangle 5">
            <a:extLst>
              <a:ext uri="{FF2B5EF4-FFF2-40B4-BE49-F238E27FC236}">
                <a16:creationId xmlns:a16="http://schemas.microsoft.com/office/drawing/2014/main" id="{68D82B7F-700A-4471-8758-473270F5FDB6}"/>
              </a:ext>
            </a:extLst>
          </p:cNvPr>
          <p:cNvSpPr/>
          <p:nvPr/>
        </p:nvSpPr>
        <p:spPr>
          <a:xfrm>
            <a:off x="0" y="0"/>
            <a:ext cx="8067554"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A0D7642E-A89B-42BD-BDD5-16268F0FCC1C}"/>
              </a:ext>
            </a:extLst>
          </p:cNvPr>
          <p:cNvSpPr>
            <a:spLocks noGrp="1"/>
          </p:cNvSpPr>
          <p:nvPr>
            <p:ph type="title"/>
          </p:nvPr>
        </p:nvSpPr>
        <p:spPr>
          <a:xfrm>
            <a:off x="92597" y="-167312"/>
            <a:ext cx="7789761" cy="1058561"/>
          </a:xfrm>
        </p:spPr>
        <p:txBody>
          <a:bodyPr/>
          <a:lstStyle/>
          <a:p>
            <a:r>
              <a:rPr lang="en-US" dirty="0"/>
              <a:t>The Mystery of </a:t>
            </a:r>
            <a:r>
              <a:rPr lang="en-US" dirty="0">
                <a:latin typeface="Consolas" panose="020B0609020204030204" pitchFamily="49" charset="0"/>
              </a:rPr>
              <a:t>proc::regs_</a:t>
            </a:r>
          </a:p>
        </p:txBody>
      </p:sp>
      <p:sp>
        <p:nvSpPr>
          <p:cNvPr id="8" name="Content Placeholder 2">
            <a:extLst>
              <a:ext uri="{FF2B5EF4-FFF2-40B4-BE49-F238E27FC236}">
                <a16:creationId xmlns:a16="http://schemas.microsoft.com/office/drawing/2014/main" id="{D46BC1F8-591E-4C66-9A5D-35CCC2D5BCAC}"/>
              </a:ext>
            </a:extLst>
          </p:cNvPr>
          <p:cNvSpPr>
            <a:spLocks noGrp="1"/>
          </p:cNvSpPr>
          <p:nvPr>
            <p:ph idx="1"/>
          </p:nvPr>
        </p:nvSpPr>
        <p:spPr>
          <a:xfrm>
            <a:off x="46300" y="659461"/>
            <a:ext cx="8021254" cy="3519000"/>
          </a:xfrm>
        </p:spPr>
        <p:txBody>
          <a:bodyPr/>
          <a:lstStyle/>
          <a:p>
            <a:pPr marL="0" indent="0">
              <a:buNone/>
            </a:pPr>
            <a:r>
              <a:rPr lang="en-US" sz="3200" dirty="0"/>
              <a:t>If a process has a non-null </a:t>
            </a:r>
            <a:r>
              <a:rPr lang="en-US" sz="3200" dirty="0">
                <a:latin typeface="Consolas" panose="020B0609020204030204" pitchFamily="49" charset="0"/>
              </a:rPr>
              <a:t>proc::regs_</a:t>
            </a:r>
            <a:r>
              <a:rPr lang="en-US" sz="3200" dirty="0"/>
              <a:t>:</a:t>
            </a:r>
          </a:p>
          <a:p>
            <a:pPr lvl="1"/>
            <a:r>
              <a:rPr lang="en-US" sz="2800" dirty="0"/>
              <a:t>The process has a full set of saved registers on its kernel stack that must be restored because the process was interrupted/</a:t>
            </a:r>
            <a:r>
              <a:rPr lang="en-US" sz="2800" dirty="0" err="1"/>
              <a:t>exceptioned</a:t>
            </a:r>
            <a:r>
              <a:rPr lang="en-US" sz="2800" dirty="0"/>
              <a:t>; or</a:t>
            </a:r>
          </a:p>
          <a:p>
            <a:pPr lvl="1"/>
            <a:r>
              <a:rPr lang="en-US" sz="2800" dirty="0"/>
              <a:t>The process is new; the </a:t>
            </a:r>
            <a:r>
              <a:rPr lang="en-US" sz="2800" dirty="0" err="1"/>
              <a:t>callchain</a:t>
            </a:r>
            <a:r>
              <a:rPr lang="en-US" sz="2800" dirty="0"/>
              <a:t> kicked off by </a:t>
            </a:r>
            <a:r>
              <a:rPr lang="en-US" sz="2800" dirty="0" err="1">
                <a:latin typeface="Consolas" panose="020B0609020204030204" pitchFamily="49" charset="0"/>
              </a:rPr>
              <a:t>start_initial_process</a:t>
            </a:r>
            <a:r>
              <a:rPr lang="en-US" sz="2800" dirty="0">
                <a:latin typeface="Consolas" panose="020B0609020204030204" pitchFamily="49" charset="0"/>
              </a:rPr>
              <a:t>(</a:t>
            </a:r>
            <a:r>
              <a:rPr lang="en-US" sz="2800" dirty="0" err="1">
                <a:latin typeface="Consolas" panose="020B0609020204030204" pitchFamily="49" charset="0"/>
              </a:rPr>
              <a:t>pid_t</a:t>
            </a:r>
            <a:r>
              <a:rPr lang="en-US" sz="2800" dirty="0">
                <a:latin typeface="Consolas" panose="020B0609020204030204" pitchFamily="49" charset="0"/>
              </a:rPr>
              <a:t> </a:t>
            </a:r>
            <a:r>
              <a:rPr lang="en-US" sz="2800" dirty="0" err="1">
                <a:latin typeface="Consolas" panose="020B0609020204030204" pitchFamily="49" charset="0"/>
              </a:rPr>
              <a:t>pid</a:t>
            </a:r>
            <a:r>
              <a:rPr lang="en-US" sz="2800" dirty="0">
                <a:latin typeface="Consolas" panose="020B0609020204030204" pitchFamily="49" charset="0"/>
              </a:rPr>
              <a:t>, const char* name)</a:t>
            </a:r>
            <a:r>
              <a:rPr lang="en-US" sz="2800" dirty="0"/>
              <a:t> has done stuff like this:</a:t>
            </a:r>
          </a:p>
          <a:p>
            <a:pPr lvl="2"/>
            <a:endParaRPr lang="en-US" dirty="0"/>
          </a:p>
          <a:p>
            <a:pPr lvl="2"/>
            <a:endParaRPr lang="en-US" dirty="0"/>
          </a:p>
        </p:txBody>
      </p:sp>
      <p:sp>
        <p:nvSpPr>
          <p:cNvPr id="10" name="Rectangle 9">
            <a:extLst>
              <a:ext uri="{FF2B5EF4-FFF2-40B4-BE49-F238E27FC236}">
                <a16:creationId xmlns:a16="http://schemas.microsoft.com/office/drawing/2014/main" id="{2C82F507-F9C7-491F-AC32-9334114AD5BD}"/>
              </a:ext>
            </a:extLst>
          </p:cNvPr>
          <p:cNvSpPr/>
          <p:nvPr/>
        </p:nvSpPr>
        <p:spPr>
          <a:xfrm>
            <a:off x="8067553" y="3935392"/>
            <a:ext cx="2071951" cy="29378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306B133-3E51-4B65-BB1B-F9AD7E01038E}"/>
              </a:ext>
            </a:extLst>
          </p:cNvPr>
          <p:cNvSpPr/>
          <p:nvPr/>
        </p:nvSpPr>
        <p:spPr>
          <a:xfrm>
            <a:off x="92597" y="3625010"/>
            <a:ext cx="10068754" cy="2862322"/>
          </a:xfrm>
          <a:prstGeom prst="rect">
            <a:avLst/>
          </a:prstGeom>
        </p:spPr>
        <p:txBody>
          <a:bodyPr wrap="square">
            <a:spAutoFit/>
          </a:bodyPr>
          <a:lstStyle/>
          <a:p>
            <a:r>
              <a:rPr lang="en-US" sz="2000" dirty="0">
                <a:latin typeface="Consolas" panose="020B0609020204030204" pitchFamily="49" charset="0"/>
              </a:rPr>
              <a:t>proc* p = knew&lt;proc&gt;();</a:t>
            </a:r>
          </a:p>
          <a:p>
            <a:r>
              <a:rPr lang="en-US" sz="2000" dirty="0">
                <a:latin typeface="Consolas" panose="020B0609020204030204" pitchFamily="49" charset="0"/>
              </a:rPr>
              <a:t>p-&gt;regs_ = </a:t>
            </a:r>
            <a:r>
              <a:rPr lang="en-US" sz="2000" dirty="0" err="1">
                <a:solidFill>
                  <a:srgbClr val="0070C0"/>
                </a:solidFill>
                <a:latin typeface="Consolas" panose="020B0609020204030204" pitchFamily="49" charset="0"/>
              </a:rPr>
              <a:t>reinterpret_cast</a:t>
            </a:r>
            <a:r>
              <a:rPr lang="en-US" sz="2000" dirty="0">
                <a:latin typeface="Consolas" panose="020B0609020204030204" pitchFamily="49" charset="0"/>
              </a:rPr>
              <a:t>&lt;</a:t>
            </a:r>
            <a:r>
              <a:rPr lang="en-US" sz="2000" dirty="0" err="1">
                <a:latin typeface="Consolas" panose="020B0609020204030204" pitchFamily="49" charset="0"/>
              </a:rPr>
              <a:t>regstate</a:t>
            </a:r>
            <a:r>
              <a:rPr lang="en-US" sz="2000" dirty="0">
                <a:latin typeface="Consolas" panose="020B0609020204030204" pitchFamily="49" charset="0"/>
              </a:rPr>
              <a:t>*&gt;(</a:t>
            </a:r>
            <a:r>
              <a:rPr lang="en-US" sz="2000" dirty="0" err="1">
                <a:solidFill>
                  <a:srgbClr val="0070C0"/>
                </a:solidFill>
                <a:latin typeface="Consolas" panose="020B0609020204030204" pitchFamily="49" charset="0"/>
              </a:rPr>
              <a:t>reinterpret_cast</a:t>
            </a:r>
            <a:r>
              <a:rPr lang="en-US" sz="2000" dirty="0">
                <a:latin typeface="Consolas" panose="020B0609020204030204" pitchFamily="49" charset="0"/>
              </a:rPr>
              <a:t>&lt;</a:t>
            </a:r>
            <a:r>
              <a:rPr lang="en-US" sz="2000" dirty="0" err="1">
                <a:latin typeface="Consolas" panose="020B0609020204030204" pitchFamily="49" charset="0"/>
              </a:rPr>
              <a:t>uintptr_t</a:t>
            </a:r>
            <a:r>
              <a:rPr lang="en-US" sz="2000" dirty="0">
                <a:latin typeface="Consolas" panose="020B0609020204030204" pitchFamily="49" charset="0"/>
              </a:rPr>
              <a:t>&gt;(p)</a:t>
            </a:r>
          </a:p>
          <a:p>
            <a:r>
              <a:rPr lang="en-US" sz="2000" dirty="0">
                <a:latin typeface="Consolas" panose="020B0609020204030204" pitchFamily="49" charset="0"/>
              </a:rPr>
              <a:t>                                       + PROCSTACK_SIZE) - </a:t>
            </a:r>
            <a:r>
              <a:rPr lang="en-US" sz="2000" dirty="0">
                <a:solidFill>
                  <a:srgbClr val="00B050"/>
                </a:solidFill>
                <a:latin typeface="Consolas" panose="020B0609020204030204" pitchFamily="49" charset="0"/>
              </a:rPr>
              <a:t>1</a:t>
            </a:r>
            <a:r>
              <a:rPr lang="en-US" sz="2000" dirty="0">
                <a:latin typeface="Consolas" panose="020B0609020204030204" pitchFamily="49" charset="0"/>
              </a:rPr>
              <a:t>;</a:t>
            </a:r>
          </a:p>
          <a:p>
            <a:r>
              <a:rPr lang="en-US" sz="2000" dirty="0">
                <a:latin typeface="Consolas" panose="020B0609020204030204" pitchFamily="49" charset="0"/>
              </a:rPr>
              <a:t>p-&gt;regs_-&gt;</a:t>
            </a:r>
            <a:r>
              <a:rPr lang="en-US" sz="2000" dirty="0" err="1">
                <a:latin typeface="Consolas" panose="020B0609020204030204" pitchFamily="49" charset="0"/>
              </a:rPr>
              <a:t>reg_swapgs</a:t>
            </a:r>
            <a:r>
              <a:rPr lang="en-US" sz="2000" dirty="0">
                <a:latin typeface="Consolas" panose="020B0609020204030204" pitchFamily="49" charset="0"/>
              </a:rPr>
              <a:t> = </a:t>
            </a:r>
            <a:r>
              <a:rPr lang="en-US" sz="2000" dirty="0">
                <a:solidFill>
                  <a:srgbClr val="00B050"/>
                </a:solidFill>
                <a:latin typeface="Consolas" panose="020B0609020204030204" pitchFamily="49" charset="0"/>
              </a:rPr>
              <a:t>1</a:t>
            </a:r>
            <a:r>
              <a:rPr lang="en-US" sz="2000" dirty="0">
                <a:latin typeface="Consolas" panose="020B0609020204030204" pitchFamily="49" charset="0"/>
              </a:rPr>
              <a:t>;</a:t>
            </a:r>
          </a:p>
          <a:p>
            <a:r>
              <a:rPr lang="en-US" sz="2000" dirty="0">
                <a:latin typeface="Consolas" panose="020B0609020204030204" pitchFamily="49" charset="0"/>
              </a:rPr>
              <a:t>p-&gt;regs_-&gt;</a:t>
            </a:r>
            <a:r>
              <a:rPr lang="en-US" sz="2000" dirty="0" err="1">
                <a:latin typeface="Consolas" panose="020B0609020204030204" pitchFamily="49" charset="0"/>
              </a:rPr>
              <a:t>reg_rip</a:t>
            </a:r>
            <a:r>
              <a:rPr lang="en-US" sz="2000" dirty="0">
                <a:latin typeface="Consolas" panose="020B0609020204030204" pitchFamily="49" charset="0"/>
              </a:rPr>
              <a:t> = /*Address of the new process’ entry point*/</a:t>
            </a:r>
          </a:p>
          <a:p>
            <a:endParaRPr lang="en-US" sz="2000" dirty="0">
              <a:latin typeface="Consolas" panose="020B0609020204030204" pitchFamily="49" charset="0"/>
            </a:endParaRPr>
          </a:p>
          <a:p>
            <a:r>
              <a:rPr lang="en-US" sz="2000" dirty="0">
                <a:solidFill>
                  <a:srgbClr val="0070C0"/>
                </a:solidFill>
                <a:latin typeface="Consolas" panose="020B0609020204030204" pitchFamily="49" charset="0"/>
              </a:rPr>
              <a:t>void</a:t>
            </a:r>
            <a:r>
              <a:rPr lang="en-US" sz="2000" dirty="0">
                <a:latin typeface="Consolas" panose="020B0609020204030204" pitchFamily="49" charset="0"/>
              </a:rPr>
              <a:t>* </a:t>
            </a:r>
            <a:r>
              <a:rPr lang="en-US" sz="2000" dirty="0" err="1">
                <a:latin typeface="Consolas" panose="020B0609020204030204" pitchFamily="49" charset="0"/>
              </a:rPr>
              <a:t>stkpg</a:t>
            </a:r>
            <a:r>
              <a:rPr lang="en-US" sz="2000" dirty="0">
                <a:latin typeface="Consolas" panose="020B0609020204030204" pitchFamily="49" charset="0"/>
              </a:rPr>
              <a:t> = </a:t>
            </a:r>
            <a:r>
              <a:rPr lang="en-US" sz="2000" dirty="0" err="1">
                <a:latin typeface="Consolas" panose="020B0609020204030204" pitchFamily="49" charset="0"/>
              </a:rPr>
              <a:t>kalloc</a:t>
            </a:r>
            <a:r>
              <a:rPr lang="en-US" sz="2000" dirty="0">
                <a:latin typeface="Consolas" panose="020B0609020204030204" pitchFamily="49" charset="0"/>
              </a:rPr>
              <a:t>(PAGESIZE);</a:t>
            </a:r>
          </a:p>
          <a:p>
            <a:r>
              <a:rPr lang="en-US" sz="2000" dirty="0" err="1">
                <a:latin typeface="Consolas" panose="020B0609020204030204" pitchFamily="49" charset="0"/>
              </a:rPr>
              <a:t>vmiter</a:t>
            </a:r>
            <a:r>
              <a:rPr lang="en-US" sz="2000" dirty="0">
                <a:latin typeface="Consolas" panose="020B0609020204030204" pitchFamily="49" charset="0"/>
              </a:rPr>
              <a:t>(p, MEMSIZE_VIRTUAL - PAGESIZE).map(</a:t>
            </a:r>
            <a:r>
              <a:rPr lang="en-US" sz="2000" dirty="0" err="1">
                <a:latin typeface="Consolas" panose="020B0609020204030204" pitchFamily="49" charset="0"/>
              </a:rPr>
              <a:t>stkpg</a:t>
            </a:r>
            <a:r>
              <a:rPr lang="en-US" sz="2000" dirty="0">
                <a:latin typeface="Consolas" panose="020B0609020204030204" pitchFamily="49" charset="0"/>
              </a:rPr>
              <a:t>, PTE_PWU);</a:t>
            </a:r>
          </a:p>
          <a:p>
            <a:r>
              <a:rPr lang="en-US" sz="2000" dirty="0">
                <a:latin typeface="Consolas" panose="020B0609020204030204" pitchFamily="49" charset="0"/>
              </a:rPr>
              <a:t>p-&gt;regs_-&gt;</a:t>
            </a:r>
            <a:r>
              <a:rPr lang="en-US" sz="2000" dirty="0" err="1">
                <a:latin typeface="Consolas" panose="020B0609020204030204" pitchFamily="49" charset="0"/>
              </a:rPr>
              <a:t>reg_rsp</a:t>
            </a:r>
            <a:r>
              <a:rPr lang="en-US" sz="2000" dirty="0">
                <a:latin typeface="Consolas" panose="020B0609020204030204" pitchFamily="49" charset="0"/>
              </a:rPr>
              <a:t> = MEMSIZE_VIRTUAL;</a:t>
            </a:r>
          </a:p>
        </p:txBody>
      </p:sp>
      <p:sp>
        <p:nvSpPr>
          <p:cNvPr id="2" name="Rectangle 1">
            <a:extLst>
              <a:ext uri="{FF2B5EF4-FFF2-40B4-BE49-F238E27FC236}">
                <a16:creationId xmlns:a16="http://schemas.microsoft.com/office/drawing/2014/main" id="{C154A6A4-5F4C-487D-AB82-098C67571427}"/>
              </a:ext>
            </a:extLst>
          </p:cNvPr>
          <p:cNvSpPr/>
          <p:nvPr/>
        </p:nvSpPr>
        <p:spPr>
          <a:xfrm>
            <a:off x="6883921" y="2018806"/>
            <a:ext cx="593766" cy="3562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84BCDC5D-4B28-4141-A283-3ED1CFC798CF}"/>
              </a:ext>
            </a:extLst>
          </p:cNvPr>
          <p:cNvGrpSpPr/>
          <p:nvPr/>
        </p:nvGrpSpPr>
        <p:grpSpPr>
          <a:xfrm>
            <a:off x="6976521" y="115850"/>
            <a:ext cx="5051977" cy="3859670"/>
            <a:chOff x="7083707" y="509286"/>
            <a:chExt cx="5051977" cy="3859670"/>
          </a:xfrm>
        </p:grpSpPr>
        <p:sp>
          <p:nvSpPr>
            <p:cNvPr id="12" name="Rectangle 11">
              <a:extLst>
                <a:ext uri="{FF2B5EF4-FFF2-40B4-BE49-F238E27FC236}">
                  <a16:creationId xmlns:a16="http://schemas.microsoft.com/office/drawing/2014/main" id="{3D564E3C-62B8-4710-A753-0E3BBA59D092}"/>
                </a:ext>
              </a:extLst>
            </p:cNvPr>
            <p:cNvSpPr/>
            <p:nvPr/>
          </p:nvSpPr>
          <p:spPr>
            <a:xfrm>
              <a:off x="7187877" y="509286"/>
              <a:ext cx="4937017" cy="3738623"/>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50D6FA7-5F05-4E81-8C10-B30A652A0DF8}"/>
                </a:ext>
              </a:extLst>
            </p:cNvPr>
            <p:cNvSpPr/>
            <p:nvPr/>
          </p:nvSpPr>
          <p:spPr>
            <a:xfrm>
              <a:off x="8786978" y="767000"/>
              <a:ext cx="1481559" cy="2985831"/>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61518F8-33CF-4020-A3FE-DB28F134AB90}"/>
                </a:ext>
              </a:extLst>
            </p:cNvPr>
            <p:cNvSpPr/>
            <p:nvPr/>
          </p:nvSpPr>
          <p:spPr>
            <a:xfrm>
              <a:off x="8786978" y="3428999"/>
              <a:ext cx="1481559" cy="323831"/>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id_</a:t>
              </a:r>
            </a:p>
          </p:txBody>
        </p:sp>
        <p:sp>
          <p:nvSpPr>
            <p:cNvPr id="15" name="Rectangle 14">
              <a:extLst>
                <a:ext uri="{FF2B5EF4-FFF2-40B4-BE49-F238E27FC236}">
                  <a16:creationId xmlns:a16="http://schemas.microsoft.com/office/drawing/2014/main" id="{83246FE0-45B9-4846-BFF7-D6C819E70C6F}"/>
                </a:ext>
              </a:extLst>
            </p:cNvPr>
            <p:cNvSpPr/>
            <p:nvPr/>
          </p:nvSpPr>
          <p:spPr>
            <a:xfrm>
              <a:off x="8786978" y="2489042"/>
              <a:ext cx="1481559" cy="616124"/>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onsolas" panose="020B0609020204030204" pitchFamily="49" charset="0"/>
                </a:rPr>
                <a:t>//...Other</a:t>
              </a:r>
            </a:p>
            <a:p>
              <a:pPr algn="ctr"/>
              <a:r>
                <a:rPr lang="en-US" sz="1600" dirty="0">
                  <a:solidFill>
                    <a:schemeClr val="tx1"/>
                  </a:solidFill>
                  <a:latin typeface="Consolas" panose="020B0609020204030204" pitchFamily="49" charset="0"/>
                </a:rPr>
                <a:t>//stuff...</a:t>
              </a:r>
            </a:p>
          </p:txBody>
        </p:sp>
        <p:sp>
          <p:nvSpPr>
            <p:cNvPr id="16" name="TextBox 15">
              <a:extLst>
                <a:ext uri="{FF2B5EF4-FFF2-40B4-BE49-F238E27FC236}">
                  <a16:creationId xmlns:a16="http://schemas.microsoft.com/office/drawing/2014/main" id="{6B8C629A-3038-402F-AF65-BC58BFFAF64F}"/>
                </a:ext>
              </a:extLst>
            </p:cNvPr>
            <p:cNvSpPr txBox="1"/>
            <p:nvPr/>
          </p:nvSpPr>
          <p:spPr>
            <a:xfrm>
              <a:off x="8627375" y="3752831"/>
              <a:ext cx="1828800" cy="616125"/>
            </a:xfrm>
            <a:prstGeom prst="rect">
              <a:avLst/>
            </a:prstGeom>
            <a:noFill/>
          </p:spPr>
          <p:txBody>
            <a:bodyPr wrap="square" rtlCol="0">
              <a:spAutoFit/>
            </a:bodyPr>
            <a:lstStyle/>
            <a:p>
              <a:pPr algn="ctr"/>
              <a:r>
                <a:rPr lang="en-US" sz="2000" dirty="0">
                  <a:latin typeface="Consolas" panose="020B0609020204030204" pitchFamily="49" charset="0"/>
                </a:rPr>
                <a:t>struct proc</a:t>
              </a:r>
            </a:p>
          </p:txBody>
        </p:sp>
        <p:sp>
          <p:nvSpPr>
            <p:cNvPr id="17" name="Left Brace 16">
              <a:extLst>
                <a:ext uri="{FF2B5EF4-FFF2-40B4-BE49-F238E27FC236}">
                  <a16:creationId xmlns:a16="http://schemas.microsoft.com/office/drawing/2014/main" id="{9EA891F5-F0F6-4E0C-B832-D9E978256C30}"/>
                </a:ext>
              </a:extLst>
            </p:cNvPr>
            <p:cNvSpPr/>
            <p:nvPr/>
          </p:nvSpPr>
          <p:spPr>
            <a:xfrm>
              <a:off x="8342238" y="767000"/>
              <a:ext cx="285137" cy="2985831"/>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TextBox 17">
              <a:extLst>
                <a:ext uri="{FF2B5EF4-FFF2-40B4-BE49-F238E27FC236}">
                  <a16:creationId xmlns:a16="http://schemas.microsoft.com/office/drawing/2014/main" id="{5CDFE404-BBAC-4B1B-AC45-13CC16EE416E}"/>
                </a:ext>
              </a:extLst>
            </p:cNvPr>
            <p:cNvSpPr txBox="1"/>
            <p:nvPr/>
          </p:nvSpPr>
          <p:spPr>
            <a:xfrm>
              <a:off x="7083707" y="1789957"/>
              <a:ext cx="1337188" cy="1061037"/>
            </a:xfrm>
            <a:prstGeom prst="rect">
              <a:avLst/>
            </a:prstGeom>
            <a:noFill/>
          </p:spPr>
          <p:txBody>
            <a:bodyPr wrap="square" rtlCol="0">
              <a:spAutoFit/>
            </a:bodyPr>
            <a:lstStyle/>
            <a:p>
              <a:pPr algn="ctr">
                <a:lnSpc>
                  <a:spcPts val="1500"/>
                </a:lnSpc>
              </a:pPr>
              <a:r>
                <a:rPr lang="en-US" sz="2000" dirty="0"/>
                <a:t>4KB of allocated space</a:t>
              </a:r>
            </a:p>
          </p:txBody>
        </p:sp>
        <p:grpSp>
          <p:nvGrpSpPr>
            <p:cNvPr id="19" name="Group 18">
              <a:extLst>
                <a:ext uri="{FF2B5EF4-FFF2-40B4-BE49-F238E27FC236}">
                  <a16:creationId xmlns:a16="http://schemas.microsoft.com/office/drawing/2014/main" id="{DB94BA5D-2D69-45B9-9CFF-4C36681DEEF5}"/>
                </a:ext>
              </a:extLst>
            </p:cNvPr>
            <p:cNvGrpSpPr/>
            <p:nvPr/>
          </p:nvGrpSpPr>
          <p:grpSpPr>
            <a:xfrm>
              <a:off x="10529356" y="2497427"/>
              <a:ext cx="1606328" cy="1576485"/>
              <a:chOff x="10636478" y="5425595"/>
              <a:chExt cx="1606328" cy="1173722"/>
            </a:xfrm>
          </p:grpSpPr>
          <p:sp>
            <p:nvSpPr>
              <p:cNvPr id="28" name="Left Brace 27">
                <a:extLst>
                  <a:ext uri="{FF2B5EF4-FFF2-40B4-BE49-F238E27FC236}">
                    <a16:creationId xmlns:a16="http://schemas.microsoft.com/office/drawing/2014/main" id="{598D4D8B-1D55-425D-9D8E-88999A0FCAD1}"/>
                  </a:ext>
                </a:extLst>
              </p:cNvPr>
              <p:cNvSpPr/>
              <p:nvPr/>
            </p:nvSpPr>
            <p:spPr>
              <a:xfrm flipH="1">
                <a:off x="10636478" y="5425595"/>
                <a:ext cx="285137" cy="946501"/>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TextBox 28">
                <a:extLst>
                  <a:ext uri="{FF2B5EF4-FFF2-40B4-BE49-F238E27FC236}">
                    <a16:creationId xmlns:a16="http://schemas.microsoft.com/office/drawing/2014/main" id="{979FCEB4-D32B-42C5-8761-90336D65F9B5}"/>
                  </a:ext>
                </a:extLst>
              </p:cNvPr>
              <p:cNvSpPr txBox="1"/>
              <p:nvPr/>
            </p:nvSpPr>
            <p:spPr>
              <a:xfrm>
                <a:off x="10761248" y="5525946"/>
                <a:ext cx="1481558" cy="1073371"/>
              </a:xfrm>
              <a:prstGeom prst="rect">
                <a:avLst/>
              </a:prstGeom>
              <a:noFill/>
            </p:spPr>
            <p:txBody>
              <a:bodyPr wrap="square" rtlCol="0">
                <a:spAutoFit/>
              </a:bodyPr>
              <a:lstStyle/>
              <a:p>
                <a:pPr algn="ctr">
                  <a:lnSpc>
                    <a:spcPts val="1500"/>
                  </a:lnSpc>
                </a:pPr>
                <a:r>
                  <a:rPr lang="en-US" sz="2000" dirty="0"/>
                  <a:t>Space actually used by </a:t>
                </a:r>
                <a:r>
                  <a:rPr lang="en-US" sz="2000" dirty="0">
                    <a:latin typeface="Consolas" panose="020B0609020204030204" pitchFamily="49" charset="0"/>
                  </a:rPr>
                  <a:t>struct proc </a:t>
                </a:r>
                <a:r>
                  <a:rPr lang="en-US" sz="2000" dirty="0"/>
                  <a:t>fields</a:t>
                </a:r>
              </a:p>
            </p:txBody>
          </p:sp>
        </p:grpSp>
        <p:grpSp>
          <p:nvGrpSpPr>
            <p:cNvPr id="20" name="Group 19">
              <a:extLst>
                <a:ext uri="{FF2B5EF4-FFF2-40B4-BE49-F238E27FC236}">
                  <a16:creationId xmlns:a16="http://schemas.microsoft.com/office/drawing/2014/main" id="{77B28683-E850-466C-A1DB-3175454B2B70}"/>
                </a:ext>
              </a:extLst>
            </p:cNvPr>
            <p:cNvGrpSpPr/>
            <p:nvPr/>
          </p:nvGrpSpPr>
          <p:grpSpPr>
            <a:xfrm>
              <a:off x="10529356" y="752338"/>
              <a:ext cx="1595539" cy="1764374"/>
              <a:chOff x="10633521" y="4423594"/>
              <a:chExt cx="1595539" cy="1145784"/>
            </a:xfrm>
          </p:grpSpPr>
          <p:sp>
            <p:nvSpPr>
              <p:cNvPr id="26" name="Left Brace 25">
                <a:extLst>
                  <a:ext uri="{FF2B5EF4-FFF2-40B4-BE49-F238E27FC236}">
                    <a16:creationId xmlns:a16="http://schemas.microsoft.com/office/drawing/2014/main" id="{42C16830-CC62-40FA-BC78-594B3ABF42F5}"/>
                  </a:ext>
                </a:extLst>
              </p:cNvPr>
              <p:cNvSpPr/>
              <p:nvPr/>
            </p:nvSpPr>
            <p:spPr>
              <a:xfrm flipH="1">
                <a:off x="10633521" y="4423594"/>
                <a:ext cx="285137" cy="965367"/>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a:extLst>
                  <a:ext uri="{FF2B5EF4-FFF2-40B4-BE49-F238E27FC236}">
                    <a16:creationId xmlns:a16="http://schemas.microsoft.com/office/drawing/2014/main" id="{18731EE5-77F4-4025-9D41-FA7344682BF3}"/>
                  </a:ext>
                </a:extLst>
              </p:cNvPr>
              <p:cNvSpPr txBox="1"/>
              <p:nvPr/>
            </p:nvSpPr>
            <p:spPr>
              <a:xfrm>
                <a:off x="10913682" y="4687983"/>
                <a:ext cx="1315378" cy="881395"/>
              </a:xfrm>
              <a:prstGeom prst="rect">
                <a:avLst/>
              </a:prstGeom>
              <a:noFill/>
            </p:spPr>
            <p:txBody>
              <a:bodyPr wrap="square" rtlCol="0">
                <a:spAutoFit/>
              </a:bodyPr>
              <a:lstStyle/>
              <a:p>
                <a:pPr algn="ctr">
                  <a:lnSpc>
                    <a:spcPts val="1500"/>
                  </a:lnSpc>
                </a:pPr>
                <a:r>
                  <a:rPr lang="en-US" sz="2000" dirty="0"/>
                  <a:t>Available for use by the kernel stack</a:t>
                </a:r>
              </a:p>
            </p:txBody>
          </p:sp>
        </p:grpSp>
        <p:grpSp>
          <p:nvGrpSpPr>
            <p:cNvPr id="21" name="Group 20">
              <a:extLst>
                <a:ext uri="{FF2B5EF4-FFF2-40B4-BE49-F238E27FC236}">
                  <a16:creationId xmlns:a16="http://schemas.microsoft.com/office/drawing/2014/main" id="{5C1264BF-80D9-47EF-8F80-7BEB70E3FD2C}"/>
                </a:ext>
              </a:extLst>
            </p:cNvPr>
            <p:cNvGrpSpPr/>
            <p:nvPr/>
          </p:nvGrpSpPr>
          <p:grpSpPr>
            <a:xfrm>
              <a:off x="8804638" y="781722"/>
              <a:ext cx="1442052" cy="1290020"/>
              <a:chOff x="9036128" y="4457699"/>
              <a:chExt cx="1442052" cy="837736"/>
            </a:xfrm>
          </p:grpSpPr>
          <p:cxnSp>
            <p:nvCxnSpPr>
              <p:cNvPr id="24" name="Straight Arrow Connector 23">
                <a:extLst>
                  <a:ext uri="{FF2B5EF4-FFF2-40B4-BE49-F238E27FC236}">
                    <a16:creationId xmlns:a16="http://schemas.microsoft.com/office/drawing/2014/main" id="{361AFE10-5DCE-4789-8767-A1E3B9E31E77}"/>
                  </a:ext>
                </a:extLst>
              </p:cNvPr>
              <p:cNvCxnSpPr>
                <a:cxnSpLocks/>
              </p:cNvCxnSpPr>
              <p:nvPr/>
            </p:nvCxnSpPr>
            <p:spPr>
              <a:xfrm flipH="1">
                <a:off x="9732633" y="4977012"/>
                <a:ext cx="1" cy="318423"/>
              </a:xfrm>
              <a:prstGeom prst="straightConnector1">
                <a:avLst/>
              </a:prstGeom>
              <a:ln w="127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0FEAA8D4-8210-4624-A02A-B230922928DD}"/>
                  </a:ext>
                </a:extLst>
              </p:cNvPr>
              <p:cNvSpPr/>
              <p:nvPr/>
            </p:nvSpPr>
            <p:spPr>
              <a:xfrm>
                <a:off x="9036128" y="4457699"/>
                <a:ext cx="1442052" cy="544877"/>
              </a:xfrm>
              <a:prstGeom prst="rect">
                <a:avLst/>
              </a:prstGeom>
              <a:solidFill>
                <a:schemeClr val="bg1">
                  <a:lumMod val="95000"/>
                </a:schemeClr>
              </a:solid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Light" panose="020B0502040204020203" pitchFamily="34" charset="0"/>
                    <a:cs typeface="Segoe UI Light" panose="020B0502040204020203" pitchFamily="34" charset="0"/>
                  </a:rPr>
                  <a:t>struct </a:t>
                </a:r>
                <a:r>
                  <a:rPr lang="en-US" sz="1600" dirty="0" err="1">
                    <a:solidFill>
                      <a:schemeClr val="tx1"/>
                    </a:solidFill>
                    <a:latin typeface="Segoe UI Light" panose="020B0502040204020203" pitchFamily="34" charset="0"/>
                    <a:cs typeface="Segoe UI Light" panose="020B0502040204020203" pitchFamily="34" charset="0"/>
                  </a:rPr>
                  <a:t>regstate</a:t>
                </a:r>
                <a:endParaRPr lang="en-US" sz="1600" dirty="0">
                  <a:solidFill>
                    <a:schemeClr val="tx1"/>
                  </a:solidFill>
                  <a:latin typeface="Segoe UI Light" panose="020B0502040204020203" pitchFamily="34" charset="0"/>
                  <a:cs typeface="Segoe UI Light" panose="020B0502040204020203" pitchFamily="34" charset="0"/>
                </a:endParaRPr>
              </a:p>
            </p:txBody>
          </p:sp>
        </p:grpSp>
        <p:sp>
          <p:nvSpPr>
            <p:cNvPr id="22" name="Rectangle 21">
              <a:extLst>
                <a:ext uri="{FF2B5EF4-FFF2-40B4-BE49-F238E27FC236}">
                  <a16:creationId xmlns:a16="http://schemas.microsoft.com/office/drawing/2014/main" id="{19038DCE-96F6-4AFB-8C33-0B1C10FA610A}"/>
                </a:ext>
              </a:extLst>
            </p:cNvPr>
            <p:cNvSpPr/>
            <p:nvPr/>
          </p:nvSpPr>
          <p:spPr>
            <a:xfrm>
              <a:off x="8786978" y="3105167"/>
              <a:ext cx="1481559" cy="323831"/>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regs_</a:t>
              </a:r>
            </a:p>
          </p:txBody>
        </p:sp>
        <p:cxnSp>
          <p:nvCxnSpPr>
            <p:cNvPr id="23" name="Connector: Elbow 22">
              <a:extLst>
                <a:ext uri="{FF2B5EF4-FFF2-40B4-BE49-F238E27FC236}">
                  <a16:creationId xmlns:a16="http://schemas.microsoft.com/office/drawing/2014/main" id="{849369AC-BDE4-4312-BB5D-13B42D63270D}"/>
                </a:ext>
              </a:extLst>
            </p:cNvPr>
            <p:cNvCxnSpPr>
              <a:cxnSpLocks/>
            </p:cNvCxnSpPr>
            <p:nvPr/>
          </p:nvCxnSpPr>
          <p:spPr>
            <a:xfrm flipV="1">
              <a:off x="10271025" y="1621694"/>
              <a:ext cx="7725" cy="1636101"/>
            </a:xfrm>
            <a:prstGeom prst="bentConnector4">
              <a:avLst>
                <a:gd name="adj1" fmla="val 2392402"/>
                <a:gd name="adj2" fmla="val 100084"/>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97495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0 2.59259E-6 L 0.39414 -0.00116 " pathEditMode="relative" rAng="0" ptsTypes="AA">
                                      <p:cBhvr>
                                        <p:cTn id="6" dur="1500" fill="hold"/>
                                        <p:tgtEl>
                                          <p:spTgt spid="4"/>
                                        </p:tgtEl>
                                        <p:attrNameLst>
                                          <p:attrName>ppt_x</p:attrName>
                                          <p:attrName>ppt_y</p:attrName>
                                        </p:attrNameLst>
                                      </p:cBhvr>
                                      <p:rCtr x="19701" y="-69"/>
                                    </p:animMotion>
                                  </p:childTnLst>
                                </p:cTn>
                              </p:par>
                            </p:childTnLst>
                          </p:cTn>
                        </p:par>
                        <p:par>
                          <p:cTn id="7" fill="hold">
                            <p:stCondLst>
                              <p:cond delay="1500"/>
                            </p:stCondLst>
                            <p:childTnLst>
                              <p:par>
                                <p:cTn id="8" presetID="22" presetClass="entr" presetSubtype="1"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animEffect transition="in" filter="fade">
                                      <p:cBhvr>
                                        <p:cTn id="16" dur="500"/>
                                        <p:tgtEl>
                                          <p:spTgt spid="8">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par>
                                <p:cTn id="20" presetID="10" presetClass="entr" presetSubtype="0" fill="hold" nodeType="with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fade">
                                      <p:cBhvr>
                                        <p:cTn id="22" dur="500"/>
                                        <p:tgtEl>
                                          <p:spTgt spid="8">
                                            <p:txEl>
                                              <p:pRg st="1" end="1"/>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Effect transition="in" filter="fade">
                                      <p:cBhvr>
                                        <p:cTn id="25" dur="500"/>
                                        <p:tgtEl>
                                          <p:spTgt spid="8">
                                            <p:txEl>
                                              <p:pRg st="2" end="2"/>
                                            </p:txEl>
                                          </p:spTgt>
                                        </p:tgtEl>
                                      </p:cBhvr>
                                    </p:animEffect>
                                  </p:childTnLst>
                                </p:cTn>
                              </p:par>
                              <p:par>
                                <p:cTn id="26" presetID="10" presetClass="exit" presetSubtype="0" fill="hold" grpId="1" nodeType="withEffect">
                                  <p:stCondLst>
                                    <p:cond delay="0"/>
                                  </p:stCondLst>
                                  <p:childTnLst>
                                    <p:animEffect transition="out" filter="fade">
                                      <p:cBhvr>
                                        <p:cTn id="27" dur="500"/>
                                        <p:tgtEl>
                                          <p:spTgt spid="2"/>
                                        </p:tgtEl>
                                      </p:cBhvr>
                                    </p:animEffect>
                                    <p:set>
                                      <p:cBhvr>
                                        <p:cTn id="28" dur="1" fill="hold">
                                          <p:stCondLst>
                                            <p:cond delay="499"/>
                                          </p:stCondLst>
                                        </p:cTn>
                                        <p:tgtEl>
                                          <p:spTgt spid="2"/>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Effect transition="in" filter="fade">
                                      <p:cBhvr>
                                        <p:cTn id="31" dur="500"/>
                                        <p:tgtEl>
                                          <p:spTgt spid="9">
                                            <p:txEl>
                                              <p:pRg st="0" end="0"/>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9">
                                            <p:txEl>
                                              <p:pRg st="1" end="1"/>
                                            </p:txEl>
                                          </p:spTgt>
                                        </p:tgtEl>
                                        <p:attrNameLst>
                                          <p:attrName>style.visibility</p:attrName>
                                        </p:attrNameLst>
                                      </p:cBhvr>
                                      <p:to>
                                        <p:strVal val="visible"/>
                                      </p:to>
                                    </p:set>
                                    <p:animEffect transition="in" filter="fade">
                                      <p:cBhvr>
                                        <p:cTn id="34" dur="500"/>
                                        <p:tgtEl>
                                          <p:spTgt spid="9">
                                            <p:txEl>
                                              <p:pRg st="1" end="1"/>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9">
                                            <p:txEl>
                                              <p:pRg st="2" end="2"/>
                                            </p:txEl>
                                          </p:spTgt>
                                        </p:tgtEl>
                                        <p:attrNameLst>
                                          <p:attrName>style.visibility</p:attrName>
                                        </p:attrNameLst>
                                      </p:cBhvr>
                                      <p:to>
                                        <p:strVal val="visible"/>
                                      </p:to>
                                    </p:set>
                                    <p:animEffect transition="in" filter="fade">
                                      <p:cBhvr>
                                        <p:cTn id="37" dur="500"/>
                                        <p:tgtEl>
                                          <p:spTgt spid="9">
                                            <p:txEl>
                                              <p:pRg st="2" end="2"/>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9">
                                            <p:txEl>
                                              <p:pRg st="3" end="3"/>
                                            </p:txEl>
                                          </p:spTgt>
                                        </p:tgtEl>
                                        <p:attrNameLst>
                                          <p:attrName>style.visibility</p:attrName>
                                        </p:attrNameLst>
                                      </p:cBhvr>
                                      <p:to>
                                        <p:strVal val="visible"/>
                                      </p:to>
                                    </p:set>
                                    <p:animEffect transition="in" filter="fade">
                                      <p:cBhvr>
                                        <p:cTn id="40" dur="500"/>
                                        <p:tgtEl>
                                          <p:spTgt spid="9">
                                            <p:txEl>
                                              <p:pRg st="3" end="3"/>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9">
                                            <p:txEl>
                                              <p:pRg st="4" end="4"/>
                                            </p:txEl>
                                          </p:spTgt>
                                        </p:tgtEl>
                                        <p:attrNameLst>
                                          <p:attrName>style.visibility</p:attrName>
                                        </p:attrNameLst>
                                      </p:cBhvr>
                                      <p:to>
                                        <p:strVal val="visible"/>
                                      </p:to>
                                    </p:set>
                                    <p:animEffect transition="in" filter="fade">
                                      <p:cBhvr>
                                        <p:cTn id="43" dur="500"/>
                                        <p:tgtEl>
                                          <p:spTgt spid="9">
                                            <p:txEl>
                                              <p:pRg st="4" end="4"/>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500"/>
                                        <p:tgtEl>
                                          <p:spTgt spid="11"/>
                                        </p:tgtEl>
                                      </p:cBhvr>
                                    </p:animEffect>
                                  </p:childTnLst>
                                </p:cTn>
                              </p:par>
                              <p:par>
                                <p:cTn id="52" presetID="10" presetClass="entr" presetSubtype="0" fill="hold" nodeType="withEffect">
                                  <p:stCondLst>
                                    <p:cond delay="0"/>
                                  </p:stCondLst>
                                  <p:childTnLst>
                                    <p:set>
                                      <p:cBhvr>
                                        <p:cTn id="53" dur="1" fill="hold">
                                          <p:stCondLst>
                                            <p:cond delay="0"/>
                                          </p:stCondLst>
                                        </p:cTn>
                                        <p:tgtEl>
                                          <p:spTgt spid="9">
                                            <p:txEl>
                                              <p:pRg st="6" end="6"/>
                                            </p:txEl>
                                          </p:spTgt>
                                        </p:tgtEl>
                                        <p:attrNameLst>
                                          <p:attrName>style.visibility</p:attrName>
                                        </p:attrNameLst>
                                      </p:cBhvr>
                                      <p:to>
                                        <p:strVal val="visible"/>
                                      </p:to>
                                    </p:set>
                                    <p:animEffect transition="in" filter="fade">
                                      <p:cBhvr>
                                        <p:cTn id="54" dur="500"/>
                                        <p:tgtEl>
                                          <p:spTgt spid="9">
                                            <p:txEl>
                                              <p:pRg st="6" end="6"/>
                                            </p:txEl>
                                          </p:spTgt>
                                        </p:tgtEl>
                                      </p:cBhvr>
                                    </p:animEffect>
                                  </p:childTnLst>
                                </p:cTn>
                              </p:par>
                              <p:par>
                                <p:cTn id="55" presetID="10" presetClass="entr" presetSubtype="0" fill="hold" nodeType="withEffect">
                                  <p:stCondLst>
                                    <p:cond delay="0"/>
                                  </p:stCondLst>
                                  <p:childTnLst>
                                    <p:set>
                                      <p:cBhvr>
                                        <p:cTn id="56" dur="1" fill="hold">
                                          <p:stCondLst>
                                            <p:cond delay="0"/>
                                          </p:stCondLst>
                                        </p:cTn>
                                        <p:tgtEl>
                                          <p:spTgt spid="9">
                                            <p:txEl>
                                              <p:pRg st="7" end="7"/>
                                            </p:txEl>
                                          </p:spTgt>
                                        </p:tgtEl>
                                        <p:attrNameLst>
                                          <p:attrName>style.visibility</p:attrName>
                                        </p:attrNameLst>
                                      </p:cBhvr>
                                      <p:to>
                                        <p:strVal val="visible"/>
                                      </p:to>
                                    </p:set>
                                    <p:animEffect transition="in" filter="fade">
                                      <p:cBhvr>
                                        <p:cTn id="57" dur="500"/>
                                        <p:tgtEl>
                                          <p:spTgt spid="9">
                                            <p:txEl>
                                              <p:pRg st="7" end="7"/>
                                            </p:txEl>
                                          </p:spTgt>
                                        </p:tgtEl>
                                      </p:cBhvr>
                                    </p:animEffect>
                                  </p:childTnLst>
                                </p:cTn>
                              </p:par>
                              <p:par>
                                <p:cTn id="58" presetID="10" presetClass="entr" presetSubtype="0" fill="hold" nodeType="withEffect">
                                  <p:stCondLst>
                                    <p:cond delay="0"/>
                                  </p:stCondLst>
                                  <p:childTnLst>
                                    <p:set>
                                      <p:cBhvr>
                                        <p:cTn id="59" dur="1" fill="hold">
                                          <p:stCondLst>
                                            <p:cond delay="0"/>
                                          </p:stCondLst>
                                        </p:cTn>
                                        <p:tgtEl>
                                          <p:spTgt spid="9">
                                            <p:txEl>
                                              <p:pRg st="8" end="8"/>
                                            </p:txEl>
                                          </p:spTgt>
                                        </p:tgtEl>
                                        <p:attrNameLst>
                                          <p:attrName>style.visibility</p:attrName>
                                        </p:attrNameLst>
                                      </p:cBhvr>
                                      <p:to>
                                        <p:strVal val="visible"/>
                                      </p:to>
                                    </p:set>
                                    <p:animEffect transition="in" filter="fade">
                                      <p:cBhvr>
                                        <p:cTn id="60" dur="5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0" grpId="0" animBg="1"/>
      <p:bldP spid="2" grpId="0" animBg="1"/>
      <p:bldP spid="2"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0703E04-FDA3-4020-B6A4-0F8761BCA8EF}"/>
              </a:ext>
            </a:extLst>
          </p:cNvPr>
          <p:cNvPicPr>
            <a:picLocks noChangeAspect="1"/>
          </p:cNvPicPr>
          <p:nvPr/>
        </p:nvPicPr>
        <p:blipFill>
          <a:blip r:embed="rId3"/>
          <a:stretch>
            <a:fillRect/>
          </a:stretch>
        </p:blipFill>
        <p:spPr>
          <a:xfrm>
            <a:off x="0" y="0"/>
            <a:ext cx="12192000" cy="6858000"/>
          </a:xfrm>
          <a:prstGeom prst="rect">
            <a:avLst/>
          </a:prstGeom>
        </p:spPr>
      </p:pic>
      <p:sp>
        <p:nvSpPr>
          <p:cNvPr id="10" name="Content Placeholder 2">
            <a:extLst>
              <a:ext uri="{FF2B5EF4-FFF2-40B4-BE49-F238E27FC236}">
                <a16:creationId xmlns:a16="http://schemas.microsoft.com/office/drawing/2014/main" id="{98C63833-BD90-4452-B0F2-4163A3CAE3F9}"/>
              </a:ext>
            </a:extLst>
          </p:cNvPr>
          <p:cNvSpPr>
            <a:spLocks noGrp="1"/>
          </p:cNvSpPr>
          <p:nvPr>
            <p:ph idx="1"/>
          </p:nvPr>
        </p:nvSpPr>
        <p:spPr>
          <a:xfrm>
            <a:off x="46300" y="659460"/>
            <a:ext cx="8021254" cy="5984407"/>
          </a:xfrm>
        </p:spPr>
        <p:txBody>
          <a:bodyPr>
            <a:normAutofit/>
          </a:bodyPr>
          <a:lstStyle/>
          <a:p>
            <a:pPr marL="0" indent="0">
              <a:buNone/>
            </a:pPr>
            <a:endParaRPr lang="en-US" sz="3200" dirty="0"/>
          </a:p>
          <a:p>
            <a:pPr marL="0" indent="0">
              <a:buNone/>
            </a:pPr>
            <a:endParaRPr lang="en-US" sz="3200" dirty="0"/>
          </a:p>
          <a:p>
            <a:pPr marL="0" indent="0">
              <a:buNone/>
            </a:pPr>
            <a:endParaRPr lang="en-US" sz="3200" dirty="0"/>
          </a:p>
          <a:p>
            <a:pPr marL="0" indent="0">
              <a:buNone/>
            </a:pPr>
            <a:endParaRPr lang="en-US" sz="3200" dirty="0"/>
          </a:p>
          <a:p>
            <a:pPr marL="0" indent="0">
              <a:buNone/>
            </a:pPr>
            <a:endParaRPr lang="en-US" sz="3200" dirty="0"/>
          </a:p>
          <a:p>
            <a:pPr marL="0" indent="0">
              <a:buNone/>
            </a:pPr>
            <a:endParaRPr lang="en-US" sz="700" dirty="0"/>
          </a:p>
          <a:p>
            <a:pPr marL="0" indent="0">
              <a:buNone/>
            </a:pPr>
            <a:r>
              <a:rPr lang="en-US" sz="3200" dirty="0"/>
              <a:t>                    &lt;see previous slide&gt;</a:t>
            </a:r>
          </a:p>
          <a:p>
            <a:pPr marL="0" indent="0">
              <a:buNone/>
            </a:pPr>
            <a:r>
              <a:rPr lang="en-US" sz="3200" dirty="0"/>
              <a:t>So, </a:t>
            </a:r>
            <a:r>
              <a:rPr lang="en-US" sz="3200" dirty="0">
                <a:latin typeface="Consolas" panose="020B0609020204030204" pitchFamily="49" charset="0"/>
              </a:rPr>
              <a:t>proc::regs_</a:t>
            </a:r>
            <a:r>
              <a:rPr lang="en-US" sz="3200" dirty="0"/>
              <a:t> can be </a:t>
            </a:r>
            <a:r>
              <a:rPr lang="en-US" sz="3200" dirty="0" err="1">
                <a:latin typeface="Consolas" panose="020B0609020204030204" pitchFamily="49" charset="0"/>
              </a:rPr>
              <a:t>nullptr</a:t>
            </a:r>
            <a:r>
              <a:rPr lang="en-US" sz="3200" dirty="0"/>
              <a:t>!</a:t>
            </a:r>
          </a:p>
          <a:p>
            <a:pPr lvl="1"/>
            <a:r>
              <a:rPr lang="en-US" sz="2800" dirty="0"/>
              <a:t>Ex: User-level code does a </a:t>
            </a:r>
            <a:r>
              <a:rPr lang="en-US" sz="2800" dirty="0" err="1">
                <a:latin typeface="Consolas" panose="020B0609020204030204" pitchFamily="49" charset="0"/>
              </a:rPr>
              <a:t>getpid</a:t>
            </a:r>
            <a:r>
              <a:rPr lang="en-US" sz="2800" dirty="0">
                <a:latin typeface="Consolas" panose="020B0609020204030204" pitchFamily="49" charset="0"/>
              </a:rPr>
              <a:t>()</a:t>
            </a:r>
            <a:r>
              <a:rPr lang="en-US" sz="2800" dirty="0"/>
              <a:t> system call, where the kernel handles the request and then immediately returns to user-mode</a:t>
            </a:r>
          </a:p>
        </p:txBody>
      </p:sp>
    </p:spTree>
    <p:extLst>
      <p:ext uri="{BB962C8B-B14F-4D97-AF65-F5344CB8AC3E}">
        <p14:creationId xmlns:p14="http://schemas.microsoft.com/office/powerpoint/2010/main" val="3619290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3C3D49-CECA-47E8-A73A-3917EA3D4D58}"/>
              </a:ext>
            </a:extLst>
          </p:cNvPr>
          <p:cNvSpPr/>
          <p:nvPr/>
        </p:nvSpPr>
        <p:spPr>
          <a:xfrm>
            <a:off x="0" y="2474871"/>
            <a:ext cx="12192000" cy="393539"/>
          </a:xfrm>
          <a:prstGeom prst="rect">
            <a:avLst/>
          </a:prstGeom>
          <a:solidFill>
            <a:srgbClr val="B4F2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92865CD-CFF4-476C-9E20-7A1F1BAC9E7E}"/>
              </a:ext>
            </a:extLst>
          </p:cNvPr>
          <p:cNvSpPr/>
          <p:nvPr/>
        </p:nvSpPr>
        <p:spPr>
          <a:xfrm>
            <a:off x="457200" y="960612"/>
            <a:ext cx="11734800" cy="5632311"/>
          </a:xfrm>
          <a:prstGeom prst="rect">
            <a:avLst/>
          </a:prstGeom>
        </p:spPr>
        <p:txBody>
          <a:bodyPr wrap="square">
            <a:spAutoFit/>
          </a:bodyPr>
          <a:lstStyle/>
          <a:p>
            <a:r>
              <a:rPr lang="en-US" sz="2400" dirty="0">
                <a:latin typeface="Consolas" panose="020B0609020204030204" pitchFamily="49" charset="0"/>
              </a:rPr>
              <a:t>//Chickadee’s x86-64.h: Listing the IDT numbers</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INT_DE          </a:t>
            </a:r>
            <a:r>
              <a:rPr lang="en-US" sz="2400" dirty="0">
                <a:solidFill>
                  <a:srgbClr val="00B050"/>
                </a:solidFill>
                <a:latin typeface="Consolas" panose="020B0609020204030204" pitchFamily="49" charset="0"/>
              </a:rPr>
              <a:t>0</a:t>
            </a:r>
            <a:r>
              <a:rPr lang="en-US" sz="2400" dirty="0">
                <a:latin typeface="Consolas" panose="020B0609020204030204" pitchFamily="49" charset="0"/>
              </a:rPr>
              <a:t>           // Divide error (#DE)</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INT_DB          </a:t>
            </a:r>
            <a:r>
              <a:rPr lang="en-US" sz="2400" dirty="0">
                <a:solidFill>
                  <a:srgbClr val="00B050"/>
                </a:solidFill>
                <a:latin typeface="Consolas" panose="020B0609020204030204" pitchFamily="49" charset="0"/>
              </a:rPr>
              <a:t>1</a:t>
            </a:r>
            <a:r>
              <a:rPr lang="en-US" sz="2400" dirty="0">
                <a:latin typeface="Consolas" panose="020B0609020204030204" pitchFamily="49" charset="0"/>
              </a:rPr>
              <a:t>           // Debug (#DB)</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INT_NM          </a:t>
            </a:r>
            <a:r>
              <a:rPr lang="en-US" sz="2400" dirty="0">
                <a:solidFill>
                  <a:srgbClr val="00B050"/>
                </a:solidFill>
                <a:latin typeface="Consolas" panose="020B0609020204030204" pitchFamily="49" charset="0"/>
              </a:rPr>
              <a:t>2</a:t>
            </a:r>
            <a:r>
              <a:rPr lang="en-US" sz="2400" dirty="0">
                <a:latin typeface="Consolas" panose="020B0609020204030204" pitchFamily="49" charset="0"/>
              </a:rPr>
              <a:t>           // Non-maskable interrupt (#NM)</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INT_BP          </a:t>
            </a:r>
            <a:r>
              <a:rPr lang="en-US" sz="2400" dirty="0">
                <a:solidFill>
                  <a:srgbClr val="00B050"/>
                </a:solidFill>
                <a:latin typeface="Consolas" panose="020B0609020204030204" pitchFamily="49" charset="0"/>
              </a:rPr>
              <a:t>3</a:t>
            </a:r>
            <a:r>
              <a:rPr lang="en-US" sz="2400" dirty="0">
                <a:latin typeface="Consolas" panose="020B0609020204030204" pitchFamily="49" charset="0"/>
              </a:rPr>
              <a:t>           // Breakpoint (#BP)</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INT_OF          </a:t>
            </a:r>
            <a:r>
              <a:rPr lang="en-US" sz="2400" dirty="0">
                <a:solidFill>
                  <a:srgbClr val="00B050"/>
                </a:solidFill>
                <a:latin typeface="Consolas" panose="020B0609020204030204" pitchFamily="49" charset="0"/>
              </a:rPr>
              <a:t>4</a:t>
            </a:r>
            <a:r>
              <a:rPr lang="en-US" sz="2400" dirty="0">
                <a:latin typeface="Consolas" panose="020B0609020204030204" pitchFamily="49" charset="0"/>
              </a:rPr>
              <a:t>           // Overflow (#OF)</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INT_UD          </a:t>
            </a:r>
            <a:r>
              <a:rPr lang="en-US" sz="2400" dirty="0">
                <a:solidFill>
                  <a:srgbClr val="00B050"/>
                </a:solidFill>
                <a:latin typeface="Consolas" panose="020B0609020204030204" pitchFamily="49" charset="0"/>
              </a:rPr>
              <a:t>6</a:t>
            </a:r>
            <a:r>
              <a:rPr lang="en-US" sz="2400" dirty="0">
                <a:latin typeface="Consolas" panose="020B0609020204030204" pitchFamily="49" charset="0"/>
              </a:rPr>
              <a:t>           // Invalid opcode (#UD)</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INT_DF          </a:t>
            </a:r>
            <a:r>
              <a:rPr lang="en-US" sz="2400" dirty="0">
                <a:solidFill>
                  <a:srgbClr val="00B050"/>
                </a:solidFill>
                <a:latin typeface="Consolas" panose="020B0609020204030204" pitchFamily="49" charset="0"/>
              </a:rPr>
              <a:t>8</a:t>
            </a:r>
            <a:r>
              <a:rPr lang="en-US" sz="2400" dirty="0">
                <a:latin typeface="Consolas" panose="020B0609020204030204" pitchFamily="49" charset="0"/>
              </a:rPr>
              <a:t>           // Double fault (#DF)</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INT_TS          </a:t>
            </a:r>
            <a:r>
              <a:rPr lang="en-US" sz="2400" dirty="0">
                <a:solidFill>
                  <a:srgbClr val="00B050"/>
                </a:solidFill>
                <a:latin typeface="Consolas" panose="020B0609020204030204" pitchFamily="49" charset="0"/>
              </a:rPr>
              <a:t>10</a:t>
            </a:r>
            <a:r>
              <a:rPr lang="en-US" sz="2400" dirty="0">
                <a:latin typeface="Consolas" panose="020B0609020204030204" pitchFamily="49" charset="0"/>
              </a:rPr>
              <a:t>          // Invalid TSS (#TS)</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INT_NP          </a:t>
            </a:r>
            <a:r>
              <a:rPr lang="en-US" sz="2400" dirty="0">
                <a:solidFill>
                  <a:srgbClr val="00B050"/>
                </a:solidFill>
                <a:latin typeface="Consolas" panose="020B0609020204030204" pitchFamily="49" charset="0"/>
              </a:rPr>
              <a:t>11</a:t>
            </a:r>
            <a:r>
              <a:rPr lang="en-US" sz="2400" dirty="0">
                <a:latin typeface="Consolas" panose="020B0609020204030204" pitchFamily="49" charset="0"/>
              </a:rPr>
              <a:t>          // Segment not present (#NP)</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INT_SS          </a:t>
            </a:r>
            <a:r>
              <a:rPr lang="en-US" sz="2400" dirty="0">
                <a:solidFill>
                  <a:srgbClr val="00B050"/>
                </a:solidFill>
                <a:latin typeface="Consolas" panose="020B0609020204030204" pitchFamily="49" charset="0"/>
              </a:rPr>
              <a:t>12</a:t>
            </a:r>
            <a:r>
              <a:rPr lang="en-US" sz="2400" dirty="0">
                <a:latin typeface="Consolas" panose="020B0609020204030204" pitchFamily="49" charset="0"/>
              </a:rPr>
              <a:t>          // Stack fault (#SS)</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INT_GP          </a:t>
            </a:r>
            <a:r>
              <a:rPr lang="en-US" sz="2400" dirty="0">
                <a:solidFill>
                  <a:srgbClr val="00B050"/>
                </a:solidFill>
                <a:latin typeface="Consolas" panose="020B0609020204030204" pitchFamily="49" charset="0"/>
              </a:rPr>
              <a:t>13</a:t>
            </a:r>
            <a:r>
              <a:rPr lang="en-US" sz="2400" dirty="0">
                <a:latin typeface="Consolas" panose="020B0609020204030204" pitchFamily="49" charset="0"/>
              </a:rPr>
              <a:t>          // General protection (#GP)</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INT_PF          </a:t>
            </a:r>
            <a:r>
              <a:rPr lang="en-US" sz="2400" dirty="0">
                <a:solidFill>
                  <a:srgbClr val="00B050"/>
                </a:solidFill>
                <a:latin typeface="Consolas" panose="020B0609020204030204" pitchFamily="49" charset="0"/>
              </a:rPr>
              <a:t>14</a:t>
            </a:r>
            <a:r>
              <a:rPr lang="en-US" sz="2400" dirty="0">
                <a:latin typeface="Consolas" panose="020B0609020204030204" pitchFamily="49" charset="0"/>
              </a:rPr>
              <a:t>          // Page fault (#PF)</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INT_AC          </a:t>
            </a:r>
            <a:r>
              <a:rPr lang="en-US" sz="2400" dirty="0">
                <a:solidFill>
                  <a:srgbClr val="00B050"/>
                </a:solidFill>
                <a:latin typeface="Consolas" panose="020B0609020204030204" pitchFamily="49" charset="0"/>
              </a:rPr>
              <a:t>17</a:t>
            </a:r>
            <a:r>
              <a:rPr lang="en-US" sz="2400" dirty="0">
                <a:latin typeface="Consolas" panose="020B0609020204030204" pitchFamily="49" charset="0"/>
              </a:rPr>
              <a:t>          // Alignment check (#AC)</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INT_MC          </a:t>
            </a:r>
            <a:r>
              <a:rPr lang="en-US" sz="2400" dirty="0">
                <a:solidFill>
                  <a:srgbClr val="00B050"/>
                </a:solidFill>
                <a:latin typeface="Consolas" panose="020B0609020204030204" pitchFamily="49" charset="0"/>
              </a:rPr>
              <a:t>18</a:t>
            </a:r>
            <a:r>
              <a:rPr lang="en-US" sz="2400" dirty="0">
                <a:latin typeface="Consolas" panose="020B0609020204030204" pitchFamily="49" charset="0"/>
              </a:rPr>
              <a:t>          // Machine check (#MC)</a:t>
            </a:r>
          </a:p>
        </p:txBody>
      </p:sp>
      <p:sp>
        <p:nvSpPr>
          <p:cNvPr id="3" name="Title 1">
            <a:extLst>
              <a:ext uri="{FF2B5EF4-FFF2-40B4-BE49-F238E27FC236}">
                <a16:creationId xmlns:a16="http://schemas.microsoft.com/office/drawing/2014/main" id="{A7A4F0CC-2D40-48CC-BCB5-FF8F58518AF1}"/>
              </a:ext>
            </a:extLst>
          </p:cNvPr>
          <p:cNvSpPr>
            <a:spLocks noGrp="1"/>
          </p:cNvSpPr>
          <p:nvPr>
            <p:ph type="title"/>
          </p:nvPr>
        </p:nvSpPr>
        <p:spPr>
          <a:xfrm>
            <a:off x="0" y="-132587"/>
            <a:ext cx="12192000" cy="1325563"/>
          </a:xfrm>
        </p:spPr>
        <p:txBody>
          <a:bodyPr>
            <a:normAutofit/>
          </a:bodyPr>
          <a:lstStyle/>
          <a:p>
            <a:r>
              <a:rPr lang="en-US" sz="4200" dirty="0"/>
              <a:t>Interrupts, Exceptions, and Non-</a:t>
            </a:r>
            <a:r>
              <a:rPr lang="en-US" sz="4200" dirty="0" err="1">
                <a:latin typeface="Consolas" panose="020B0609020204030204" pitchFamily="49" charset="0"/>
              </a:rPr>
              <a:t>syscall</a:t>
            </a:r>
            <a:r>
              <a:rPr lang="en-US" sz="4200" dirty="0"/>
              <a:t> Traps</a:t>
            </a:r>
          </a:p>
        </p:txBody>
      </p:sp>
    </p:spTree>
    <p:extLst>
      <p:ext uri="{BB962C8B-B14F-4D97-AF65-F5344CB8AC3E}">
        <p14:creationId xmlns:p14="http://schemas.microsoft.com/office/powerpoint/2010/main" val="307815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DAE14-9C00-410A-9BBD-7ECDC5D1F898}"/>
              </a:ext>
            </a:extLst>
          </p:cNvPr>
          <p:cNvSpPr>
            <a:spLocks noGrp="1"/>
          </p:cNvSpPr>
          <p:nvPr>
            <p:ph type="title"/>
          </p:nvPr>
        </p:nvSpPr>
        <p:spPr>
          <a:xfrm>
            <a:off x="838200" y="-63142"/>
            <a:ext cx="10515600" cy="803920"/>
          </a:xfrm>
        </p:spPr>
        <p:txBody>
          <a:bodyPr/>
          <a:lstStyle/>
          <a:p>
            <a:r>
              <a:rPr lang="en-US" dirty="0"/>
              <a:t>Exercise for the reader: </a:t>
            </a:r>
            <a:r>
              <a:rPr lang="en-US" dirty="0">
                <a:latin typeface="Consolas" panose="020B0609020204030204" pitchFamily="49" charset="0"/>
              </a:rPr>
              <a:t>proc::yields_</a:t>
            </a:r>
          </a:p>
        </p:txBody>
      </p:sp>
      <p:sp>
        <p:nvSpPr>
          <p:cNvPr id="3" name="Content Placeholder 2">
            <a:extLst>
              <a:ext uri="{FF2B5EF4-FFF2-40B4-BE49-F238E27FC236}">
                <a16:creationId xmlns:a16="http://schemas.microsoft.com/office/drawing/2014/main" id="{B1E40500-6A34-418D-A3DF-A470A242B3A0}"/>
              </a:ext>
            </a:extLst>
          </p:cNvPr>
          <p:cNvSpPr>
            <a:spLocks noGrp="1"/>
          </p:cNvSpPr>
          <p:nvPr>
            <p:ph idx="1"/>
          </p:nvPr>
        </p:nvSpPr>
        <p:spPr>
          <a:xfrm>
            <a:off x="23149" y="494504"/>
            <a:ext cx="6609144" cy="3650292"/>
          </a:xfrm>
        </p:spPr>
        <p:txBody>
          <a:bodyPr>
            <a:normAutofit/>
          </a:bodyPr>
          <a:lstStyle/>
          <a:p>
            <a:r>
              <a:rPr lang="en-US" sz="3200" dirty="0"/>
              <a:t>A process can voluntarily yield the CPU while executing in kernel mode</a:t>
            </a:r>
          </a:p>
          <a:p>
            <a:pPr lvl="1"/>
            <a:r>
              <a:rPr lang="en-US" sz="2800" dirty="0">
                <a:latin typeface="Consolas" panose="020B0609020204030204" pitchFamily="49" charset="0"/>
              </a:rPr>
              <a:t>proc::yields_</a:t>
            </a:r>
            <a:r>
              <a:rPr lang="en-US" sz="2800" dirty="0"/>
              <a:t> will point to </a:t>
            </a:r>
            <a:r>
              <a:rPr lang="en-US" sz="2800" i="1" dirty="0"/>
              <a:t>kernel-level</a:t>
            </a:r>
            <a:r>
              <a:rPr lang="en-US" sz="2800" dirty="0"/>
              <a:t> context state on the </a:t>
            </a:r>
            <a:r>
              <a:rPr lang="en-US" sz="2800" i="1" dirty="0"/>
              <a:t>kernel-level</a:t>
            </a:r>
            <a:r>
              <a:rPr lang="en-US" sz="2800" dirty="0"/>
              <a:t> stack!</a:t>
            </a:r>
          </a:p>
          <a:p>
            <a:pPr lvl="1"/>
            <a:r>
              <a:rPr lang="en-US" sz="2800" dirty="0"/>
              <a:t>When the process is resumed, it must restart from the appropriate location in </a:t>
            </a:r>
            <a:r>
              <a:rPr lang="en-US" sz="2800" i="1" dirty="0"/>
              <a:t>kernel-level</a:t>
            </a:r>
            <a:r>
              <a:rPr lang="en-US" sz="2800" dirty="0"/>
              <a:t> code</a:t>
            </a:r>
          </a:p>
        </p:txBody>
      </p:sp>
      <p:sp>
        <p:nvSpPr>
          <p:cNvPr id="4" name="TextBox 3">
            <a:extLst>
              <a:ext uri="{FF2B5EF4-FFF2-40B4-BE49-F238E27FC236}">
                <a16:creationId xmlns:a16="http://schemas.microsoft.com/office/drawing/2014/main" id="{EE479FE3-1B31-473A-ADB5-0702BAC88C77}"/>
              </a:ext>
            </a:extLst>
          </p:cNvPr>
          <p:cNvSpPr txBox="1"/>
          <p:nvPr/>
        </p:nvSpPr>
        <p:spPr>
          <a:xfrm>
            <a:off x="6524005" y="753267"/>
            <a:ext cx="5536560" cy="3016210"/>
          </a:xfrm>
          <a:prstGeom prst="rect">
            <a:avLst/>
          </a:prstGeom>
          <a:noFill/>
          <a:ln>
            <a:solidFill>
              <a:schemeClr val="tx1"/>
            </a:solidFill>
          </a:ln>
        </p:spPr>
        <p:txBody>
          <a:bodyPr wrap="square" rtlCol="0">
            <a:spAutoFit/>
          </a:bodyPr>
          <a:lstStyle/>
          <a:p>
            <a:r>
              <a:rPr lang="en-US" sz="1900" dirty="0" err="1">
                <a:latin typeface="Consolas" panose="020B0609020204030204" pitchFamily="49" charset="0"/>
              </a:rPr>
              <a:t>uintptr_t</a:t>
            </a:r>
            <a:r>
              <a:rPr lang="en-US" sz="1900" dirty="0">
                <a:latin typeface="Consolas" panose="020B0609020204030204" pitchFamily="49" charset="0"/>
              </a:rPr>
              <a:t> proc::</a:t>
            </a:r>
            <a:r>
              <a:rPr lang="en-US" sz="1900" dirty="0" err="1">
                <a:latin typeface="Consolas" panose="020B0609020204030204" pitchFamily="49" charset="0"/>
              </a:rPr>
              <a:t>syscall</a:t>
            </a:r>
            <a:r>
              <a:rPr lang="en-US" sz="1900" dirty="0">
                <a:latin typeface="Consolas" panose="020B0609020204030204" pitchFamily="49" charset="0"/>
              </a:rPr>
              <a:t>(</a:t>
            </a:r>
            <a:r>
              <a:rPr lang="en-US" sz="1900" dirty="0" err="1">
                <a:latin typeface="Consolas" panose="020B0609020204030204" pitchFamily="49" charset="0"/>
              </a:rPr>
              <a:t>regstate</a:t>
            </a:r>
            <a:r>
              <a:rPr lang="en-US" sz="1900" dirty="0">
                <a:latin typeface="Consolas" panose="020B0609020204030204" pitchFamily="49" charset="0"/>
              </a:rPr>
              <a:t>* regs){</a:t>
            </a:r>
          </a:p>
          <a:p>
            <a:r>
              <a:rPr lang="en-US" sz="1900" dirty="0">
                <a:latin typeface="Consolas" panose="020B0609020204030204" pitchFamily="49" charset="0"/>
              </a:rPr>
              <a:t>  </a:t>
            </a:r>
            <a:r>
              <a:rPr lang="en-US" sz="1900" dirty="0">
                <a:solidFill>
                  <a:srgbClr val="0070C0"/>
                </a:solidFill>
                <a:latin typeface="Consolas" panose="020B0609020204030204" pitchFamily="49" charset="0"/>
              </a:rPr>
              <a:t>switch</a:t>
            </a:r>
            <a:r>
              <a:rPr lang="en-US" sz="1900" dirty="0">
                <a:latin typeface="Consolas" panose="020B0609020204030204" pitchFamily="49" charset="0"/>
              </a:rPr>
              <a:t> (regs-&gt;</a:t>
            </a:r>
            <a:r>
              <a:rPr lang="en-US" sz="1900" dirty="0" err="1">
                <a:latin typeface="Consolas" panose="020B0609020204030204" pitchFamily="49" charset="0"/>
              </a:rPr>
              <a:t>reg_rax</a:t>
            </a:r>
            <a:r>
              <a:rPr lang="en-US" sz="1900" dirty="0">
                <a:latin typeface="Consolas" panose="020B0609020204030204" pitchFamily="49" charset="0"/>
              </a:rPr>
              <a:t>) {</a:t>
            </a:r>
          </a:p>
          <a:p>
            <a:r>
              <a:rPr lang="en-US" sz="1900" dirty="0">
                <a:latin typeface="Consolas" panose="020B0609020204030204" pitchFamily="49" charset="0"/>
              </a:rPr>
              <a:t>    </a:t>
            </a:r>
            <a:r>
              <a:rPr lang="en-US" sz="1900" dirty="0">
                <a:solidFill>
                  <a:srgbClr val="0070C0"/>
                </a:solidFill>
                <a:latin typeface="Consolas" panose="020B0609020204030204" pitchFamily="49" charset="0"/>
              </a:rPr>
              <a:t>case</a:t>
            </a:r>
            <a:r>
              <a:rPr lang="en-US" sz="1900" dirty="0">
                <a:latin typeface="Consolas" panose="020B0609020204030204" pitchFamily="49" charset="0"/>
              </a:rPr>
              <a:t> SYS_STUPID: {   </a:t>
            </a:r>
          </a:p>
          <a:p>
            <a:r>
              <a:rPr lang="en-US" sz="1900" dirty="0">
                <a:latin typeface="Consolas" panose="020B0609020204030204" pitchFamily="49" charset="0"/>
              </a:rPr>
              <a:t>        </a:t>
            </a:r>
            <a:r>
              <a:rPr lang="en-US" sz="1900" dirty="0">
                <a:solidFill>
                  <a:srgbClr val="0070C0"/>
                </a:solidFill>
                <a:latin typeface="Consolas" panose="020B0609020204030204" pitchFamily="49" charset="0"/>
              </a:rPr>
              <a:t>int</a:t>
            </a:r>
            <a:r>
              <a:rPr lang="en-US" sz="1900" dirty="0">
                <a:latin typeface="Consolas" panose="020B0609020204030204" pitchFamily="49" charset="0"/>
              </a:rPr>
              <a:t> x = </a:t>
            </a:r>
            <a:r>
              <a:rPr lang="en-US" sz="1900" dirty="0">
                <a:solidFill>
                  <a:srgbClr val="00B050"/>
                </a:solidFill>
                <a:latin typeface="Consolas" panose="020B0609020204030204" pitchFamily="49" charset="0"/>
              </a:rPr>
              <a:t>42</a:t>
            </a:r>
            <a:r>
              <a:rPr lang="en-US" sz="1900" dirty="0">
                <a:latin typeface="Consolas" panose="020B0609020204030204" pitchFamily="49" charset="0"/>
              </a:rPr>
              <a:t>;</a:t>
            </a:r>
          </a:p>
          <a:p>
            <a:r>
              <a:rPr lang="en-US" sz="1900" dirty="0">
                <a:latin typeface="Consolas" panose="020B0609020204030204" pitchFamily="49" charset="0"/>
              </a:rPr>
              <a:t>        yield();</a:t>
            </a:r>
          </a:p>
          <a:p>
            <a:r>
              <a:rPr lang="en-US" sz="1900" dirty="0">
                <a:latin typeface="Consolas" panose="020B0609020204030204" pitchFamily="49" charset="0"/>
              </a:rPr>
              <a:t>        </a:t>
            </a:r>
            <a:r>
              <a:rPr lang="en-US" sz="1900" dirty="0">
                <a:solidFill>
                  <a:srgbClr val="0070C0"/>
                </a:solidFill>
                <a:latin typeface="Consolas" panose="020B0609020204030204" pitchFamily="49" charset="0"/>
              </a:rPr>
              <a:t>int</a:t>
            </a:r>
            <a:r>
              <a:rPr lang="en-US" sz="1900" dirty="0">
                <a:latin typeface="Consolas" panose="020B0609020204030204" pitchFamily="49" charset="0"/>
              </a:rPr>
              <a:t> y = </a:t>
            </a:r>
            <a:r>
              <a:rPr lang="en-US" sz="1900" dirty="0">
                <a:solidFill>
                  <a:srgbClr val="00B050"/>
                </a:solidFill>
                <a:latin typeface="Consolas" panose="020B0609020204030204" pitchFamily="49" charset="0"/>
              </a:rPr>
              <a:t>88</a:t>
            </a:r>
            <a:r>
              <a:rPr lang="en-US" sz="1900" dirty="0">
                <a:latin typeface="Consolas" panose="020B0609020204030204" pitchFamily="49" charset="0"/>
              </a:rPr>
              <a:t>;</a:t>
            </a:r>
          </a:p>
          <a:p>
            <a:r>
              <a:rPr lang="en-US" sz="1900" dirty="0">
                <a:latin typeface="Consolas" panose="020B0609020204030204" pitchFamily="49" charset="0"/>
              </a:rPr>
              <a:t>        </a:t>
            </a:r>
            <a:r>
              <a:rPr lang="en-US" sz="1900" dirty="0">
                <a:solidFill>
                  <a:srgbClr val="0070C0"/>
                </a:solidFill>
                <a:latin typeface="Consolas" panose="020B0609020204030204" pitchFamily="49" charset="0"/>
              </a:rPr>
              <a:t>return</a:t>
            </a:r>
            <a:r>
              <a:rPr lang="en-US" sz="1900" dirty="0">
                <a:latin typeface="Consolas" panose="020B0609020204030204" pitchFamily="49" charset="0"/>
              </a:rPr>
              <a:t> x + y;</a:t>
            </a:r>
          </a:p>
          <a:p>
            <a:r>
              <a:rPr lang="en-US" sz="1900" dirty="0">
                <a:latin typeface="Consolas" panose="020B0609020204030204" pitchFamily="49" charset="0"/>
              </a:rPr>
              <a:t>    }</a:t>
            </a:r>
          </a:p>
          <a:p>
            <a:r>
              <a:rPr lang="en-US" sz="1900" dirty="0">
                <a:latin typeface="Consolas" panose="020B0609020204030204" pitchFamily="49" charset="0"/>
              </a:rPr>
              <a:t>  }</a:t>
            </a:r>
          </a:p>
          <a:p>
            <a:r>
              <a:rPr lang="en-US" sz="1900" dirty="0">
                <a:latin typeface="Consolas" panose="020B0609020204030204" pitchFamily="49" charset="0"/>
              </a:rPr>
              <a:t>}</a:t>
            </a:r>
          </a:p>
        </p:txBody>
      </p:sp>
      <p:sp>
        <p:nvSpPr>
          <p:cNvPr id="6" name="Content Placeholder 2">
            <a:extLst>
              <a:ext uri="{FF2B5EF4-FFF2-40B4-BE49-F238E27FC236}">
                <a16:creationId xmlns:a16="http://schemas.microsoft.com/office/drawing/2014/main" id="{4B7BB9B5-1FCA-4916-9422-8287332515FC}"/>
              </a:ext>
            </a:extLst>
          </p:cNvPr>
          <p:cNvSpPr txBox="1">
            <a:spLocks/>
          </p:cNvSpPr>
          <p:nvPr/>
        </p:nvSpPr>
        <p:spPr>
          <a:xfrm>
            <a:off x="23149" y="3752022"/>
            <a:ext cx="12145702" cy="32159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At some point later, the process will return to user-mode</a:t>
            </a:r>
          </a:p>
          <a:p>
            <a:pPr lvl="1"/>
            <a:r>
              <a:rPr lang="en-US" sz="2800" dirty="0"/>
              <a:t>Ex: Via the </a:t>
            </a:r>
            <a:r>
              <a:rPr lang="en-US" sz="2800" dirty="0" err="1">
                <a:latin typeface="Consolas" panose="020B0609020204030204" pitchFamily="49" charset="0"/>
              </a:rPr>
              <a:t>syscall</a:t>
            </a:r>
            <a:r>
              <a:rPr lang="en-US" sz="2800" dirty="0"/>
              <a:t> path (because a process invoked a yielding system call, e.g., that needs to wait for a slow IO device)</a:t>
            </a:r>
          </a:p>
          <a:p>
            <a:pPr lvl="1"/>
            <a:r>
              <a:rPr lang="en-US" sz="2800" dirty="0"/>
              <a:t>Ex: Via the exception path </a:t>
            </a:r>
            <a:r>
              <a:rPr lang="en-US" sz="2800" dirty="0" err="1">
                <a:latin typeface="Consolas" panose="020B0609020204030204" pitchFamily="49" charset="0"/>
              </a:rPr>
              <a:t>return_and_iret</a:t>
            </a:r>
            <a:r>
              <a:rPr lang="en-US" sz="2800" dirty="0"/>
              <a:t> (e.g., because an interrupted/excepted process does a </a:t>
            </a:r>
            <a:r>
              <a:rPr lang="en-US" sz="2800" dirty="0">
                <a:latin typeface="Consolas" panose="020B0609020204030204" pitchFamily="49" charset="0"/>
              </a:rPr>
              <a:t>yield()</a:t>
            </a:r>
            <a:r>
              <a:rPr lang="en-US" sz="2800" dirty="0"/>
              <a:t> while handling the interrupt/exception (e.g., handling a page fault for a swapped-out page))</a:t>
            </a:r>
          </a:p>
          <a:p>
            <a:r>
              <a:rPr lang="en-US" sz="3200" dirty="0"/>
              <a:t>Take a look at </a:t>
            </a:r>
            <a:r>
              <a:rPr lang="en-US" sz="3200" dirty="0">
                <a:latin typeface="Consolas" panose="020B0609020204030204" pitchFamily="49" charset="0"/>
              </a:rPr>
              <a:t>proc::yield()</a:t>
            </a:r>
            <a:r>
              <a:rPr lang="en-US" sz="3200" dirty="0"/>
              <a:t> and </a:t>
            </a:r>
            <a:r>
              <a:rPr lang="en-US" sz="3200" dirty="0">
                <a:latin typeface="Consolas" panose="020B0609020204030204" pitchFamily="49" charset="0"/>
              </a:rPr>
              <a:t>proc::resume()</a:t>
            </a:r>
            <a:r>
              <a:rPr lang="en-US" sz="3200" dirty="0"/>
              <a:t>!</a:t>
            </a:r>
          </a:p>
        </p:txBody>
      </p:sp>
      <p:sp>
        <p:nvSpPr>
          <p:cNvPr id="5" name="Arrow: Right 4">
            <a:extLst>
              <a:ext uri="{FF2B5EF4-FFF2-40B4-BE49-F238E27FC236}">
                <a16:creationId xmlns:a16="http://schemas.microsoft.com/office/drawing/2014/main" id="{07AC390F-72A3-4728-899C-E7D852417D07}"/>
              </a:ext>
            </a:extLst>
          </p:cNvPr>
          <p:cNvSpPr/>
          <p:nvPr/>
        </p:nvSpPr>
        <p:spPr>
          <a:xfrm rot="16200000">
            <a:off x="10854152" y="3685009"/>
            <a:ext cx="561388" cy="79889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864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79560" y="2432556"/>
            <a:ext cx="5441472" cy="1992888"/>
          </a:xfrm>
          <a:noFill/>
        </p:spPr>
        <p:txBody>
          <a:bodyPr>
            <a:noAutofit/>
          </a:bodyPr>
          <a:lstStyle/>
          <a:p>
            <a:r>
              <a:rPr lang="en-US" sz="8000" b="1" dirty="0">
                <a:solidFill>
                  <a:schemeClr val="bg1"/>
                </a:solidFill>
              </a:rPr>
              <a:t>Buddy Allocation</a:t>
            </a:r>
          </a:p>
        </p:txBody>
      </p:sp>
      <p:pic>
        <p:nvPicPr>
          <p:cNvPr id="1026" name="Picture 2" descr="https://i.pinimg.com/originals/32/bb/7b/32bb7b24e09761a8d88b68a65e563112.jpg">
            <a:extLst>
              <a:ext uri="{FF2B5EF4-FFF2-40B4-BE49-F238E27FC236}">
                <a16:creationId xmlns:a16="http://schemas.microsoft.com/office/drawing/2014/main" id="{72A6BC62-9E14-498B-A148-8DBA4C44AB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8750" y="0"/>
            <a:ext cx="44132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6829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95AA2-6F7E-4A29-9099-CBADC1688825}"/>
              </a:ext>
            </a:extLst>
          </p:cNvPr>
          <p:cNvSpPr>
            <a:spLocks noGrp="1"/>
          </p:cNvSpPr>
          <p:nvPr>
            <p:ph type="title"/>
          </p:nvPr>
        </p:nvSpPr>
        <p:spPr>
          <a:xfrm>
            <a:off x="838200" y="52301"/>
            <a:ext cx="10515600" cy="813974"/>
          </a:xfrm>
        </p:spPr>
        <p:txBody>
          <a:bodyPr/>
          <a:lstStyle/>
          <a:p>
            <a:r>
              <a:rPr lang="en-US" dirty="0"/>
              <a:t>Allocating memory in the kernel</a:t>
            </a:r>
          </a:p>
        </p:txBody>
      </p:sp>
      <p:sp>
        <p:nvSpPr>
          <p:cNvPr id="3" name="Content Placeholder 2">
            <a:extLst>
              <a:ext uri="{FF2B5EF4-FFF2-40B4-BE49-F238E27FC236}">
                <a16:creationId xmlns:a16="http://schemas.microsoft.com/office/drawing/2014/main" id="{9A5B64E7-7740-4308-B2ED-F506714B3FA7}"/>
              </a:ext>
            </a:extLst>
          </p:cNvPr>
          <p:cNvSpPr>
            <a:spLocks noGrp="1"/>
          </p:cNvSpPr>
          <p:nvPr>
            <p:ph idx="1"/>
          </p:nvPr>
        </p:nvSpPr>
        <p:spPr>
          <a:xfrm>
            <a:off x="-7" y="902359"/>
            <a:ext cx="7134728" cy="5751099"/>
          </a:xfrm>
        </p:spPr>
        <p:txBody>
          <a:bodyPr>
            <a:normAutofit/>
          </a:bodyPr>
          <a:lstStyle/>
          <a:p>
            <a:r>
              <a:rPr lang="en-US" dirty="0"/>
              <a:t>Kernels often need to dynamically allocate memory</a:t>
            </a:r>
          </a:p>
          <a:p>
            <a:pPr lvl="1"/>
            <a:r>
              <a:rPr lang="en-US" dirty="0"/>
              <a:t>Ex: Creating a new address space during </a:t>
            </a:r>
            <a:r>
              <a:rPr lang="en-US" dirty="0">
                <a:latin typeface="Consolas" panose="020B0609020204030204" pitchFamily="49" charset="0"/>
              </a:rPr>
              <a:t>fork()</a:t>
            </a:r>
          </a:p>
          <a:p>
            <a:pPr lvl="2"/>
            <a:r>
              <a:rPr lang="en-US" sz="2400" dirty="0"/>
              <a:t>Page table</a:t>
            </a:r>
          </a:p>
          <a:p>
            <a:pPr lvl="2"/>
            <a:r>
              <a:rPr lang="en-US" sz="2400" dirty="0">
                <a:latin typeface="Consolas" panose="020B0609020204030204" pitchFamily="49" charset="0"/>
              </a:rPr>
              <a:t>struct proc</a:t>
            </a:r>
          </a:p>
          <a:p>
            <a:pPr lvl="2"/>
            <a:r>
              <a:rPr lang="en-US" sz="2400" dirty="0"/>
              <a:t>Copies of user-mode pages from the parent process</a:t>
            </a:r>
          </a:p>
        </p:txBody>
      </p:sp>
      <p:sp>
        <p:nvSpPr>
          <p:cNvPr id="4" name="Rectangle 3">
            <a:extLst>
              <a:ext uri="{FF2B5EF4-FFF2-40B4-BE49-F238E27FC236}">
                <a16:creationId xmlns:a16="http://schemas.microsoft.com/office/drawing/2014/main" id="{96643DF9-33C6-4277-8C77-C7524DE72DF7}"/>
              </a:ext>
            </a:extLst>
          </p:cNvPr>
          <p:cNvSpPr/>
          <p:nvPr/>
        </p:nvSpPr>
        <p:spPr>
          <a:xfrm>
            <a:off x="7206911" y="6459527"/>
            <a:ext cx="1780676" cy="1804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DEFB130-95FB-4118-A625-B63944B5CF5A}"/>
              </a:ext>
            </a:extLst>
          </p:cNvPr>
          <p:cNvSpPr/>
          <p:nvPr/>
        </p:nvSpPr>
        <p:spPr>
          <a:xfrm>
            <a:off x="7206911" y="6279058"/>
            <a:ext cx="1780676" cy="1804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86F68EA-52FA-4B6B-900E-0E9F4EF9F74B}"/>
              </a:ext>
            </a:extLst>
          </p:cNvPr>
          <p:cNvSpPr/>
          <p:nvPr/>
        </p:nvSpPr>
        <p:spPr>
          <a:xfrm>
            <a:off x="7206910" y="6098589"/>
            <a:ext cx="1780676" cy="1804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19B640-C64C-4714-A679-45F387E3CA6F}"/>
              </a:ext>
            </a:extLst>
          </p:cNvPr>
          <p:cNvSpPr/>
          <p:nvPr/>
        </p:nvSpPr>
        <p:spPr>
          <a:xfrm>
            <a:off x="7206910" y="5918120"/>
            <a:ext cx="1780676" cy="1804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16EE157-B215-4D69-9AAC-5D4D783BA80F}"/>
              </a:ext>
            </a:extLst>
          </p:cNvPr>
          <p:cNvSpPr/>
          <p:nvPr/>
        </p:nvSpPr>
        <p:spPr>
          <a:xfrm>
            <a:off x="7206913" y="5745099"/>
            <a:ext cx="1780676" cy="1804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D3E9E8E-3D89-4306-8705-545DFC0DC8A0}"/>
              </a:ext>
            </a:extLst>
          </p:cNvPr>
          <p:cNvSpPr/>
          <p:nvPr/>
        </p:nvSpPr>
        <p:spPr>
          <a:xfrm>
            <a:off x="7206913" y="5564630"/>
            <a:ext cx="1780676" cy="1804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8354939-F1E6-4609-A351-3299828C96BB}"/>
              </a:ext>
            </a:extLst>
          </p:cNvPr>
          <p:cNvSpPr/>
          <p:nvPr/>
        </p:nvSpPr>
        <p:spPr>
          <a:xfrm>
            <a:off x="7206912" y="5384161"/>
            <a:ext cx="1780676" cy="1804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C1FA6F9-A7A0-4802-BF35-7C00B10560BD}"/>
              </a:ext>
            </a:extLst>
          </p:cNvPr>
          <p:cNvSpPr/>
          <p:nvPr/>
        </p:nvSpPr>
        <p:spPr>
          <a:xfrm>
            <a:off x="7206912" y="5203692"/>
            <a:ext cx="1780676" cy="1804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4A1293-F388-4338-BCEC-2E49DE8868CC}"/>
              </a:ext>
            </a:extLst>
          </p:cNvPr>
          <p:cNvSpPr/>
          <p:nvPr/>
        </p:nvSpPr>
        <p:spPr>
          <a:xfrm>
            <a:off x="7206912" y="5026230"/>
            <a:ext cx="1780676" cy="1804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72FD2E2-4101-45D7-BADA-14475E96928C}"/>
              </a:ext>
            </a:extLst>
          </p:cNvPr>
          <p:cNvSpPr/>
          <p:nvPr/>
        </p:nvSpPr>
        <p:spPr>
          <a:xfrm>
            <a:off x="7206912" y="4845761"/>
            <a:ext cx="1780676" cy="1804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8B4875E-03C6-49EE-A3E3-C635748B1E7F}"/>
              </a:ext>
            </a:extLst>
          </p:cNvPr>
          <p:cNvSpPr/>
          <p:nvPr/>
        </p:nvSpPr>
        <p:spPr>
          <a:xfrm>
            <a:off x="7206911" y="4665292"/>
            <a:ext cx="1780676" cy="1804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F0CD57A-FDDC-4150-86A3-AC365713A3D5}"/>
              </a:ext>
            </a:extLst>
          </p:cNvPr>
          <p:cNvSpPr/>
          <p:nvPr/>
        </p:nvSpPr>
        <p:spPr>
          <a:xfrm>
            <a:off x="7206912" y="4322452"/>
            <a:ext cx="1780676" cy="1804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66BABFA-A868-4C9E-A8BC-8E92A1DCD7AE}"/>
              </a:ext>
            </a:extLst>
          </p:cNvPr>
          <p:cNvSpPr/>
          <p:nvPr/>
        </p:nvSpPr>
        <p:spPr>
          <a:xfrm>
            <a:off x="7206911" y="3961514"/>
            <a:ext cx="1780676" cy="1804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1CEFBAC-BE8C-48F5-A569-E0CD210E027B}"/>
              </a:ext>
            </a:extLst>
          </p:cNvPr>
          <p:cNvSpPr/>
          <p:nvPr/>
        </p:nvSpPr>
        <p:spPr>
          <a:xfrm>
            <a:off x="7206911" y="4484823"/>
            <a:ext cx="1780676" cy="1804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A074EFF-CB72-4862-BD09-D81FB1342B88}"/>
              </a:ext>
            </a:extLst>
          </p:cNvPr>
          <p:cNvSpPr/>
          <p:nvPr/>
        </p:nvSpPr>
        <p:spPr>
          <a:xfrm>
            <a:off x="7206912" y="4141983"/>
            <a:ext cx="1780676" cy="1804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DB994B4-8973-447F-9233-0BC81E11037E}"/>
              </a:ext>
            </a:extLst>
          </p:cNvPr>
          <p:cNvSpPr/>
          <p:nvPr/>
        </p:nvSpPr>
        <p:spPr>
          <a:xfrm>
            <a:off x="7206911" y="3781045"/>
            <a:ext cx="1780676" cy="1804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75EBF64-9A8F-4ABC-9427-B520EA64F920}"/>
              </a:ext>
            </a:extLst>
          </p:cNvPr>
          <p:cNvSpPr/>
          <p:nvPr/>
        </p:nvSpPr>
        <p:spPr>
          <a:xfrm>
            <a:off x="7206911" y="3605635"/>
            <a:ext cx="1780676" cy="1804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D9B80AF-9715-4BC1-9372-6052845FEB97}"/>
              </a:ext>
            </a:extLst>
          </p:cNvPr>
          <p:cNvSpPr/>
          <p:nvPr/>
        </p:nvSpPr>
        <p:spPr>
          <a:xfrm>
            <a:off x="7206911" y="3425166"/>
            <a:ext cx="1780676" cy="1804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CADF17C-8821-4857-9351-021C7A80F596}"/>
              </a:ext>
            </a:extLst>
          </p:cNvPr>
          <p:cNvSpPr/>
          <p:nvPr/>
        </p:nvSpPr>
        <p:spPr>
          <a:xfrm>
            <a:off x="7206910" y="3244697"/>
            <a:ext cx="1780676" cy="1804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A16C952-921D-44D9-A3DC-D68D540D5BCA}"/>
              </a:ext>
            </a:extLst>
          </p:cNvPr>
          <p:cNvSpPr/>
          <p:nvPr/>
        </p:nvSpPr>
        <p:spPr>
          <a:xfrm>
            <a:off x="7206910" y="3064228"/>
            <a:ext cx="1780676" cy="1804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B5791DED-D35E-4E29-AB9E-5864F5CBED96}"/>
              </a:ext>
            </a:extLst>
          </p:cNvPr>
          <p:cNvSpPr/>
          <p:nvPr/>
        </p:nvSpPr>
        <p:spPr>
          <a:xfrm>
            <a:off x="7206911" y="2892782"/>
            <a:ext cx="1780676" cy="1804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A00B760-3567-4B38-930B-735354445CAA}"/>
              </a:ext>
            </a:extLst>
          </p:cNvPr>
          <p:cNvSpPr/>
          <p:nvPr/>
        </p:nvSpPr>
        <p:spPr>
          <a:xfrm>
            <a:off x="7206911" y="2712313"/>
            <a:ext cx="1780676" cy="1804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E43A93F4-F191-471F-917E-7CE69912C992}"/>
              </a:ext>
            </a:extLst>
          </p:cNvPr>
          <p:cNvSpPr/>
          <p:nvPr/>
        </p:nvSpPr>
        <p:spPr>
          <a:xfrm>
            <a:off x="7206910" y="2178354"/>
            <a:ext cx="1780676" cy="1804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077305A-7675-46A0-A131-1B147554BCD0}"/>
              </a:ext>
            </a:extLst>
          </p:cNvPr>
          <p:cNvSpPr/>
          <p:nvPr/>
        </p:nvSpPr>
        <p:spPr>
          <a:xfrm>
            <a:off x="7206910" y="2531844"/>
            <a:ext cx="1780676" cy="1804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EFF0039-59B6-4927-BF56-84B9A22B19EA}"/>
              </a:ext>
            </a:extLst>
          </p:cNvPr>
          <p:cNvSpPr/>
          <p:nvPr/>
        </p:nvSpPr>
        <p:spPr>
          <a:xfrm>
            <a:off x="7206910" y="2351375"/>
            <a:ext cx="1780676" cy="1804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C738CC9-47A6-41DA-A470-2BE8BD4B49E2}"/>
              </a:ext>
            </a:extLst>
          </p:cNvPr>
          <p:cNvSpPr/>
          <p:nvPr/>
        </p:nvSpPr>
        <p:spPr>
          <a:xfrm>
            <a:off x="7206910" y="1997885"/>
            <a:ext cx="1780676" cy="1804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69A29D77-93A5-4484-ABA9-7D75382679C7}"/>
              </a:ext>
            </a:extLst>
          </p:cNvPr>
          <p:cNvSpPr/>
          <p:nvPr/>
        </p:nvSpPr>
        <p:spPr>
          <a:xfrm>
            <a:off x="7206909" y="1636947"/>
            <a:ext cx="1780676" cy="1804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E0F5BD8C-D999-4447-88FD-6E303591C4E3}"/>
              </a:ext>
            </a:extLst>
          </p:cNvPr>
          <p:cNvSpPr/>
          <p:nvPr/>
        </p:nvSpPr>
        <p:spPr>
          <a:xfrm>
            <a:off x="7206909" y="1817416"/>
            <a:ext cx="1780676" cy="1804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C0E0F0BC-DFFC-4BD2-91DA-EAAE12DC4EAA}"/>
              </a:ext>
            </a:extLst>
          </p:cNvPr>
          <p:cNvSpPr/>
          <p:nvPr/>
        </p:nvSpPr>
        <p:spPr>
          <a:xfrm>
            <a:off x="7206909" y="1458477"/>
            <a:ext cx="1780676" cy="1804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B0AB2B16-0DA0-43A1-8D54-C880309533F7}"/>
              </a:ext>
            </a:extLst>
          </p:cNvPr>
          <p:cNvSpPr/>
          <p:nvPr/>
        </p:nvSpPr>
        <p:spPr>
          <a:xfrm>
            <a:off x="7206909" y="1278008"/>
            <a:ext cx="1780676" cy="1804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0F4EF7A8-74D4-4ED4-AFF4-E0495B573443}"/>
              </a:ext>
            </a:extLst>
          </p:cNvPr>
          <p:cNvSpPr txBox="1"/>
          <p:nvPr/>
        </p:nvSpPr>
        <p:spPr>
          <a:xfrm>
            <a:off x="6996354" y="778337"/>
            <a:ext cx="2201785" cy="461665"/>
          </a:xfrm>
          <a:prstGeom prst="rect">
            <a:avLst/>
          </a:prstGeom>
          <a:noFill/>
        </p:spPr>
        <p:txBody>
          <a:bodyPr wrap="square" rtlCol="0">
            <a:spAutoFit/>
          </a:bodyPr>
          <a:lstStyle/>
          <a:p>
            <a:pPr algn="ctr"/>
            <a:r>
              <a:rPr lang="en-US" sz="2400" b="1" dirty="0">
                <a:latin typeface="Segoe UI" panose="020B0502040204020203" pitchFamily="34" charset="0"/>
                <a:cs typeface="Segoe UI" panose="020B0502040204020203" pitchFamily="34" charset="0"/>
              </a:rPr>
              <a:t>Physical RAM</a:t>
            </a:r>
          </a:p>
        </p:txBody>
      </p:sp>
      <p:grpSp>
        <p:nvGrpSpPr>
          <p:cNvPr id="60" name="Group 59">
            <a:extLst>
              <a:ext uri="{FF2B5EF4-FFF2-40B4-BE49-F238E27FC236}">
                <a16:creationId xmlns:a16="http://schemas.microsoft.com/office/drawing/2014/main" id="{A1AC1254-32C8-40F6-B9F1-835D4A54A681}"/>
              </a:ext>
            </a:extLst>
          </p:cNvPr>
          <p:cNvGrpSpPr/>
          <p:nvPr/>
        </p:nvGrpSpPr>
        <p:grpSpPr>
          <a:xfrm>
            <a:off x="9059777" y="5564630"/>
            <a:ext cx="3112905" cy="1081238"/>
            <a:chOff x="9059775" y="5564630"/>
            <a:chExt cx="1469614" cy="1081238"/>
          </a:xfrm>
        </p:grpSpPr>
        <p:sp>
          <p:nvSpPr>
            <p:cNvPr id="35" name="Right Bracket 34">
              <a:extLst>
                <a:ext uri="{FF2B5EF4-FFF2-40B4-BE49-F238E27FC236}">
                  <a16:creationId xmlns:a16="http://schemas.microsoft.com/office/drawing/2014/main" id="{5B41F542-C430-42DD-B0B4-1B621D231B54}"/>
                </a:ext>
              </a:extLst>
            </p:cNvPr>
            <p:cNvSpPr/>
            <p:nvPr/>
          </p:nvSpPr>
          <p:spPr>
            <a:xfrm>
              <a:off x="9059775" y="5564630"/>
              <a:ext cx="138366" cy="1081238"/>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TextBox 35">
              <a:extLst>
                <a:ext uri="{FF2B5EF4-FFF2-40B4-BE49-F238E27FC236}">
                  <a16:creationId xmlns:a16="http://schemas.microsoft.com/office/drawing/2014/main" id="{9A6D2002-3166-4936-848D-5C530637FE8E}"/>
                </a:ext>
              </a:extLst>
            </p:cNvPr>
            <p:cNvSpPr txBox="1"/>
            <p:nvPr/>
          </p:nvSpPr>
          <p:spPr>
            <a:xfrm>
              <a:off x="9152770" y="5799247"/>
              <a:ext cx="1376619" cy="738664"/>
            </a:xfrm>
            <a:prstGeom prst="rect">
              <a:avLst/>
            </a:prstGeom>
            <a:noFill/>
          </p:spPr>
          <p:txBody>
            <a:bodyPr wrap="square" rtlCol="0">
              <a:spAutoFit/>
            </a:bodyPr>
            <a:lstStyle/>
            <a:p>
              <a:pPr algn="ctr"/>
              <a:r>
                <a:rPr lang="en-US" sz="1400" dirty="0">
                  <a:latin typeface="Segoe UI" panose="020B0502040204020203" pitchFamily="34" charset="0"/>
                  <a:cs typeface="Segoe UI" panose="020B0502040204020203" pitchFamily="34" charset="0"/>
                </a:rPr>
                <a:t>Kernel text (includes page table entries for high canonical addresses + kernel text)</a:t>
              </a:r>
            </a:p>
          </p:txBody>
        </p:sp>
      </p:grpSp>
      <p:grpSp>
        <p:nvGrpSpPr>
          <p:cNvPr id="62" name="Group 61">
            <a:extLst>
              <a:ext uri="{FF2B5EF4-FFF2-40B4-BE49-F238E27FC236}">
                <a16:creationId xmlns:a16="http://schemas.microsoft.com/office/drawing/2014/main" id="{824EDD02-6FD0-4303-B64F-0A63ADACBF0C}"/>
              </a:ext>
            </a:extLst>
          </p:cNvPr>
          <p:cNvGrpSpPr/>
          <p:nvPr/>
        </p:nvGrpSpPr>
        <p:grpSpPr>
          <a:xfrm>
            <a:off x="9008203" y="5124398"/>
            <a:ext cx="2450397" cy="307777"/>
            <a:chOff x="9008203" y="5124398"/>
            <a:chExt cx="2450397" cy="307777"/>
          </a:xfrm>
        </p:grpSpPr>
        <p:cxnSp>
          <p:nvCxnSpPr>
            <p:cNvPr id="38" name="Straight Arrow Connector 37">
              <a:extLst>
                <a:ext uri="{FF2B5EF4-FFF2-40B4-BE49-F238E27FC236}">
                  <a16:creationId xmlns:a16="http://schemas.microsoft.com/office/drawing/2014/main" id="{07826945-FAED-4AD7-BF98-B10FCB4831F4}"/>
                </a:ext>
              </a:extLst>
            </p:cNvPr>
            <p:cNvCxnSpPr>
              <a:cxnSpLocks/>
            </p:cNvCxnSpPr>
            <p:nvPr/>
          </p:nvCxnSpPr>
          <p:spPr>
            <a:xfrm flipH="1">
              <a:off x="9008203" y="5291206"/>
              <a:ext cx="606983"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179D174E-ED44-4655-9085-6ABA0A184F54}"/>
                </a:ext>
              </a:extLst>
            </p:cNvPr>
            <p:cNvSpPr txBox="1"/>
            <p:nvPr/>
          </p:nvSpPr>
          <p:spPr>
            <a:xfrm>
              <a:off x="9470161" y="5124398"/>
              <a:ext cx="1988439" cy="307777"/>
            </a:xfrm>
            <a:prstGeom prst="rect">
              <a:avLst/>
            </a:prstGeom>
            <a:noFill/>
          </p:spPr>
          <p:txBody>
            <a:bodyPr wrap="square" rtlCol="0">
              <a:spAutoFit/>
            </a:bodyPr>
            <a:lstStyle/>
            <a:p>
              <a:pPr algn="ctr"/>
              <a:r>
                <a:rPr lang="en-US" sz="1400" dirty="0">
                  <a:latin typeface="Segoe UI" panose="020B0502040204020203" pitchFamily="34" charset="0"/>
                  <a:cs typeface="Segoe UI" panose="020B0502040204020203" pitchFamily="34" charset="0"/>
                </a:rPr>
                <a:t>Parent </a:t>
              </a:r>
              <a:r>
                <a:rPr lang="en-US" sz="1400" dirty="0">
                  <a:latin typeface="Consolas" panose="020B0609020204030204" pitchFamily="49" charset="0"/>
                  <a:cs typeface="Segoe UI" panose="020B0502040204020203" pitchFamily="34" charset="0"/>
                </a:rPr>
                <a:t>struct proc</a:t>
              </a:r>
            </a:p>
          </p:txBody>
        </p:sp>
      </p:grpSp>
      <p:grpSp>
        <p:nvGrpSpPr>
          <p:cNvPr id="63" name="Group 62">
            <a:extLst>
              <a:ext uri="{FF2B5EF4-FFF2-40B4-BE49-F238E27FC236}">
                <a16:creationId xmlns:a16="http://schemas.microsoft.com/office/drawing/2014/main" id="{E4598A7A-32D4-446F-B12C-761129AEF25E}"/>
              </a:ext>
            </a:extLst>
          </p:cNvPr>
          <p:cNvGrpSpPr/>
          <p:nvPr/>
        </p:nvGrpSpPr>
        <p:grpSpPr>
          <a:xfrm>
            <a:off x="9000130" y="3871279"/>
            <a:ext cx="2968030" cy="717927"/>
            <a:chOff x="9000130" y="3871279"/>
            <a:chExt cx="2968030" cy="717927"/>
          </a:xfrm>
        </p:grpSpPr>
        <p:cxnSp>
          <p:nvCxnSpPr>
            <p:cNvPr id="40" name="Straight Arrow Connector 39">
              <a:extLst>
                <a:ext uri="{FF2B5EF4-FFF2-40B4-BE49-F238E27FC236}">
                  <a16:creationId xmlns:a16="http://schemas.microsoft.com/office/drawing/2014/main" id="{B82869A4-A9CA-48D3-A3EC-F6AAFCD5863D}"/>
                </a:ext>
              </a:extLst>
            </p:cNvPr>
            <p:cNvCxnSpPr>
              <a:cxnSpLocks/>
            </p:cNvCxnSpPr>
            <p:nvPr/>
          </p:nvCxnSpPr>
          <p:spPr>
            <a:xfrm flipH="1">
              <a:off x="9000130" y="4589206"/>
              <a:ext cx="606983"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3C9A1B87-F79A-4201-8CDB-C4683092701F}"/>
                </a:ext>
              </a:extLst>
            </p:cNvPr>
            <p:cNvCxnSpPr>
              <a:cxnSpLocks/>
            </p:cNvCxnSpPr>
            <p:nvPr/>
          </p:nvCxnSpPr>
          <p:spPr>
            <a:xfrm flipH="1">
              <a:off x="9008203" y="4232217"/>
              <a:ext cx="600973"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8B513338-CE8F-46EE-8EA5-AF9472AF8C16}"/>
                </a:ext>
              </a:extLst>
            </p:cNvPr>
            <p:cNvCxnSpPr>
              <a:cxnSpLocks/>
            </p:cNvCxnSpPr>
            <p:nvPr/>
          </p:nvCxnSpPr>
          <p:spPr>
            <a:xfrm flipH="1">
              <a:off x="9000130" y="3871279"/>
              <a:ext cx="606983"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D5040B3D-605D-43EE-B731-4A9D336827B2}"/>
                </a:ext>
              </a:extLst>
            </p:cNvPr>
            <p:cNvCxnSpPr>
              <a:cxnSpLocks/>
            </p:cNvCxnSpPr>
            <p:nvPr/>
          </p:nvCxnSpPr>
          <p:spPr>
            <a:xfrm flipV="1">
              <a:off x="9599330" y="3876042"/>
              <a:ext cx="1" cy="703778"/>
            </a:xfrm>
            <a:prstGeom prst="straightConnector1">
              <a:avLst/>
            </a:prstGeom>
            <a:ln w="190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FD1568CE-BC48-4102-8F2B-5ED528C4C6E5}"/>
                </a:ext>
              </a:extLst>
            </p:cNvPr>
            <p:cNvSpPr txBox="1"/>
            <p:nvPr/>
          </p:nvSpPr>
          <p:spPr>
            <a:xfrm>
              <a:off x="9484420" y="3970055"/>
              <a:ext cx="2483740" cy="523220"/>
            </a:xfrm>
            <a:prstGeom prst="rect">
              <a:avLst/>
            </a:prstGeom>
            <a:noFill/>
          </p:spPr>
          <p:txBody>
            <a:bodyPr wrap="square" rtlCol="0">
              <a:spAutoFit/>
            </a:bodyPr>
            <a:lstStyle/>
            <a:p>
              <a:pPr algn="ctr"/>
              <a:r>
                <a:rPr lang="en-US" sz="1400" dirty="0">
                  <a:latin typeface="Segoe UI" panose="020B0502040204020203" pitchFamily="34" charset="0"/>
                  <a:cs typeface="Segoe UI" panose="020B0502040204020203" pitchFamily="34" charset="0"/>
                </a:rPr>
                <a:t>Parent page table entries</a:t>
              </a:r>
            </a:p>
            <a:p>
              <a:pPr algn="ctr"/>
              <a:r>
                <a:rPr lang="en-US" sz="1400" dirty="0">
                  <a:latin typeface="Segoe UI" panose="020B0502040204020203" pitchFamily="34" charset="0"/>
                  <a:cs typeface="Segoe UI" panose="020B0502040204020203" pitchFamily="34" charset="0"/>
                </a:rPr>
                <a:t>for low canonical addresses</a:t>
              </a:r>
              <a:endParaRPr lang="en-US" sz="1400" dirty="0">
                <a:latin typeface="Consolas" panose="020B0609020204030204" pitchFamily="49" charset="0"/>
                <a:cs typeface="Segoe UI" panose="020B0502040204020203" pitchFamily="34" charset="0"/>
              </a:endParaRPr>
            </a:p>
          </p:txBody>
        </p:sp>
      </p:grpSp>
      <p:grpSp>
        <p:nvGrpSpPr>
          <p:cNvPr id="64" name="Group 63">
            <a:extLst>
              <a:ext uri="{FF2B5EF4-FFF2-40B4-BE49-F238E27FC236}">
                <a16:creationId xmlns:a16="http://schemas.microsoft.com/office/drawing/2014/main" id="{9C84658F-2625-4331-8ED8-D6CD237293A3}"/>
              </a:ext>
            </a:extLst>
          </p:cNvPr>
          <p:cNvGrpSpPr/>
          <p:nvPr/>
        </p:nvGrpSpPr>
        <p:grpSpPr>
          <a:xfrm>
            <a:off x="8987584" y="2080779"/>
            <a:ext cx="3276787" cy="548778"/>
            <a:chOff x="8987584" y="2080779"/>
            <a:chExt cx="3276787" cy="548778"/>
          </a:xfrm>
        </p:grpSpPr>
        <p:cxnSp>
          <p:nvCxnSpPr>
            <p:cNvPr id="44" name="Straight Arrow Connector 43">
              <a:extLst>
                <a:ext uri="{FF2B5EF4-FFF2-40B4-BE49-F238E27FC236}">
                  <a16:creationId xmlns:a16="http://schemas.microsoft.com/office/drawing/2014/main" id="{48023BF5-8EAD-4C0B-B290-983E68F9280C}"/>
                </a:ext>
              </a:extLst>
            </p:cNvPr>
            <p:cNvCxnSpPr>
              <a:cxnSpLocks/>
            </p:cNvCxnSpPr>
            <p:nvPr/>
          </p:nvCxnSpPr>
          <p:spPr>
            <a:xfrm flipH="1">
              <a:off x="8995672" y="2625374"/>
              <a:ext cx="606983"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A91CB112-007E-4FAA-AA4B-29807EC9E177}"/>
                </a:ext>
              </a:extLst>
            </p:cNvPr>
            <p:cNvCxnSpPr>
              <a:cxnSpLocks/>
            </p:cNvCxnSpPr>
            <p:nvPr/>
          </p:nvCxnSpPr>
          <p:spPr>
            <a:xfrm flipH="1">
              <a:off x="8987585" y="2441609"/>
              <a:ext cx="606983"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544D4E32-A9B7-4E59-B394-BCE332F2D35A}"/>
                </a:ext>
              </a:extLst>
            </p:cNvPr>
            <p:cNvCxnSpPr>
              <a:cxnSpLocks/>
            </p:cNvCxnSpPr>
            <p:nvPr/>
          </p:nvCxnSpPr>
          <p:spPr>
            <a:xfrm flipH="1">
              <a:off x="8987584" y="2088119"/>
              <a:ext cx="606983"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FF84C84A-A7C5-44AE-80FB-B0CF2E219283}"/>
                </a:ext>
              </a:extLst>
            </p:cNvPr>
            <p:cNvCxnSpPr>
              <a:cxnSpLocks/>
            </p:cNvCxnSpPr>
            <p:nvPr/>
          </p:nvCxnSpPr>
          <p:spPr>
            <a:xfrm flipV="1">
              <a:off x="9594567" y="2080779"/>
              <a:ext cx="0" cy="548778"/>
            </a:xfrm>
            <a:prstGeom prst="straightConnector1">
              <a:avLst/>
            </a:prstGeom>
            <a:ln w="190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BC954309-9027-42A4-8C1E-F74ABDF79788}"/>
                </a:ext>
              </a:extLst>
            </p:cNvPr>
            <p:cNvSpPr txBox="1"/>
            <p:nvPr/>
          </p:nvSpPr>
          <p:spPr>
            <a:xfrm>
              <a:off x="9536849" y="2271884"/>
              <a:ext cx="2727522" cy="307777"/>
            </a:xfrm>
            <a:prstGeom prst="rect">
              <a:avLst/>
            </a:prstGeom>
            <a:noFill/>
          </p:spPr>
          <p:txBody>
            <a:bodyPr wrap="square" rtlCol="0">
              <a:spAutoFit/>
            </a:bodyPr>
            <a:lstStyle/>
            <a:p>
              <a:pPr algn="ctr"/>
              <a:r>
                <a:rPr lang="en-US" sz="1400" dirty="0">
                  <a:latin typeface="Segoe UI" panose="020B0502040204020203" pitchFamily="34" charset="0"/>
                  <a:cs typeface="Segoe UI" panose="020B0502040204020203" pitchFamily="34" charset="0"/>
                </a:rPr>
                <a:t>Parent </a:t>
              </a:r>
              <a:r>
                <a:rPr lang="en-US" sz="1400" dirty="0" err="1">
                  <a:latin typeface="Segoe UI" panose="020B0502040204020203" pitchFamily="34" charset="0"/>
                  <a:cs typeface="Segoe UI" panose="020B0502040204020203" pitchFamily="34" charset="0"/>
                </a:rPr>
                <a:t>code+heap+stack</a:t>
              </a:r>
              <a:r>
                <a:rPr lang="en-US" sz="1400" dirty="0">
                  <a:latin typeface="Segoe UI" panose="020B0502040204020203" pitchFamily="34" charset="0"/>
                  <a:cs typeface="Segoe UI" panose="020B0502040204020203" pitchFamily="34" charset="0"/>
                </a:rPr>
                <a:t> pages</a:t>
              </a:r>
              <a:endParaRPr lang="en-US" sz="1400" dirty="0">
                <a:latin typeface="Consolas" panose="020B0609020204030204" pitchFamily="49" charset="0"/>
                <a:cs typeface="Segoe UI" panose="020B0502040204020203" pitchFamily="34" charset="0"/>
              </a:endParaRPr>
            </a:p>
          </p:txBody>
        </p:sp>
      </p:grpSp>
      <p:grpSp>
        <p:nvGrpSpPr>
          <p:cNvPr id="69" name="Group 68">
            <a:extLst>
              <a:ext uri="{FF2B5EF4-FFF2-40B4-BE49-F238E27FC236}">
                <a16:creationId xmlns:a16="http://schemas.microsoft.com/office/drawing/2014/main" id="{8FA498D7-494D-45D2-97C9-9BE9CAB25D95}"/>
              </a:ext>
            </a:extLst>
          </p:cNvPr>
          <p:cNvGrpSpPr/>
          <p:nvPr/>
        </p:nvGrpSpPr>
        <p:grpSpPr>
          <a:xfrm>
            <a:off x="9008203" y="4780328"/>
            <a:ext cx="2345597" cy="307777"/>
            <a:chOff x="9008203" y="5124398"/>
            <a:chExt cx="2345597" cy="307777"/>
          </a:xfrm>
        </p:grpSpPr>
        <p:cxnSp>
          <p:nvCxnSpPr>
            <p:cNvPr id="70" name="Straight Arrow Connector 69">
              <a:extLst>
                <a:ext uri="{FF2B5EF4-FFF2-40B4-BE49-F238E27FC236}">
                  <a16:creationId xmlns:a16="http://schemas.microsoft.com/office/drawing/2014/main" id="{ABFE2D04-34A4-4337-9C3A-4946C68FA835}"/>
                </a:ext>
              </a:extLst>
            </p:cNvPr>
            <p:cNvCxnSpPr>
              <a:cxnSpLocks/>
            </p:cNvCxnSpPr>
            <p:nvPr/>
          </p:nvCxnSpPr>
          <p:spPr>
            <a:xfrm flipH="1">
              <a:off x="9008203" y="5291206"/>
              <a:ext cx="606983"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DF939D2C-779C-46C3-A5ED-CCEA5FF088DD}"/>
                </a:ext>
              </a:extLst>
            </p:cNvPr>
            <p:cNvSpPr txBox="1"/>
            <p:nvPr/>
          </p:nvSpPr>
          <p:spPr>
            <a:xfrm>
              <a:off x="9470161" y="5124398"/>
              <a:ext cx="1883639" cy="307777"/>
            </a:xfrm>
            <a:prstGeom prst="rect">
              <a:avLst/>
            </a:prstGeom>
            <a:noFill/>
          </p:spPr>
          <p:txBody>
            <a:bodyPr wrap="square" rtlCol="0">
              <a:spAutoFit/>
            </a:bodyPr>
            <a:lstStyle/>
            <a:p>
              <a:pPr algn="ctr"/>
              <a:r>
                <a:rPr lang="en-US" sz="1400" dirty="0">
                  <a:latin typeface="Segoe UI" panose="020B0502040204020203" pitchFamily="34" charset="0"/>
                  <a:cs typeface="Segoe UI" panose="020B0502040204020203" pitchFamily="34" charset="0"/>
                </a:rPr>
                <a:t>Child </a:t>
              </a:r>
              <a:r>
                <a:rPr lang="en-US" sz="1400" dirty="0">
                  <a:latin typeface="Consolas" panose="020B0609020204030204" pitchFamily="49" charset="0"/>
                  <a:cs typeface="Segoe UI" panose="020B0502040204020203" pitchFamily="34" charset="0"/>
                </a:rPr>
                <a:t>struct proc</a:t>
              </a:r>
            </a:p>
          </p:txBody>
        </p:sp>
      </p:grpSp>
      <p:grpSp>
        <p:nvGrpSpPr>
          <p:cNvPr id="79" name="Group 78">
            <a:extLst>
              <a:ext uri="{FF2B5EF4-FFF2-40B4-BE49-F238E27FC236}">
                <a16:creationId xmlns:a16="http://schemas.microsoft.com/office/drawing/2014/main" id="{2B291BBA-3F42-46D1-9DCA-A1EF7847B0EE}"/>
              </a:ext>
            </a:extLst>
          </p:cNvPr>
          <p:cNvGrpSpPr/>
          <p:nvPr/>
        </p:nvGrpSpPr>
        <p:grpSpPr>
          <a:xfrm>
            <a:off x="8987584" y="1359222"/>
            <a:ext cx="3185098" cy="536620"/>
            <a:chOff x="8987584" y="1359222"/>
            <a:chExt cx="3185098" cy="536620"/>
          </a:xfrm>
        </p:grpSpPr>
        <p:cxnSp>
          <p:nvCxnSpPr>
            <p:cNvPr id="72" name="Straight Arrow Connector 71">
              <a:extLst>
                <a:ext uri="{FF2B5EF4-FFF2-40B4-BE49-F238E27FC236}">
                  <a16:creationId xmlns:a16="http://schemas.microsoft.com/office/drawing/2014/main" id="{B5723E0D-750D-4413-A0F7-3A8EC6590D9B}"/>
                </a:ext>
              </a:extLst>
            </p:cNvPr>
            <p:cNvCxnSpPr>
              <a:cxnSpLocks/>
            </p:cNvCxnSpPr>
            <p:nvPr/>
          </p:nvCxnSpPr>
          <p:spPr>
            <a:xfrm flipH="1">
              <a:off x="8989233" y="1359222"/>
              <a:ext cx="606983"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8D3E53F8-9801-4E08-A122-8F2A7BCE081C}"/>
                </a:ext>
              </a:extLst>
            </p:cNvPr>
            <p:cNvCxnSpPr>
              <a:cxnSpLocks/>
            </p:cNvCxnSpPr>
            <p:nvPr/>
          </p:nvCxnSpPr>
          <p:spPr>
            <a:xfrm flipH="1">
              <a:off x="8987584" y="1537380"/>
              <a:ext cx="606983"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26A909FA-F6C7-4F31-8D4D-E494D541481A}"/>
                </a:ext>
              </a:extLst>
            </p:cNvPr>
            <p:cNvCxnSpPr>
              <a:cxnSpLocks/>
            </p:cNvCxnSpPr>
            <p:nvPr/>
          </p:nvCxnSpPr>
          <p:spPr>
            <a:xfrm flipH="1">
              <a:off x="8987584" y="1895842"/>
              <a:ext cx="606983"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F41127F8-3259-4DC6-A490-7365D32E5BA4}"/>
                </a:ext>
              </a:extLst>
            </p:cNvPr>
            <p:cNvCxnSpPr>
              <a:cxnSpLocks/>
            </p:cNvCxnSpPr>
            <p:nvPr/>
          </p:nvCxnSpPr>
          <p:spPr>
            <a:xfrm>
              <a:off x="9594567" y="1359222"/>
              <a:ext cx="0" cy="536620"/>
            </a:xfrm>
            <a:prstGeom prst="straightConnector1">
              <a:avLst/>
            </a:prstGeom>
            <a:ln w="190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8E2B7D14-CCD5-4AFF-AF13-A4151E23501B}"/>
                </a:ext>
              </a:extLst>
            </p:cNvPr>
            <p:cNvSpPr txBox="1"/>
            <p:nvPr/>
          </p:nvSpPr>
          <p:spPr>
            <a:xfrm>
              <a:off x="9517532" y="1439826"/>
              <a:ext cx="2655150" cy="307777"/>
            </a:xfrm>
            <a:prstGeom prst="rect">
              <a:avLst/>
            </a:prstGeom>
            <a:noFill/>
          </p:spPr>
          <p:txBody>
            <a:bodyPr wrap="square" rtlCol="0">
              <a:spAutoFit/>
            </a:bodyPr>
            <a:lstStyle/>
            <a:p>
              <a:pPr algn="ctr"/>
              <a:r>
                <a:rPr lang="en-US" sz="1400" dirty="0">
                  <a:latin typeface="Segoe UI" panose="020B0502040204020203" pitchFamily="34" charset="0"/>
                  <a:cs typeface="Segoe UI" panose="020B0502040204020203" pitchFamily="34" charset="0"/>
                </a:rPr>
                <a:t>Child </a:t>
              </a:r>
              <a:r>
                <a:rPr lang="en-US" sz="1400" dirty="0" err="1">
                  <a:latin typeface="Segoe UI" panose="020B0502040204020203" pitchFamily="34" charset="0"/>
                  <a:cs typeface="Segoe UI" panose="020B0502040204020203" pitchFamily="34" charset="0"/>
                </a:rPr>
                <a:t>code+heap+stack</a:t>
              </a:r>
              <a:r>
                <a:rPr lang="en-US" sz="1400" dirty="0">
                  <a:latin typeface="Segoe UI" panose="020B0502040204020203" pitchFamily="34" charset="0"/>
                  <a:cs typeface="Segoe UI" panose="020B0502040204020203" pitchFamily="34" charset="0"/>
                </a:rPr>
                <a:t> pages</a:t>
              </a:r>
              <a:endParaRPr lang="en-US" sz="1400" dirty="0">
                <a:latin typeface="Consolas" panose="020B0609020204030204" pitchFamily="49" charset="0"/>
                <a:cs typeface="Segoe UI" panose="020B0502040204020203" pitchFamily="34" charset="0"/>
              </a:endParaRPr>
            </a:p>
          </p:txBody>
        </p:sp>
      </p:grpSp>
      <p:grpSp>
        <p:nvGrpSpPr>
          <p:cNvPr id="37" name="Group 36">
            <a:extLst>
              <a:ext uri="{FF2B5EF4-FFF2-40B4-BE49-F238E27FC236}">
                <a16:creationId xmlns:a16="http://schemas.microsoft.com/office/drawing/2014/main" id="{E1154F88-2A68-427C-97B9-42D385707E34}"/>
              </a:ext>
            </a:extLst>
          </p:cNvPr>
          <p:cNvGrpSpPr/>
          <p:nvPr/>
        </p:nvGrpSpPr>
        <p:grpSpPr>
          <a:xfrm>
            <a:off x="8995670" y="2712016"/>
            <a:ext cx="3010593" cy="523220"/>
            <a:chOff x="8995670" y="2712016"/>
            <a:chExt cx="3010593" cy="523220"/>
          </a:xfrm>
        </p:grpSpPr>
        <p:cxnSp>
          <p:nvCxnSpPr>
            <p:cNvPr id="81" name="Straight Arrow Connector 80">
              <a:extLst>
                <a:ext uri="{FF2B5EF4-FFF2-40B4-BE49-F238E27FC236}">
                  <a16:creationId xmlns:a16="http://schemas.microsoft.com/office/drawing/2014/main" id="{96B295AB-9427-44CB-A1C2-D528D841C90E}"/>
                </a:ext>
              </a:extLst>
            </p:cNvPr>
            <p:cNvCxnSpPr>
              <a:cxnSpLocks/>
            </p:cNvCxnSpPr>
            <p:nvPr/>
          </p:nvCxnSpPr>
          <p:spPr>
            <a:xfrm flipH="1">
              <a:off x="8995672" y="2802547"/>
              <a:ext cx="606983"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BBEB1EC2-1451-43BE-9D72-4428301F2565}"/>
                </a:ext>
              </a:extLst>
            </p:cNvPr>
            <p:cNvCxnSpPr>
              <a:cxnSpLocks/>
            </p:cNvCxnSpPr>
            <p:nvPr/>
          </p:nvCxnSpPr>
          <p:spPr>
            <a:xfrm flipH="1">
              <a:off x="8995671" y="2982262"/>
              <a:ext cx="606983"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E4D0312A-F8AE-4518-9E05-DA33B6796D71}"/>
                </a:ext>
              </a:extLst>
            </p:cNvPr>
            <p:cNvCxnSpPr>
              <a:cxnSpLocks/>
            </p:cNvCxnSpPr>
            <p:nvPr/>
          </p:nvCxnSpPr>
          <p:spPr>
            <a:xfrm flipH="1">
              <a:off x="8995670" y="3154462"/>
              <a:ext cx="606983"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1FEFCFF0-8F66-4F00-B477-9A9E169AF011}"/>
                </a:ext>
              </a:extLst>
            </p:cNvPr>
            <p:cNvCxnSpPr>
              <a:cxnSpLocks/>
            </p:cNvCxnSpPr>
            <p:nvPr/>
          </p:nvCxnSpPr>
          <p:spPr>
            <a:xfrm flipV="1">
              <a:off x="9594567" y="2794833"/>
              <a:ext cx="0" cy="361170"/>
            </a:xfrm>
            <a:prstGeom prst="straightConnector1">
              <a:avLst/>
            </a:prstGeom>
            <a:ln w="190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91F21095-79AB-4703-B70B-67C4001A531C}"/>
                </a:ext>
              </a:extLst>
            </p:cNvPr>
            <p:cNvSpPr txBox="1"/>
            <p:nvPr/>
          </p:nvSpPr>
          <p:spPr>
            <a:xfrm>
              <a:off x="9522523" y="2712016"/>
              <a:ext cx="2483740" cy="523220"/>
            </a:xfrm>
            <a:prstGeom prst="rect">
              <a:avLst/>
            </a:prstGeom>
            <a:noFill/>
          </p:spPr>
          <p:txBody>
            <a:bodyPr wrap="square" rtlCol="0">
              <a:spAutoFit/>
            </a:bodyPr>
            <a:lstStyle/>
            <a:p>
              <a:pPr algn="ctr"/>
              <a:r>
                <a:rPr lang="en-US" sz="1400" dirty="0">
                  <a:latin typeface="Segoe UI" panose="020B0502040204020203" pitchFamily="34" charset="0"/>
                  <a:cs typeface="Segoe UI" panose="020B0502040204020203" pitchFamily="34" charset="0"/>
                </a:rPr>
                <a:t>Child page table entries</a:t>
              </a:r>
            </a:p>
            <a:p>
              <a:pPr algn="ctr"/>
              <a:r>
                <a:rPr lang="en-US" sz="1400" dirty="0">
                  <a:latin typeface="Segoe UI" panose="020B0502040204020203" pitchFamily="34" charset="0"/>
                  <a:cs typeface="Segoe UI" panose="020B0502040204020203" pitchFamily="34" charset="0"/>
                </a:rPr>
                <a:t>for low canonical addresses</a:t>
              </a:r>
              <a:endParaRPr lang="en-US" sz="1400" dirty="0">
                <a:latin typeface="Consolas" panose="020B0609020204030204" pitchFamily="49" charset="0"/>
                <a:cs typeface="Segoe UI" panose="020B0502040204020203" pitchFamily="34" charset="0"/>
              </a:endParaRPr>
            </a:p>
          </p:txBody>
        </p:sp>
      </p:grpSp>
    </p:spTree>
    <p:extLst>
      <p:ext uri="{BB962C8B-B14F-4D97-AF65-F5344CB8AC3E}">
        <p14:creationId xmlns:p14="http://schemas.microsoft.com/office/powerpoint/2010/main" val="1747426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mph" presetSubtype="2" fill="hold" nodeType="clickEffect">
                                  <p:stCondLst>
                                    <p:cond delay="0"/>
                                  </p:stCondLst>
                                  <p:childTnLst>
                                    <p:animClr clrSpc="rgb" dir="cw">
                                      <p:cBhvr>
                                        <p:cTn id="20" dur="1000" fill="hold"/>
                                        <p:tgtEl>
                                          <p:spTgt spid="4"/>
                                        </p:tgtEl>
                                        <p:attrNameLst>
                                          <p:attrName>fillcolor</p:attrName>
                                        </p:attrNameLst>
                                      </p:cBhvr>
                                      <p:to>
                                        <a:schemeClr val="tx1"/>
                                      </p:to>
                                    </p:animClr>
                                    <p:set>
                                      <p:cBhvr>
                                        <p:cTn id="21" dur="1000" fill="hold"/>
                                        <p:tgtEl>
                                          <p:spTgt spid="4"/>
                                        </p:tgtEl>
                                        <p:attrNameLst>
                                          <p:attrName>fill.type</p:attrName>
                                        </p:attrNameLst>
                                      </p:cBhvr>
                                      <p:to>
                                        <p:strVal val="solid"/>
                                      </p:to>
                                    </p:set>
                                    <p:set>
                                      <p:cBhvr>
                                        <p:cTn id="22" dur="1000" fill="hold"/>
                                        <p:tgtEl>
                                          <p:spTgt spid="4"/>
                                        </p:tgtEl>
                                        <p:attrNameLst>
                                          <p:attrName>fill.on</p:attrName>
                                        </p:attrNameLst>
                                      </p:cBhvr>
                                      <p:to>
                                        <p:strVal val="true"/>
                                      </p:to>
                                    </p:set>
                                  </p:childTnLst>
                                </p:cTn>
                              </p:par>
                              <p:par>
                                <p:cTn id="23" presetID="1" presetClass="emph" presetSubtype="2" fill="hold" nodeType="withEffect">
                                  <p:stCondLst>
                                    <p:cond delay="0"/>
                                  </p:stCondLst>
                                  <p:childTnLst>
                                    <p:animClr clrSpc="rgb" dir="cw">
                                      <p:cBhvr>
                                        <p:cTn id="24" dur="1000" fill="hold"/>
                                        <p:tgtEl>
                                          <p:spTgt spid="5"/>
                                        </p:tgtEl>
                                        <p:attrNameLst>
                                          <p:attrName>fillcolor</p:attrName>
                                        </p:attrNameLst>
                                      </p:cBhvr>
                                      <p:to>
                                        <a:schemeClr val="tx1"/>
                                      </p:to>
                                    </p:animClr>
                                    <p:set>
                                      <p:cBhvr>
                                        <p:cTn id="25" dur="1000" fill="hold"/>
                                        <p:tgtEl>
                                          <p:spTgt spid="5"/>
                                        </p:tgtEl>
                                        <p:attrNameLst>
                                          <p:attrName>fill.type</p:attrName>
                                        </p:attrNameLst>
                                      </p:cBhvr>
                                      <p:to>
                                        <p:strVal val="solid"/>
                                      </p:to>
                                    </p:set>
                                    <p:set>
                                      <p:cBhvr>
                                        <p:cTn id="26" dur="1000" fill="hold"/>
                                        <p:tgtEl>
                                          <p:spTgt spid="5"/>
                                        </p:tgtEl>
                                        <p:attrNameLst>
                                          <p:attrName>fill.on</p:attrName>
                                        </p:attrNameLst>
                                      </p:cBhvr>
                                      <p:to>
                                        <p:strVal val="true"/>
                                      </p:to>
                                    </p:set>
                                  </p:childTnLst>
                                </p:cTn>
                              </p:par>
                              <p:par>
                                <p:cTn id="27" presetID="1" presetClass="emph" presetSubtype="2" fill="hold" nodeType="withEffect">
                                  <p:stCondLst>
                                    <p:cond delay="0"/>
                                  </p:stCondLst>
                                  <p:childTnLst>
                                    <p:animClr clrSpc="rgb" dir="cw">
                                      <p:cBhvr>
                                        <p:cTn id="28" dur="1000" fill="hold"/>
                                        <p:tgtEl>
                                          <p:spTgt spid="6"/>
                                        </p:tgtEl>
                                        <p:attrNameLst>
                                          <p:attrName>fillcolor</p:attrName>
                                        </p:attrNameLst>
                                      </p:cBhvr>
                                      <p:to>
                                        <a:schemeClr val="tx1"/>
                                      </p:to>
                                    </p:animClr>
                                    <p:set>
                                      <p:cBhvr>
                                        <p:cTn id="29" dur="1000" fill="hold"/>
                                        <p:tgtEl>
                                          <p:spTgt spid="6"/>
                                        </p:tgtEl>
                                        <p:attrNameLst>
                                          <p:attrName>fill.type</p:attrName>
                                        </p:attrNameLst>
                                      </p:cBhvr>
                                      <p:to>
                                        <p:strVal val="solid"/>
                                      </p:to>
                                    </p:set>
                                    <p:set>
                                      <p:cBhvr>
                                        <p:cTn id="30" dur="1000" fill="hold"/>
                                        <p:tgtEl>
                                          <p:spTgt spid="6"/>
                                        </p:tgtEl>
                                        <p:attrNameLst>
                                          <p:attrName>fill.on</p:attrName>
                                        </p:attrNameLst>
                                      </p:cBhvr>
                                      <p:to>
                                        <p:strVal val="true"/>
                                      </p:to>
                                    </p:set>
                                  </p:childTnLst>
                                </p:cTn>
                              </p:par>
                              <p:par>
                                <p:cTn id="31" presetID="7" presetClass="emph" presetSubtype="2" fill="hold" nodeType="withEffect">
                                  <p:stCondLst>
                                    <p:cond delay="0"/>
                                  </p:stCondLst>
                                  <p:childTnLst>
                                    <p:animClr clrSpc="rgb" dir="cw">
                                      <p:cBhvr>
                                        <p:cTn id="32" dur="1300" fill="hold"/>
                                        <p:tgtEl>
                                          <p:spTgt spid="4"/>
                                        </p:tgtEl>
                                        <p:attrNameLst>
                                          <p:attrName>stroke.color</p:attrName>
                                        </p:attrNameLst>
                                      </p:cBhvr>
                                      <p:to>
                                        <a:schemeClr val="bg1"/>
                                      </p:to>
                                    </p:animClr>
                                    <p:set>
                                      <p:cBhvr>
                                        <p:cTn id="33" dur="1300" fill="hold"/>
                                        <p:tgtEl>
                                          <p:spTgt spid="4"/>
                                        </p:tgtEl>
                                        <p:attrNameLst>
                                          <p:attrName>stroke.on</p:attrName>
                                        </p:attrNameLst>
                                      </p:cBhvr>
                                      <p:to>
                                        <p:strVal val="true"/>
                                      </p:to>
                                    </p:set>
                                  </p:childTnLst>
                                </p:cTn>
                              </p:par>
                              <p:par>
                                <p:cTn id="34" presetID="7" presetClass="emph" presetSubtype="2" fill="hold" nodeType="withEffect">
                                  <p:stCondLst>
                                    <p:cond delay="0"/>
                                  </p:stCondLst>
                                  <p:childTnLst>
                                    <p:animClr clrSpc="rgb" dir="cw">
                                      <p:cBhvr>
                                        <p:cTn id="35" dur="1300" fill="hold"/>
                                        <p:tgtEl>
                                          <p:spTgt spid="5"/>
                                        </p:tgtEl>
                                        <p:attrNameLst>
                                          <p:attrName>stroke.color</p:attrName>
                                        </p:attrNameLst>
                                      </p:cBhvr>
                                      <p:to>
                                        <a:schemeClr val="bg1"/>
                                      </p:to>
                                    </p:animClr>
                                    <p:set>
                                      <p:cBhvr>
                                        <p:cTn id="36" dur="1300" fill="hold"/>
                                        <p:tgtEl>
                                          <p:spTgt spid="5"/>
                                        </p:tgtEl>
                                        <p:attrNameLst>
                                          <p:attrName>stroke.on</p:attrName>
                                        </p:attrNameLst>
                                      </p:cBhvr>
                                      <p:to>
                                        <p:strVal val="true"/>
                                      </p:to>
                                    </p:set>
                                  </p:childTnLst>
                                </p:cTn>
                              </p:par>
                              <p:par>
                                <p:cTn id="37" presetID="7" presetClass="emph" presetSubtype="2" fill="hold" nodeType="withEffect">
                                  <p:stCondLst>
                                    <p:cond delay="0"/>
                                  </p:stCondLst>
                                  <p:childTnLst>
                                    <p:animClr clrSpc="rgb" dir="cw">
                                      <p:cBhvr>
                                        <p:cTn id="38" dur="1300" fill="hold"/>
                                        <p:tgtEl>
                                          <p:spTgt spid="6"/>
                                        </p:tgtEl>
                                        <p:attrNameLst>
                                          <p:attrName>stroke.color</p:attrName>
                                        </p:attrNameLst>
                                      </p:cBhvr>
                                      <p:to>
                                        <a:schemeClr val="bg1"/>
                                      </p:to>
                                    </p:animClr>
                                    <p:set>
                                      <p:cBhvr>
                                        <p:cTn id="39" dur="1300" fill="hold"/>
                                        <p:tgtEl>
                                          <p:spTgt spid="6"/>
                                        </p:tgtEl>
                                        <p:attrNameLst>
                                          <p:attrName>stroke.on</p:attrName>
                                        </p:attrNameLst>
                                      </p:cBhvr>
                                      <p:to>
                                        <p:strVal val="true"/>
                                      </p:to>
                                    </p:set>
                                  </p:childTnLst>
                                </p:cTn>
                              </p:par>
                              <p:par>
                                <p:cTn id="40" presetID="1" presetClass="emph" presetSubtype="2" fill="hold" nodeType="withEffect">
                                  <p:stCondLst>
                                    <p:cond delay="0"/>
                                  </p:stCondLst>
                                  <p:childTnLst>
                                    <p:animClr clrSpc="rgb" dir="cw">
                                      <p:cBhvr>
                                        <p:cTn id="41" dur="1000" fill="hold"/>
                                        <p:tgtEl>
                                          <p:spTgt spid="8"/>
                                        </p:tgtEl>
                                        <p:attrNameLst>
                                          <p:attrName>fillcolor</p:attrName>
                                        </p:attrNameLst>
                                      </p:cBhvr>
                                      <p:to>
                                        <a:srgbClr val="000000"/>
                                      </p:to>
                                    </p:animClr>
                                    <p:set>
                                      <p:cBhvr>
                                        <p:cTn id="42" dur="1000" fill="hold"/>
                                        <p:tgtEl>
                                          <p:spTgt spid="8"/>
                                        </p:tgtEl>
                                        <p:attrNameLst>
                                          <p:attrName>fill.type</p:attrName>
                                        </p:attrNameLst>
                                      </p:cBhvr>
                                      <p:to>
                                        <p:strVal val="solid"/>
                                      </p:to>
                                    </p:set>
                                    <p:set>
                                      <p:cBhvr>
                                        <p:cTn id="43" dur="1000" fill="hold"/>
                                        <p:tgtEl>
                                          <p:spTgt spid="8"/>
                                        </p:tgtEl>
                                        <p:attrNameLst>
                                          <p:attrName>fill.on</p:attrName>
                                        </p:attrNameLst>
                                      </p:cBhvr>
                                      <p:to>
                                        <p:strVal val="true"/>
                                      </p:to>
                                    </p:set>
                                  </p:childTnLst>
                                </p:cTn>
                              </p:par>
                              <p:par>
                                <p:cTn id="44" presetID="1" presetClass="emph" presetSubtype="2" fill="hold" nodeType="withEffect">
                                  <p:stCondLst>
                                    <p:cond delay="0"/>
                                  </p:stCondLst>
                                  <p:childTnLst>
                                    <p:animClr clrSpc="rgb" dir="cw">
                                      <p:cBhvr>
                                        <p:cTn id="45" dur="1000" fill="hold"/>
                                        <p:tgtEl>
                                          <p:spTgt spid="9"/>
                                        </p:tgtEl>
                                        <p:attrNameLst>
                                          <p:attrName>fillcolor</p:attrName>
                                        </p:attrNameLst>
                                      </p:cBhvr>
                                      <p:to>
                                        <a:srgbClr val="000000"/>
                                      </p:to>
                                    </p:animClr>
                                    <p:set>
                                      <p:cBhvr>
                                        <p:cTn id="46" dur="1000" fill="hold"/>
                                        <p:tgtEl>
                                          <p:spTgt spid="9"/>
                                        </p:tgtEl>
                                        <p:attrNameLst>
                                          <p:attrName>fill.type</p:attrName>
                                        </p:attrNameLst>
                                      </p:cBhvr>
                                      <p:to>
                                        <p:strVal val="solid"/>
                                      </p:to>
                                    </p:set>
                                    <p:set>
                                      <p:cBhvr>
                                        <p:cTn id="47" dur="1000" fill="hold"/>
                                        <p:tgtEl>
                                          <p:spTgt spid="9"/>
                                        </p:tgtEl>
                                        <p:attrNameLst>
                                          <p:attrName>fill.on</p:attrName>
                                        </p:attrNameLst>
                                      </p:cBhvr>
                                      <p:to>
                                        <p:strVal val="true"/>
                                      </p:to>
                                    </p:set>
                                  </p:childTnLst>
                                </p:cTn>
                              </p:par>
                              <p:par>
                                <p:cTn id="48" presetID="1" presetClass="emph" presetSubtype="2" fill="hold" nodeType="withEffect">
                                  <p:stCondLst>
                                    <p:cond delay="0"/>
                                  </p:stCondLst>
                                  <p:childTnLst>
                                    <p:animClr clrSpc="rgb" dir="cw">
                                      <p:cBhvr>
                                        <p:cTn id="49" dur="1000" fill="hold"/>
                                        <p:tgtEl>
                                          <p:spTgt spid="7"/>
                                        </p:tgtEl>
                                        <p:attrNameLst>
                                          <p:attrName>fillcolor</p:attrName>
                                        </p:attrNameLst>
                                      </p:cBhvr>
                                      <p:to>
                                        <a:srgbClr val="000000"/>
                                      </p:to>
                                    </p:animClr>
                                    <p:set>
                                      <p:cBhvr>
                                        <p:cTn id="50" dur="1000" fill="hold"/>
                                        <p:tgtEl>
                                          <p:spTgt spid="7"/>
                                        </p:tgtEl>
                                        <p:attrNameLst>
                                          <p:attrName>fill.type</p:attrName>
                                        </p:attrNameLst>
                                      </p:cBhvr>
                                      <p:to>
                                        <p:strVal val="solid"/>
                                      </p:to>
                                    </p:set>
                                    <p:set>
                                      <p:cBhvr>
                                        <p:cTn id="51" dur="1000" fill="hold"/>
                                        <p:tgtEl>
                                          <p:spTgt spid="7"/>
                                        </p:tgtEl>
                                        <p:attrNameLst>
                                          <p:attrName>fill.on</p:attrName>
                                        </p:attrNameLst>
                                      </p:cBhvr>
                                      <p:to>
                                        <p:strVal val="true"/>
                                      </p:to>
                                    </p:set>
                                  </p:childTnLst>
                                </p:cTn>
                              </p:par>
                              <p:par>
                                <p:cTn id="52" presetID="7" presetClass="emph" presetSubtype="2" fill="hold" nodeType="withEffect">
                                  <p:stCondLst>
                                    <p:cond delay="0"/>
                                  </p:stCondLst>
                                  <p:childTnLst>
                                    <p:animClr clrSpc="rgb" dir="cw">
                                      <p:cBhvr>
                                        <p:cTn id="53" dur="1300" fill="hold"/>
                                        <p:tgtEl>
                                          <p:spTgt spid="8"/>
                                        </p:tgtEl>
                                        <p:attrNameLst>
                                          <p:attrName>stroke.color</p:attrName>
                                        </p:attrNameLst>
                                      </p:cBhvr>
                                      <p:to>
                                        <a:schemeClr val="bg1"/>
                                      </p:to>
                                    </p:animClr>
                                    <p:set>
                                      <p:cBhvr>
                                        <p:cTn id="54" dur="1300" fill="hold"/>
                                        <p:tgtEl>
                                          <p:spTgt spid="8"/>
                                        </p:tgtEl>
                                        <p:attrNameLst>
                                          <p:attrName>stroke.on</p:attrName>
                                        </p:attrNameLst>
                                      </p:cBhvr>
                                      <p:to>
                                        <p:strVal val="true"/>
                                      </p:to>
                                    </p:set>
                                  </p:childTnLst>
                                </p:cTn>
                              </p:par>
                              <p:par>
                                <p:cTn id="55" presetID="7" presetClass="emph" presetSubtype="2" fill="hold" nodeType="withEffect">
                                  <p:stCondLst>
                                    <p:cond delay="0"/>
                                  </p:stCondLst>
                                  <p:childTnLst>
                                    <p:animClr clrSpc="rgb" dir="cw">
                                      <p:cBhvr>
                                        <p:cTn id="56" dur="1300" fill="hold"/>
                                        <p:tgtEl>
                                          <p:spTgt spid="9"/>
                                        </p:tgtEl>
                                        <p:attrNameLst>
                                          <p:attrName>stroke.color</p:attrName>
                                        </p:attrNameLst>
                                      </p:cBhvr>
                                      <p:to>
                                        <a:schemeClr val="bg1"/>
                                      </p:to>
                                    </p:animClr>
                                    <p:set>
                                      <p:cBhvr>
                                        <p:cTn id="57" dur="1300" fill="hold"/>
                                        <p:tgtEl>
                                          <p:spTgt spid="9"/>
                                        </p:tgtEl>
                                        <p:attrNameLst>
                                          <p:attrName>stroke.on</p:attrName>
                                        </p:attrNameLst>
                                      </p:cBhvr>
                                      <p:to>
                                        <p:strVal val="true"/>
                                      </p:to>
                                    </p:set>
                                  </p:childTnLst>
                                </p:cTn>
                              </p:par>
                              <p:par>
                                <p:cTn id="58" presetID="7" presetClass="emph" presetSubtype="2" fill="hold" nodeType="withEffect">
                                  <p:stCondLst>
                                    <p:cond delay="0"/>
                                  </p:stCondLst>
                                  <p:childTnLst>
                                    <p:animClr clrSpc="rgb" dir="cw">
                                      <p:cBhvr>
                                        <p:cTn id="59" dur="1300" fill="hold"/>
                                        <p:tgtEl>
                                          <p:spTgt spid="7"/>
                                        </p:tgtEl>
                                        <p:attrNameLst>
                                          <p:attrName>stroke.color</p:attrName>
                                        </p:attrNameLst>
                                      </p:cBhvr>
                                      <p:to>
                                        <a:schemeClr val="bg1"/>
                                      </p:to>
                                    </p:animClr>
                                    <p:set>
                                      <p:cBhvr>
                                        <p:cTn id="60" dur="1300" fill="hold"/>
                                        <p:tgtEl>
                                          <p:spTgt spid="7"/>
                                        </p:tgtEl>
                                        <p:attrNameLst>
                                          <p:attrName>stroke.on</p:attrName>
                                        </p:attrNameLst>
                                      </p:cBhvr>
                                      <p:to>
                                        <p:strVal val="true"/>
                                      </p:to>
                                    </p:set>
                                  </p:childTnLst>
                                </p:cTn>
                              </p:par>
                              <p:par>
                                <p:cTn id="61" presetID="10" presetClass="entr" presetSubtype="0" fill="hold" nodeType="with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fade">
                                      <p:cBhvr>
                                        <p:cTn id="63" dur="500"/>
                                        <p:tgtEl>
                                          <p:spTgt spid="60"/>
                                        </p:tgtEl>
                                      </p:cBhvr>
                                    </p:animEffect>
                                  </p:childTnLst>
                                </p:cTn>
                              </p:par>
                            </p:childTnLst>
                          </p:cTn>
                        </p:par>
                      </p:childTnLst>
                    </p:cTn>
                  </p:par>
                  <p:par>
                    <p:cTn id="64" fill="hold">
                      <p:stCondLst>
                        <p:cond delay="indefinite"/>
                      </p:stCondLst>
                      <p:childTnLst>
                        <p:par>
                          <p:cTn id="65" fill="hold">
                            <p:stCondLst>
                              <p:cond delay="0"/>
                            </p:stCondLst>
                            <p:childTnLst>
                              <p:par>
                                <p:cTn id="66" presetID="1" presetClass="emph" presetSubtype="2" fill="hold" nodeType="clickEffect">
                                  <p:stCondLst>
                                    <p:cond delay="0"/>
                                  </p:stCondLst>
                                  <p:childTnLst>
                                    <p:animClr clrSpc="rgb" dir="cw">
                                      <p:cBhvr>
                                        <p:cTn id="67" dur="1000" fill="hold"/>
                                        <p:tgtEl>
                                          <p:spTgt spid="11"/>
                                        </p:tgtEl>
                                        <p:attrNameLst>
                                          <p:attrName>fillcolor</p:attrName>
                                        </p:attrNameLst>
                                      </p:cBhvr>
                                      <p:to>
                                        <a:srgbClr val="66FFFF"/>
                                      </p:to>
                                    </p:animClr>
                                    <p:set>
                                      <p:cBhvr>
                                        <p:cTn id="68" dur="1000" fill="hold"/>
                                        <p:tgtEl>
                                          <p:spTgt spid="11"/>
                                        </p:tgtEl>
                                        <p:attrNameLst>
                                          <p:attrName>fill.type</p:attrName>
                                        </p:attrNameLst>
                                      </p:cBhvr>
                                      <p:to>
                                        <p:strVal val="solid"/>
                                      </p:to>
                                    </p:set>
                                    <p:set>
                                      <p:cBhvr>
                                        <p:cTn id="69" dur="1000" fill="hold"/>
                                        <p:tgtEl>
                                          <p:spTgt spid="11"/>
                                        </p:tgtEl>
                                        <p:attrNameLst>
                                          <p:attrName>fill.on</p:attrName>
                                        </p:attrNameLst>
                                      </p:cBhvr>
                                      <p:to>
                                        <p:strVal val="true"/>
                                      </p:to>
                                    </p:set>
                                  </p:childTnLst>
                                </p:cTn>
                              </p:par>
                              <p:par>
                                <p:cTn id="70" presetID="10" presetClass="entr" presetSubtype="0" fill="hold" nodeType="withEffect">
                                  <p:stCondLst>
                                    <p:cond delay="0"/>
                                  </p:stCondLst>
                                  <p:childTnLst>
                                    <p:set>
                                      <p:cBhvr>
                                        <p:cTn id="71" dur="1" fill="hold">
                                          <p:stCondLst>
                                            <p:cond delay="0"/>
                                          </p:stCondLst>
                                        </p:cTn>
                                        <p:tgtEl>
                                          <p:spTgt spid="62"/>
                                        </p:tgtEl>
                                        <p:attrNameLst>
                                          <p:attrName>style.visibility</p:attrName>
                                        </p:attrNameLst>
                                      </p:cBhvr>
                                      <p:to>
                                        <p:strVal val="visible"/>
                                      </p:to>
                                    </p:set>
                                    <p:animEffect transition="in" filter="fade">
                                      <p:cBhvr>
                                        <p:cTn id="72" dur="500"/>
                                        <p:tgtEl>
                                          <p:spTgt spid="62"/>
                                        </p:tgtEl>
                                      </p:cBhvr>
                                    </p:animEffect>
                                  </p:childTnLst>
                                </p:cTn>
                              </p:par>
                            </p:childTnLst>
                          </p:cTn>
                        </p:par>
                      </p:childTnLst>
                    </p:cTn>
                  </p:par>
                  <p:par>
                    <p:cTn id="73" fill="hold">
                      <p:stCondLst>
                        <p:cond delay="indefinite"/>
                      </p:stCondLst>
                      <p:childTnLst>
                        <p:par>
                          <p:cTn id="74" fill="hold">
                            <p:stCondLst>
                              <p:cond delay="0"/>
                            </p:stCondLst>
                            <p:childTnLst>
                              <p:par>
                                <p:cTn id="75" presetID="1" presetClass="emph" presetSubtype="2" fill="hold" nodeType="clickEffect">
                                  <p:stCondLst>
                                    <p:cond delay="0"/>
                                  </p:stCondLst>
                                  <p:childTnLst>
                                    <p:animClr clrSpc="rgb" dir="cw">
                                      <p:cBhvr>
                                        <p:cTn id="76" dur="1000" fill="hold"/>
                                        <p:tgtEl>
                                          <p:spTgt spid="15"/>
                                        </p:tgtEl>
                                        <p:attrNameLst>
                                          <p:attrName>fillcolor</p:attrName>
                                        </p:attrNameLst>
                                      </p:cBhvr>
                                      <p:to>
                                        <a:srgbClr val="66FFFF"/>
                                      </p:to>
                                    </p:animClr>
                                    <p:set>
                                      <p:cBhvr>
                                        <p:cTn id="77" dur="1000" fill="hold"/>
                                        <p:tgtEl>
                                          <p:spTgt spid="15"/>
                                        </p:tgtEl>
                                        <p:attrNameLst>
                                          <p:attrName>fill.type</p:attrName>
                                        </p:attrNameLst>
                                      </p:cBhvr>
                                      <p:to>
                                        <p:strVal val="solid"/>
                                      </p:to>
                                    </p:set>
                                    <p:set>
                                      <p:cBhvr>
                                        <p:cTn id="78" dur="1000" fill="hold"/>
                                        <p:tgtEl>
                                          <p:spTgt spid="15"/>
                                        </p:tgtEl>
                                        <p:attrNameLst>
                                          <p:attrName>fill.on</p:attrName>
                                        </p:attrNameLst>
                                      </p:cBhvr>
                                      <p:to>
                                        <p:strVal val="true"/>
                                      </p:to>
                                    </p:set>
                                  </p:childTnLst>
                                </p:cTn>
                              </p:par>
                              <p:par>
                                <p:cTn id="79" presetID="1" presetClass="emph" presetSubtype="2" fill="hold" nodeType="withEffect">
                                  <p:stCondLst>
                                    <p:cond delay="0"/>
                                  </p:stCondLst>
                                  <p:childTnLst>
                                    <p:animClr clrSpc="rgb" dir="cw">
                                      <p:cBhvr>
                                        <p:cTn id="80" dur="1000" fill="hold"/>
                                        <p:tgtEl>
                                          <p:spTgt spid="17"/>
                                        </p:tgtEl>
                                        <p:attrNameLst>
                                          <p:attrName>fillcolor</p:attrName>
                                        </p:attrNameLst>
                                      </p:cBhvr>
                                      <p:to>
                                        <a:srgbClr val="66FFFF"/>
                                      </p:to>
                                    </p:animClr>
                                    <p:set>
                                      <p:cBhvr>
                                        <p:cTn id="81" dur="1000" fill="hold"/>
                                        <p:tgtEl>
                                          <p:spTgt spid="17"/>
                                        </p:tgtEl>
                                        <p:attrNameLst>
                                          <p:attrName>fill.type</p:attrName>
                                        </p:attrNameLst>
                                      </p:cBhvr>
                                      <p:to>
                                        <p:strVal val="solid"/>
                                      </p:to>
                                    </p:set>
                                    <p:set>
                                      <p:cBhvr>
                                        <p:cTn id="82" dur="1000" fill="hold"/>
                                        <p:tgtEl>
                                          <p:spTgt spid="17"/>
                                        </p:tgtEl>
                                        <p:attrNameLst>
                                          <p:attrName>fill.on</p:attrName>
                                        </p:attrNameLst>
                                      </p:cBhvr>
                                      <p:to>
                                        <p:strVal val="true"/>
                                      </p:to>
                                    </p:set>
                                  </p:childTnLst>
                                </p:cTn>
                              </p:par>
                              <p:par>
                                <p:cTn id="83" presetID="1" presetClass="emph" presetSubtype="2" fill="hold" nodeType="withEffect">
                                  <p:stCondLst>
                                    <p:cond delay="0"/>
                                  </p:stCondLst>
                                  <p:childTnLst>
                                    <p:animClr clrSpc="rgb" dir="cw">
                                      <p:cBhvr>
                                        <p:cTn id="84" dur="1000" fill="hold"/>
                                        <p:tgtEl>
                                          <p:spTgt spid="19"/>
                                        </p:tgtEl>
                                        <p:attrNameLst>
                                          <p:attrName>fillcolor</p:attrName>
                                        </p:attrNameLst>
                                      </p:cBhvr>
                                      <p:to>
                                        <a:srgbClr val="66FFFF"/>
                                      </p:to>
                                    </p:animClr>
                                    <p:set>
                                      <p:cBhvr>
                                        <p:cTn id="85" dur="1000" fill="hold"/>
                                        <p:tgtEl>
                                          <p:spTgt spid="19"/>
                                        </p:tgtEl>
                                        <p:attrNameLst>
                                          <p:attrName>fill.type</p:attrName>
                                        </p:attrNameLst>
                                      </p:cBhvr>
                                      <p:to>
                                        <p:strVal val="solid"/>
                                      </p:to>
                                    </p:set>
                                    <p:set>
                                      <p:cBhvr>
                                        <p:cTn id="86" dur="1000" fill="hold"/>
                                        <p:tgtEl>
                                          <p:spTgt spid="19"/>
                                        </p:tgtEl>
                                        <p:attrNameLst>
                                          <p:attrName>fill.on</p:attrName>
                                        </p:attrNameLst>
                                      </p:cBhvr>
                                      <p:to>
                                        <p:strVal val="true"/>
                                      </p:to>
                                    </p:set>
                                  </p:childTnLst>
                                </p:cTn>
                              </p:par>
                              <p:par>
                                <p:cTn id="87" presetID="10" presetClass="entr" presetSubtype="0" fill="hold" nodeType="withEffect">
                                  <p:stCondLst>
                                    <p:cond delay="0"/>
                                  </p:stCondLst>
                                  <p:childTnLst>
                                    <p:set>
                                      <p:cBhvr>
                                        <p:cTn id="88" dur="1" fill="hold">
                                          <p:stCondLst>
                                            <p:cond delay="0"/>
                                          </p:stCondLst>
                                        </p:cTn>
                                        <p:tgtEl>
                                          <p:spTgt spid="63"/>
                                        </p:tgtEl>
                                        <p:attrNameLst>
                                          <p:attrName>style.visibility</p:attrName>
                                        </p:attrNameLst>
                                      </p:cBhvr>
                                      <p:to>
                                        <p:strVal val="visible"/>
                                      </p:to>
                                    </p:set>
                                    <p:animEffect transition="in" filter="fade">
                                      <p:cBhvr>
                                        <p:cTn id="89" dur="500"/>
                                        <p:tgtEl>
                                          <p:spTgt spid="63"/>
                                        </p:tgtEl>
                                      </p:cBhvr>
                                    </p:animEffect>
                                  </p:childTnLst>
                                </p:cTn>
                              </p:par>
                            </p:childTnLst>
                          </p:cTn>
                        </p:par>
                      </p:childTnLst>
                    </p:cTn>
                  </p:par>
                  <p:par>
                    <p:cTn id="90" fill="hold">
                      <p:stCondLst>
                        <p:cond delay="indefinite"/>
                      </p:stCondLst>
                      <p:childTnLst>
                        <p:par>
                          <p:cTn id="91" fill="hold">
                            <p:stCondLst>
                              <p:cond delay="0"/>
                            </p:stCondLst>
                            <p:childTnLst>
                              <p:par>
                                <p:cTn id="92" presetID="1" presetClass="emph" presetSubtype="2" fill="hold" nodeType="clickEffect">
                                  <p:stCondLst>
                                    <p:cond delay="0"/>
                                  </p:stCondLst>
                                  <p:childTnLst>
                                    <p:animClr clrSpc="rgb" dir="cw">
                                      <p:cBhvr>
                                        <p:cTn id="93" dur="1000" fill="hold"/>
                                        <p:tgtEl>
                                          <p:spTgt spid="26"/>
                                        </p:tgtEl>
                                        <p:attrNameLst>
                                          <p:attrName>fillcolor</p:attrName>
                                        </p:attrNameLst>
                                      </p:cBhvr>
                                      <p:to>
                                        <a:srgbClr val="66FFFF"/>
                                      </p:to>
                                    </p:animClr>
                                    <p:set>
                                      <p:cBhvr>
                                        <p:cTn id="94" dur="1000" fill="hold"/>
                                        <p:tgtEl>
                                          <p:spTgt spid="26"/>
                                        </p:tgtEl>
                                        <p:attrNameLst>
                                          <p:attrName>fill.type</p:attrName>
                                        </p:attrNameLst>
                                      </p:cBhvr>
                                      <p:to>
                                        <p:strVal val="solid"/>
                                      </p:to>
                                    </p:set>
                                    <p:set>
                                      <p:cBhvr>
                                        <p:cTn id="95" dur="1000" fill="hold"/>
                                        <p:tgtEl>
                                          <p:spTgt spid="26"/>
                                        </p:tgtEl>
                                        <p:attrNameLst>
                                          <p:attrName>fill.on</p:attrName>
                                        </p:attrNameLst>
                                      </p:cBhvr>
                                      <p:to>
                                        <p:strVal val="true"/>
                                      </p:to>
                                    </p:set>
                                  </p:childTnLst>
                                </p:cTn>
                              </p:par>
                              <p:par>
                                <p:cTn id="96" presetID="1" presetClass="emph" presetSubtype="2" fill="hold" nodeType="withEffect">
                                  <p:stCondLst>
                                    <p:cond delay="0"/>
                                  </p:stCondLst>
                                  <p:childTnLst>
                                    <p:animClr clrSpc="rgb" dir="cw">
                                      <p:cBhvr>
                                        <p:cTn id="97" dur="1000" fill="hold"/>
                                        <p:tgtEl>
                                          <p:spTgt spid="27"/>
                                        </p:tgtEl>
                                        <p:attrNameLst>
                                          <p:attrName>fillcolor</p:attrName>
                                        </p:attrNameLst>
                                      </p:cBhvr>
                                      <p:to>
                                        <a:srgbClr val="66FFFF"/>
                                      </p:to>
                                    </p:animClr>
                                    <p:set>
                                      <p:cBhvr>
                                        <p:cTn id="98" dur="1000" fill="hold"/>
                                        <p:tgtEl>
                                          <p:spTgt spid="27"/>
                                        </p:tgtEl>
                                        <p:attrNameLst>
                                          <p:attrName>fill.type</p:attrName>
                                        </p:attrNameLst>
                                      </p:cBhvr>
                                      <p:to>
                                        <p:strVal val="solid"/>
                                      </p:to>
                                    </p:set>
                                    <p:set>
                                      <p:cBhvr>
                                        <p:cTn id="99" dur="1000" fill="hold"/>
                                        <p:tgtEl>
                                          <p:spTgt spid="27"/>
                                        </p:tgtEl>
                                        <p:attrNameLst>
                                          <p:attrName>fill.on</p:attrName>
                                        </p:attrNameLst>
                                      </p:cBhvr>
                                      <p:to>
                                        <p:strVal val="true"/>
                                      </p:to>
                                    </p:set>
                                  </p:childTnLst>
                                </p:cTn>
                              </p:par>
                              <p:par>
                                <p:cTn id="100" presetID="1" presetClass="emph" presetSubtype="2" fill="hold" nodeType="withEffect">
                                  <p:stCondLst>
                                    <p:cond delay="0"/>
                                  </p:stCondLst>
                                  <p:childTnLst>
                                    <p:animClr clrSpc="rgb" dir="cw">
                                      <p:cBhvr>
                                        <p:cTn id="101" dur="1000" fill="hold"/>
                                        <p:tgtEl>
                                          <p:spTgt spid="29"/>
                                        </p:tgtEl>
                                        <p:attrNameLst>
                                          <p:attrName>fillcolor</p:attrName>
                                        </p:attrNameLst>
                                      </p:cBhvr>
                                      <p:to>
                                        <a:srgbClr val="66FFFF"/>
                                      </p:to>
                                    </p:animClr>
                                    <p:set>
                                      <p:cBhvr>
                                        <p:cTn id="102" dur="1000" fill="hold"/>
                                        <p:tgtEl>
                                          <p:spTgt spid="29"/>
                                        </p:tgtEl>
                                        <p:attrNameLst>
                                          <p:attrName>fill.type</p:attrName>
                                        </p:attrNameLst>
                                      </p:cBhvr>
                                      <p:to>
                                        <p:strVal val="solid"/>
                                      </p:to>
                                    </p:set>
                                    <p:set>
                                      <p:cBhvr>
                                        <p:cTn id="103" dur="1000" fill="hold"/>
                                        <p:tgtEl>
                                          <p:spTgt spid="29"/>
                                        </p:tgtEl>
                                        <p:attrNameLst>
                                          <p:attrName>fill.on</p:attrName>
                                        </p:attrNameLst>
                                      </p:cBhvr>
                                      <p:to>
                                        <p:strVal val="true"/>
                                      </p:to>
                                    </p:set>
                                  </p:childTnLst>
                                </p:cTn>
                              </p:par>
                              <p:par>
                                <p:cTn id="104" presetID="10" presetClass="entr" presetSubtype="0" fill="hold" nodeType="with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fade">
                                      <p:cBhvr>
                                        <p:cTn id="106" dur="500"/>
                                        <p:tgtEl>
                                          <p:spTgt spid="64"/>
                                        </p:tgtEl>
                                      </p:cBhvr>
                                    </p:animEffect>
                                  </p:childTnLst>
                                </p:cTn>
                              </p:par>
                            </p:childTnLst>
                          </p:cTn>
                        </p:par>
                      </p:childTnLst>
                    </p:cTn>
                  </p:par>
                  <p:par>
                    <p:cTn id="107" fill="hold">
                      <p:stCondLst>
                        <p:cond delay="indefinite"/>
                      </p:stCondLst>
                      <p:childTnLst>
                        <p:par>
                          <p:cTn id="108" fill="hold">
                            <p:stCondLst>
                              <p:cond delay="0"/>
                            </p:stCondLst>
                            <p:childTnLst>
                              <p:par>
                                <p:cTn id="109" presetID="1" presetClass="emph" presetSubtype="2" fill="hold" nodeType="clickEffect">
                                  <p:stCondLst>
                                    <p:cond delay="0"/>
                                  </p:stCondLst>
                                  <p:childTnLst>
                                    <p:animClr clrSpc="rgb" dir="cw">
                                      <p:cBhvr>
                                        <p:cTn id="110" dur="1000" fill="hold"/>
                                        <p:tgtEl>
                                          <p:spTgt spid="13"/>
                                        </p:tgtEl>
                                        <p:attrNameLst>
                                          <p:attrName>fillcolor</p:attrName>
                                        </p:attrNameLst>
                                      </p:cBhvr>
                                      <p:to>
                                        <a:srgbClr val="FFCCCC"/>
                                      </p:to>
                                    </p:animClr>
                                    <p:set>
                                      <p:cBhvr>
                                        <p:cTn id="111" dur="1000" fill="hold"/>
                                        <p:tgtEl>
                                          <p:spTgt spid="13"/>
                                        </p:tgtEl>
                                        <p:attrNameLst>
                                          <p:attrName>fill.type</p:attrName>
                                        </p:attrNameLst>
                                      </p:cBhvr>
                                      <p:to>
                                        <p:strVal val="solid"/>
                                      </p:to>
                                    </p:set>
                                    <p:set>
                                      <p:cBhvr>
                                        <p:cTn id="112" dur="1000" fill="hold"/>
                                        <p:tgtEl>
                                          <p:spTgt spid="13"/>
                                        </p:tgtEl>
                                        <p:attrNameLst>
                                          <p:attrName>fill.on</p:attrName>
                                        </p:attrNameLst>
                                      </p:cBhvr>
                                      <p:to>
                                        <p:strVal val="true"/>
                                      </p:to>
                                    </p:set>
                                  </p:childTnLst>
                                </p:cTn>
                              </p:par>
                              <p:par>
                                <p:cTn id="113" presetID="10" presetClass="entr" presetSubtype="0" fill="hold" nodeType="withEffect">
                                  <p:stCondLst>
                                    <p:cond delay="0"/>
                                  </p:stCondLst>
                                  <p:childTnLst>
                                    <p:set>
                                      <p:cBhvr>
                                        <p:cTn id="114" dur="1" fill="hold">
                                          <p:stCondLst>
                                            <p:cond delay="0"/>
                                          </p:stCondLst>
                                        </p:cTn>
                                        <p:tgtEl>
                                          <p:spTgt spid="69"/>
                                        </p:tgtEl>
                                        <p:attrNameLst>
                                          <p:attrName>style.visibility</p:attrName>
                                        </p:attrNameLst>
                                      </p:cBhvr>
                                      <p:to>
                                        <p:strVal val="visible"/>
                                      </p:to>
                                    </p:set>
                                    <p:animEffect transition="in" filter="fade">
                                      <p:cBhvr>
                                        <p:cTn id="115" dur="500"/>
                                        <p:tgtEl>
                                          <p:spTgt spid="69"/>
                                        </p:tgtEl>
                                      </p:cBhvr>
                                    </p:animEffect>
                                  </p:childTnLst>
                                </p:cTn>
                              </p:par>
                            </p:childTnLst>
                          </p:cTn>
                        </p:par>
                      </p:childTnLst>
                    </p:cTn>
                  </p:par>
                  <p:par>
                    <p:cTn id="116" fill="hold">
                      <p:stCondLst>
                        <p:cond delay="indefinite"/>
                      </p:stCondLst>
                      <p:childTnLst>
                        <p:par>
                          <p:cTn id="117" fill="hold">
                            <p:stCondLst>
                              <p:cond delay="0"/>
                            </p:stCondLst>
                            <p:childTnLst>
                              <p:par>
                                <p:cTn id="118" presetID="1" presetClass="emph" presetSubtype="2" fill="hold" nodeType="clickEffect">
                                  <p:stCondLst>
                                    <p:cond delay="0"/>
                                  </p:stCondLst>
                                  <p:childTnLst>
                                    <p:animClr clrSpc="rgb" dir="cw">
                                      <p:cBhvr>
                                        <p:cTn id="119" dur="1000" fill="hold"/>
                                        <p:tgtEl>
                                          <p:spTgt spid="23"/>
                                        </p:tgtEl>
                                        <p:attrNameLst>
                                          <p:attrName>fillcolor</p:attrName>
                                        </p:attrNameLst>
                                      </p:cBhvr>
                                      <p:to>
                                        <a:srgbClr val="FFCCCC"/>
                                      </p:to>
                                    </p:animClr>
                                    <p:set>
                                      <p:cBhvr>
                                        <p:cTn id="120" dur="1000" fill="hold"/>
                                        <p:tgtEl>
                                          <p:spTgt spid="23"/>
                                        </p:tgtEl>
                                        <p:attrNameLst>
                                          <p:attrName>fill.type</p:attrName>
                                        </p:attrNameLst>
                                      </p:cBhvr>
                                      <p:to>
                                        <p:strVal val="solid"/>
                                      </p:to>
                                    </p:set>
                                    <p:set>
                                      <p:cBhvr>
                                        <p:cTn id="121" dur="1000" fill="hold"/>
                                        <p:tgtEl>
                                          <p:spTgt spid="23"/>
                                        </p:tgtEl>
                                        <p:attrNameLst>
                                          <p:attrName>fill.on</p:attrName>
                                        </p:attrNameLst>
                                      </p:cBhvr>
                                      <p:to>
                                        <p:strVal val="true"/>
                                      </p:to>
                                    </p:set>
                                  </p:childTnLst>
                                </p:cTn>
                              </p:par>
                              <p:par>
                                <p:cTn id="122" presetID="1" presetClass="emph" presetSubtype="2" fill="hold" nodeType="withEffect">
                                  <p:stCondLst>
                                    <p:cond delay="0"/>
                                  </p:stCondLst>
                                  <p:childTnLst>
                                    <p:animClr clrSpc="rgb" dir="cw">
                                      <p:cBhvr>
                                        <p:cTn id="123" dur="1000" fill="hold"/>
                                        <p:tgtEl>
                                          <p:spTgt spid="24"/>
                                        </p:tgtEl>
                                        <p:attrNameLst>
                                          <p:attrName>fillcolor</p:attrName>
                                        </p:attrNameLst>
                                      </p:cBhvr>
                                      <p:to>
                                        <a:srgbClr val="FFCCCC"/>
                                      </p:to>
                                    </p:animClr>
                                    <p:set>
                                      <p:cBhvr>
                                        <p:cTn id="124" dur="1000" fill="hold"/>
                                        <p:tgtEl>
                                          <p:spTgt spid="24"/>
                                        </p:tgtEl>
                                        <p:attrNameLst>
                                          <p:attrName>fill.type</p:attrName>
                                        </p:attrNameLst>
                                      </p:cBhvr>
                                      <p:to>
                                        <p:strVal val="solid"/>
                                      </p:to>
                                    </p:set>
                                    <p:set>
                                      <p:cBhvr>
                                        <p:cTn id="125" dur="1000" fill="hold"/>
                                        <p:tgtEl>
                                          <p:spTgt spid="24"/>
                                        </p:tgtEl>
                                        <p:attrNameLst>
                                          <p:attrName>fill.on</p:attrName>
                                        </p:attrNameLst>
                                      </p:cBhvr>
                                      <p:to>
                                        <p:strVal val="true"/>
                                      </p:to>
                                    </p:set>
                                  </p:childTnLst>
                                </p:cTn>
                              </p:par>
                              <p:par>
                                <p:cTn id="126" presetID="1" presetClass="emph" presetSubtype="2" fill="hold" nodeType="withEffect">
                                  <p:stCondLst>
                                    <p:cond delay="0"/>
                                  </p:stCondLst>
                                  <p:childTnLst>
                                    <p:animClr clrSpc="rgb" dir="cw">
                                      <p:cBhvr>
                                        <p:cTn id="127" dur="1000" fill="hold"/>
                                        <p:tgtEl>
                                          <p:spTgt spid="25"/>
                                        </p:tgtEl>
                                        <p:attrNameLst>
                                          <p:attrName>fillcolor</p:attrName>
                                        </p:attrNameLst>
                                      </p:cBhvr>
                                      <p:to>
                                        <a:srgbClr val="FFCCCC"/>
                                      </p:to>
                                    </p:animClr>
                                    <p:set>
                                      <p:cBhvr>
                                        <p:cTn id="128" dur="1000" fill="hold"/>
                                        <p:tgtEl>
                                          <p:spTgt spid="25"/>
                                        </p:tgtEl>
                                        <p:attrNameLst>
                                          <p:attrName>fill.type</p:attrName>
                                        </p:attrNameLst>
                                      </p:cBhvr>
                                      <p:to>
                                        <p:strVal val="solid"/>
                                      </p:to>
                                    </p:set>
                                    <p:set>
                                      <p:cBhvr>
                                        <p:cTn id="129" dur="1000" fill="hold"/>
                                        <p:tgtEl>
                                          <p:spTgt spid="25"/>
                                        </p:tgtEl>
                                        <p:attrNameLst>
                                          <p:attrName>fill.on</p:attrName>
                                        </p:attrNameLst>
                                      </p:cBhvr>
                                      <p:to>
                                        <p:strVal val="true"/>
                                      </p:to>
                                    </p:set>
                                  </p:childTnLst>
                                </p:cTn>
                              </p:par>
                              <p:par>
                                <p:cTn id="130" presetID="10" presetClass="entr" presetSubtype="0" fill="hold" nodeType="withEffect">
                                  <p:stCondLst>
                                    <p:cond delay="0"/>
                                  </p:stCondLst>
                                  <p:childTnLst>
                                    <p:set>
                                      <p:cBhvr>
                                        <p:cTn id="131" dur="1" fill="hold">
                                          <p:stCondLst>
                                            <p:cond delay="0"/>
                                          </p:stCondLst>
                                        </p:cTn>
                                        <p:tgtEl>
                                          <p:spTgt spid="37"/>
                                        </p:tgtEl>
                                        <p:attrNameLst>
                                          <p:attrName>style.visibility</p:attrName>
                                        </p:attrNameLst>
                                      </p:cBhvr>
                                      <p:to>
                                        <p:strVal val="visible"/>
                                      </p:to>
                                    </p:set>
                                    <p:animEffect transition="in" filter="fade">
                                      <p:cBhvr>
                                        <p:cTn id="132" dur="500"/>
                                        <p:tgtEl>
                                          <p:spTgt spid="37"/>
                                        </p:tgtEl>
                                      </p:cBhvr>
                                    </p:animEffect>
                                  </p:childTnLst>
                                </p:cTn>
                              </p:par>
                            </p:childTnLst>
                          </p:cTn>
                        </p:par>
                      </p:childTnLst>
                    </p:cTn>
                  </p:par>
                  <p:par>
                    <p:cTn id="133" fill="hold">
                      <p:stCondLst>
                        <p:cond delay="indefinite"/>
                      </p:stCondLst>
                      <p:childTnLst>
                        <p:par>
                          <p:cTn id="134" fill="hold">
                            <p:stCondLst>
                              <p:cond delay="0"/>
                            </p:stCondLst>
                            <p:childTnLst>
                              <p:par>
                                <p:cTn id="135" presetID="1" presetClass="emph" presetSubtype="2" fill="hold" nodeType="clickEffect">
                                  <p:stCondLst>
                                    <p:cond delay="0"/>
                                  </p:stCondLst>
                                  <p:childTnLst>
                                    <p:animClr clrSpc="rgb" dir="cw">
                                      <p:cBhvr>
                                        <p:cTn id="136" dur="1000" fill="hold"/>
                                        <p:tgtEl>
                                          <p:spTgt spid="30"/>
                                        </p:tgtEl>
                                        <p:attrNameLst>
                                          <p:attrName>fillcolor</p:attrName>
                                        </p:attrNameLst>
                                      </p:cBhvr>
                                      <p:to>
                                        <a:srgbClr val="FFCCCC"/>
                                      </p:to>
                                    </p:animClr>
                                    <p:set>
                                      <p:cBhvr>
                                        <p:cTn id="137" dur="1000" fill="hold"/>
                                        <p:tgtEl>
                                          <p:spTgt spid="30"/>
                                        </p:tgtEl>
                                        <p:attrNameLst>
                                          <p:attrName>fill.type</p:attrName>
                                        </p:attrNameLst>
                                      </p:cBhvr>
                                      <p:to>
                                        <p:strVal val="solid"/>
                                      </p:to>
                                    </p:set>
                                    <p:set>
                                      <p:cBhvr>
                                        <p:cTn id="138" dur="1000" fill="hold"/>
                                        <p:tgtEl>
                                          <p:spTgt spid="30"/>
                                        </p:tgtEl>
                                        <p:attrNameLst>
                                          <p:attrName>fill.on</p:attrName>
                                        </p:attrNameLst>
                                      </p:cBhvr>
                                      <p:to>
                                        <p:strVal val="true"/>
                                      </p:to>
                                    </p:set>
                                  </p:childTnLst>
                                </p:cTn>
                              </p:par>
                              <p:par>
                                <p:cTn id="139" presetID="1" presetClass="emph" presetSubtype="2" fill="hold" nodeType="withEffect">
                                  <p:stCondLst>
                                    <p:cond delay="0"/>
                                  </p:stCondLst>
                                  <p:childTnLst>
                                    <p:animClr clrSpc="rgb" dir="cw">
                                      <p:cBhvr>
                                        <p:cTn id="140" dur="1000" fill="hold"/>
                                        <p:tgtEl>
                                          <p:spTgt spid="32"/>
                                        </p:tgtEl>
                                        <p:attrNameLst>
                                          <p:attrName>fillcolor</p:attrName>
                                        </p:attrNameLst>
                                      </p:cBhvr>
                                      <p:to>
                                        <a:srgbClr val="FFCCCC"/>
                                      </p:to>
                                    </p:animClr>
                                    <p:set>
                                      <p:cBhvr>
                                        <p:cTn id="141" dur="1000" fill="hold"/>
                                        <p:tgtEl>
                                          <p:spTgt spid="32"/>
                                        </p:tgtEl>
                                        <p:attrNameLst>
                                          <p:attrName>fill.type</p:attrName>
                                        </p:attrNameLst>
                                      </p:cBhvr>
                                      <p:to>
                                        <p:strVal val="solid"/>
                                      </p:to>
                                    </p:set>
                                    <p:set>
                                      <p:cBhvr>
                                        <p:cTn id="142" dur="1000" fill="hold"/>
                                        <p:tgtEl>
                                          <p:spTgt spid="32"/>
                                        </p:tgtEl>
                                        <p:attrNameLst>
                                          <p:attrName>fill.on</p:attrName>
                                        </p:attrNameLst>
                                      </p:cBhvr>
                                      <p:to>
                                        <p:strVal val="true"/>
                                      </p:to>
                                    </p:set>
                                  </p:childTnLst>
                                </p:cTn>
                              </p:par>
                              <p:par>
                                <p:cTn id="143" presetID="1" presetClass="emph" presetSubtype="2" fill="hold" nodeType="withEffect">
                                  <p:stCondLst>
                                    <p:cond delay="0"/>
                                  </p:stCondLst>
                                  <p:childTnLst>
                                    <p:animClr clrSpc="rgb" dir="cw">
                                      <p:cBhvr>
                                        <p:cTn id="144" dur="1000" fill="hold"/>
                                        <p:tgtEl>
                                          <p:spTgt spid="33"/>
                                        </p:tgtEl>
                                        <p:attrNameLst>
                                          <p:attrName>fillcolor</p:attrName>
                                        </p:attrNameLst>
                                      </p:cBhvr>
                                      <p:to>
                                        <a:srgbClr val="FFCCCC"/>
                                      </p:to>
                                    </p:animClr>
                                    <p:set>
                                      <p:cBhvr>
                                        <p:cTn id="145" dur="1000" fill="hold"/>
                                        <p:tgtEl>
                                          <p:spTgt spid="33"/>
                                        </p:tgtEl>
                                        <p:attrNameLst>
                                          <p:attrName>fill.type</p:attrName>
                                        </p:attrNameLst>
                                      </p:cBhvr>
                                      <p:to>
                                        <p:strVal val="solid"/>
                                      </p:to>
                                    </p:set>
                                    <p:set>
                                      <p:cBhvr>
                                        <p:cTn id="146" dur="1000" fill="hold"/>
                                        <p:tgtEl>
                                          <p:spTgt spid="33"/>
                                        </p:tgtEl>
                                        <p:attrNameLst>
                                          <p:attrName>fill.on</p:attrName>
                                        </p:attrNameLst>
                                      </p:cBhvr>
                                      <p:to>
                                        <p:strVal val="true"/>
                                      </p:to>
                                    </p:set>
                                  </p:childTnLst>
                                </p:cTn>
                              </p:par>
                              <p:par>
                                <p:cTn id="147" presetID="10" presetClass="entr" presetSubtype="0" fill="hold" nodeType="with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7E6AF1E-D3D7-49FE-B393-F67EF8FFF445}"/>
              </a:ext>
            </a:extLst>
          </p:cNvPr>
          <p:cNvPicPr>
            <a:picLocks noChangeAspect="1"/>
          </p:cNvPicPr>
          <p:nvPr/>
        </p:nvPicPr>
        <p:blipFill rotWithShape="1">
          <a:blip r:embed="rId3"/>
          <a:srcRect t="11171"/>
          <a:stretch/>
        </p:blipFill>
        <p:spPr>
          <a:xfrm>
            <a:off x="7056445" y="766118"/>
            <a:ext cx="5135555" cy="6091881"/>
          </a:xfrm>
          <a:prstGeom prst="rect">
            <a:avLst/>
          </a:prstGeom>
        </p:spPr>
      </p:pic>
      <p:sp>
        <p:nvSpPr>
          <p:cNvPr id="5" name="Title 1">
            <a:extLst>
              <a:ext uri="{FF2B5EF4-FFF2-40B4-BE49-F238E27FC236}">
                <a16:creationId xmlns:a16="http://schemas.microsoft.com/office/drawing/2014/main" id="{4F892D96-8C7E-465C-86CB-681308C275CB}"/>
              </a:ext>
            </a:extLst>
          </p:cNvPr>
          <p:cNvSpPr>
            <a:spLocks noGrp="1"/>
          </p:cNvSpPr>
          <p:nvPr>
            <p:ph type="title"/>
          </p:nvPr>
        </p:nvSpPr>
        <p:spPr>
          <a:xfrm>
            <a:off x="838200" y="52301"/>
            <a:ext cx="10515600" cy="813974"/>
          </a:xfrm>
        </p:spPr>
        <p:txBody>
          <a:bodyPr/>
          <a:lstStyle/>
          <a:p>
            <a:r>
              <a:rPr lang="en-US" dirty="0"/>
              <a:t>Allocating memory in the kernel</a:t>
            </a:r>
          </a:p>
        </p:txBody>
      </p:sp>
      <p:sp>
        <p:nvSpPr>
          <p:cNvPr id="6" name="Content Placeholder 2">
            <a:extLst>
              <a:ext uri="{FF2B5EF4-FFF2-40B4-BE49-F238E27FC236}">
                <a16:creationId xmlns:a16="http://schemas.microsoft.com/office/drawing/2014/main" id="{33DBFD88-4272-40F3-882C-DB6EDE5863D0}"/>
              </a:ext>
            </a:extLst>
          </p:cNvPr>
          <p:cNvSpPr>
            <a:spLocks noGrp="1"/>
          </p:cNvSpPr>
          <p:nvPr>
            <p:ph idx="1"/>
          </p:nvPr>
        </p:nvSpPr>
        <p:spPr>
          <a:xfrm>
            <a:off x="-8" y="902359"/>
            <a:ext cx="7302505" cy="6091873"/>
          </a:xfrm>
        </p:spPr>
        <p:txBody>
          <a:bodyPr>
            <a:normAutofit/>
          </a:bodyPr>
          <a:lstStyle/>
          <a:p>
            <a:r>
              <a:rPr lang="en-US" dirty="0"/>
              <a:t>Kernels often need to dynamically allocate memory</a:t>
            </a:r>
          </a:p>
          <a:p>
            <a:pPr lvl="1"/>
            <a:r>
              <a:rPr lang="en-US" dirty="0"/>
              <a:t>Ex: Creating a new address space during </a:t>
            </a:r>
            <a:r>
              <a:rPr lang="en-US" dirty="0">
                <a:latin typeface="Consolas" panose="020B0609020204030204" pitchFamily="49" charset="0"/>
              </a:rPr>
              <a:t>fork()</a:t>
            </a:r>
          </a:p>
          <a:p>
            <a:pPr lvl="2"/>
            <a:r>
              <a:rPr lang="en-US" sz="2400" dirty="0"/>
              <a:t>Page table</a:t>
            </a:r>
          </a:p>
          <a:p>
            <a:pPr lvl="2"/>
            <a:r>
              <a:rPr lang="en-US" sz="2400" dirty="0">
                <a:latin typeface="Consolas" panose="020B0609020204030204" pitchFamily="49" charset="0"/>
              </a:rPr>
              <a:t>struct proc</a:t>
            </a:r>
          </a:p>
          <a:p>
            <a:pPr lvl="2"/>
            <a:r>
              <a:rPr lang="en-US" sz="2400" dirty="0"/>
              <a:t>Copies of user-mode pages from the parent process</a:t>
            </a:r>
          </a:p>
          <a:p>
            <a:pPr lvl="1"/>
            <a:r>
              <a:rPr lang="en-US" dirty="0"/>
              <a:t>Ex: Allocating buffers to hold incoming IO data</a:t>
            </a:r>
          </a:p>
          <a:p>
            <a:pPr lvl="2"/>
            <a:r>
              <a:rPr lang="en-US" sz="2400" dirty="0"/>
              <a:t>IO devices often unaware of virtual addressing</a:t>
            </a:r>
          </a:p>
          <a:p>
            <a:pPr lvl="2"/>
            <a:r>
              <a:rPr lang="en-US" sz="2400" dirty="0"/>
              <a:t>Consequently:</a:t>
            </a:r>
          </a:p>
          <a:p>
            <a:pPr lvl="3"/>
            <a:r>
              <a:rPr lang="en-US" sz="2400" dirty="0"/>
              <a:t>Kernel must specify a physical start  address for a device-to-RAM transfer</a:t>
            </a:r>
          </a:p>
          <a:p>
            <a:pPr lvl="3"/>
            <a:r>
              <a:rPr lang="en-US" sz="2400" dirty="0"/>
              <a:t>If destination memory buffer is multiple pages in size, those pages must be contiguous in physical memory!</a:t>
            </a:r>
          </a:p>
        </p:txBody>
      </p:sp>
      <p:grpSp>
        <p:nvGrpSpPr>
          <p:cNvPr id="35" name="Group 34">
            <a:extLst>
              <a:ext uri="{FF2B5EF4-FFF2-40B4-BE49-F238E27FC236}">
                <a16:creationId xmlns:a16="http://schemas.microsoft.com/office/drawing/2014/main" id="{BF656BD5-813F-46B8-86F2-A99611B77585}"/>
              </a:ext>
            </a:extLst>
          </p:cNvPr>
          <p:cNvGrpSpPr/>
          <p:nvPr/>
        </p:nvGrpSpPr>
        <p:grpSpPr>
          <a:xfrm>
            <a:off x="6489117" y="3236743"/>
            <a:ext cx="3599298" cy="3518985"/>
            <a:chOff x="6489117" y="3236743"/>
            <a:chExt cx="3599298" cy="3518985"/>
          </a:xfrm>
        </p:grpSpPr>
        <p:grpSp>
          <p:nvGrpSpPr>
            <p:cNvPr id="36" name="Group 35">
              <a:extLst>
                <a:ext uri="{FF2B5EF4-FFF2-40B4-BE49-F238E27FC236}">
                  <a16:creationId xmlns:a16="http://schemas.microsoft.com/office/drawing/2014/main" id="{A0436F0E-BF13-4AD1-BCB4-3045B998F211}"/>
                </a:ext>
              </a:extLst>
            </p:cNvPr>
            <p:cNvGrpSpPr/>
            <p:nvPr/>
          </p:nvGrpSpPr>
          <p:grpSpPr>
            <a:xfrm>
              <a:off x="6489117" y="4501833"/>
              <a:ext cx="2177716" cy="2253895"/>
              <a:chOff x="3874412" y="4271001"/>
              <a:chExt cx="2177716" cy="2253895"/>
            </a:xfrm>
          </p:grpSpPr>
          <p:grpSp>
            <p:nvGrpSpPr>
              <p:cNvPr id="41" name="Group 40">
                <a:extLst>
                  <a:ext uri="{FF2B5EF4-FFF2-40B4-BE49-F238E27FC236}">
                    <a16:creationId xmlns:a16="http://schemas.microsoft.com/office/drawing/2014/main" id="{3C345714-F744-4D42-8665-4445FA42266D}"/>
                  </a:ext>
                </a:extLst>
              </p:cNvPr>
              <p:cNvGrpSpPr/>
              <p:nvPr/>
            </p:nvGrpSpPr>
            <p:grpSpPr>
              <a:xfrm>
                <a:off x="4253664" y="4271001"/>
                <a:ext cx="1428750" cy="1883252"/>
                <a:chOff x="4145380" y="4607885"/>
                <a:chExt cx="1428750" cy="1883252"/>
              </a:xfrm>
            </p:grpSpPr>
            <p:pic>
              <p:nvPicPr>
                <p:cNvPr id="43" name="Picture 2" descr="Image result for wireless network card icon">
                  <a:extLst>
                    <a:ext uri="{FF2B5EF4-FFF2-40B4-BE49-F238E27FC236}">
                      <a16:creationId xmlns:a16="http://schemas.microsoft.com/office/drawing/2014/main" id="{961A1F31-CF4F-45C4-BC68-C1BC1DBC39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5380" y="4607885"/>
                  <a:ext cx="1428750" cy="118110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3">
                  <a:extLst>
                    <a:ext uri="{FF2B5EF4-FFF2-40B4-BE49-F238E27FC236}">
                      <a16:creationId xmlns:a16="http://schemas.microsoft.com/office/drawing/2014/main" id="{2317CB6C-35B9-4A42-8B5D-9F74238E6620}"/>
                    </a:ext>
                  </a:extLst>
                </p:cNvPr>
                <p:cNvPicPr>
                  <a:picLocks noChangeAspect="1"/>
                </p:cNvPicPr>
                <p:nvPr/>
              </p:nvPicPr>
              <p:blipFill>
                <a:blip r:embed="rId5"/>
                <a:stretch>
                  <a:fillRect/>
                </a:stretch>
              </p:blipFill>
              <p:spPr>
                <a:xfrm>
                  <a:off x="4222955" y="5626664"/>
                  <a:ext cx="1264063" cy="864473"/>
                </a:xfrm>
                <a:prstGeom prst="rect">
                  <a:avLst/>
                </a:prstGeom>
              </p:spPr>
            </p:pic>
          </p:grpSp>
          <p:sp>
            <p:nvSpPr>
              <p:cNvPr id="42" name="TextBox 41">
                <a:extLst>
                  <a:ext uri="{FF2B5EF4-FFF2-40B4-BE49-F238E27FC236}">
                    <a16:creationId xmlns:a16="http://schemas.microsoft.com/office/drawing/2014/main" id="{9AF9D52D-690E-4849-A1F2-5086F167AFBA}"/>
                  </a:ext>
                </a:extLst>
              </p:cNvPr>
              <p:cNvSpPr txBox="1"/>
              <p:nvPr/>
            </p:nvSpPr>
            <p:spPr>
              <a:xfrm>
                <a:off x="3874412" y="6063231"/>
                <a:ext cx="2177716" cy="461665"/>
              </a:xfrm>
              <a:prstGeom prst="rect">
                <a:avLst/>
              </a:prstGeom>
              <a:noFill/>
            </p:spPr>
            <p:txBody>
              <a:bodyPr wrap="square" rtlCol="0">
                <a:spAutoFit/>
              </a:bodyPr>
              <a:lstStyle/>
              <a:p>
                <a:pPr algn="ctr"/>
                <a:r>
                  <a:rPr lang="en-US" sz="2400" b="1" dirty="0">
                    <a:latin typeface="Segoe UI" panose="020B0502040204020203" pitchFamily="34" charset="0"/>
                    <a:cs typeface="Segoe UI" panose="020B0502040204020203" pitchFamily="34" charset="0"/>
                  </a:rPr>
                  <a:t>Network card</a:t>
                </a:r>
              </a:p>
            </p:txBody>
          </p:sp>
        </p:grpSp>
        <p:sp>
          <p:nvSpPr>
            <p:cNvPr id="37" name="Right Bracket 36">
              <a:extLst>
                <a:ext uri="{FF2B5EF4-FFF2-40B4-BE49-F238E27FC236}">
                  <a16:creationId xmlns:a16="http://schemas.microsoft.com/office/drawing/2014/main" id="{A63F4E53-F8C6-4525-ADAA-C4FB3691B053}"/>
                </a:ext>
              </a:extLst>
            </p:cNvPr>
            <p:cNvSpPr/>
            <p:nvPr/>
          </p:nvSpPr>
          <p:spPr>
            <a:xfrm flipH="1">
              <a:off x="9767928" y="3236743"/>
              <a:ext cx="320487" cy="565780"/>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8" name="Straight Arrow Connector 37">
              <a:extLst>
                <a:ext uri="{FF2B5EF4-FFF2-40B4-BE49-F238E27FC236}">
                  <a16:creationId xmlns:a16="http://schemas.microsoft.com/office/drawing/2014/main" id="{E348A1C6-B293-441A-945F-03F37E391A89}"/>
                </a:ext>
              </a:extLst>
            </p:cNvPr>
            <p:cNvCxnSpPr>
              <a:cxnSpLocks/>
            </p:cNvCxnSpPr>
            <p:nvPr/>
          </p:nvCxnSpPr>
          <p:spPr>
            <a:xfrm>
              <a:off x="9160945" y="3519633"/>
              <a:ext cx="606983"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2AB9BDE8-5436-4C4D-95F9-6F99A2915B5C}"/>
                </a:ext>
              </a:extLst>
            </p:cNvPr>
            <p:cNvCxnSpPr>
              <a:cxnSpLocks/>
            </p:cNvCxnSpPr>
            <p:nvPr/>
          </p:nvCxnSpPr>
          <p:spPr>
            <a:xfrm flipV="1">
              <a:off x="9160945" y="3519633"/>
              <a:ext cx="0" cy="2315683"/>
            </a:xfrm>
            <a:prstGeom prst="straightConnector1">
              <a:avLst/>
            </a:prstGeom>
            <a:ln w="190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B8C4D7DC-4D65-497A-86AB-96AC75E41993}"/>
                </a:ext>
              </a:extLst>
            </p:cNvPr>
            <p:cNvCxnSpPr>
              <a:cxnSpLocks/>
            </p:cNvCxnSpPr>
            <p:nvPr/>
          </p:nvCxnSpPr>
          <p:spPr>
            <a:xfrm flipV="1">
              <a:off x="8410074" y="5837718"/>
              <a:ext cx="762903" cy="9630"/>
            </a:xfrm>
            <a:prstGeom prst="straightConnector1">
              <a:avLst/>
            </a:prstGeom>
            <a:ln w="190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sp>
        <p:nvSpPr>
          <p:cNvPr id="45" name="Rectangle 44">
            <a:extLst>
              <a:ext uri="{FF2B5EF4-FFF2-40B4-BE49-F238E27FC236}">
                <a16:creationId xmlns:a16="http://schemas.microsoft.com/office/drawing/2014/main" id="{9923F942-54A7-4B80-9375-BA8815130AA0}"/>
              </a:ext>
            </a:extLst>
          </p:cNvPr>
          <p:cNvSpPr/>
          <p:nvPr/>
        </p:nvSpPr>
        <p:spPr>
          <a:xfrm>
            <a:off x="10250898" y="3605635"/>
            <a:ext cx="1780676" cy="1804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10631C6F-A9BD-47A7-8A4C-E970CD5D15E9}"/>
              </a:ext>
            </a:extLst>
          </p:cNvPr>
          <p:cNvSpPr/>
          <p:nvPr/>
        </p:nvSpPr>
        <p:spPr>
          <a:xfrm>
            <a:off x="10250898" y="3425166"/>
            <a:ext cx="1780676" cy="1804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B1AC2255-AE53-432F-A980-0CF878D41FAA}"/>
              </a:ext>
            </a:extLst>
          </p:cNvPr>
          <p:cNvSpPr/>
          <p:nvPr/>
        </p:nvSpPr>
        <p:spPr>
          <a:xfrm>
            <a:off x="10250897" y="3244697"/>
            <a:ext cx="1780676" cy="1804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2074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0 0 L 0.25 0 E" pathEditMode="relative" ptsTypes="">
                                      <p:cBhvr>
                                        <p:cTn id="6" dur="1000" fill="hold"/>
                                        <p:tgtEl>
                                          <p:spTgt spid="4"/>
                                        </p:tgtEl>
                                        <p:attrNameLst>
                                          <p:attrName>ppt_x</p:attrName>
                                          <p:attrName>ppt_y</p:attrName>
                                        </p:attrNameLst>
                                      </p:cBhvr>
                                    </p:animMotion>
                                  </p:childTnLst>
                                </p:cTn>
                              </p:par>
                            </p:childTnLst>
                          </p:cTn>
                        </p:par>
                        <p:par>
                          <p:cTn id="7" fill="hold">
                            <p:stCondLst>
                              <p:cond delay="1000"/>
                            </p:stCondLst>
                            <p:childTnLst>
                              <p:par>
                                <p:cTn id="8" presetID="10" presetClass="entr" presetSubtype="0" fill="hold" grpId="0" nodeType="after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fade">
                                      <p:cBhvr>
                                        <p:cTn id="10" dur="500"/>
                                        <p:tgtEl>
                                          <p:spTgt spid="4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fade">
                                      <p:cBhvr>
                                        <p:cTn id="13" dur="500"/>
                                        <p:tgtEl>
                                          <p:spTgt spid="4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500"/>
                                        <p:tgtEl>
                                          <p:spTgt spid="47"/>
                                        </p:tgtEl>
                                      </p:cBhvr>
                                    </p:animEffect>
                                  </p:childTnLst>
                                </p:cTn>
                              </p:par>
                              <p:par>
                                <p:cTn id="17" presetID="1" presetClass="emph" presetSubtype="2" fill="hold" nodeType="withEffect">
                                  <p:stCondLst>
                                    <p:cond delay="0"/>
                                  </p:stCondLst>
                                  <p:childTnLst>
                                    <p:animClr clrSpc="rgb" dir="cw">
                                      <p:cBhvr>
                                        <p:cTn id="18" dur="1000" fill="hold"/>
                                        <p:tgtEl>
                                          <p:spTgt spid="45"/>
                                        </p:tgtEl>
                                        <p:attrNameLst>
                                          <p:attrName>fillcolor</p:attrName>
                                        </p:attrNameLst>
                                      </p:cBhvr>
                                      <p:to>
                                        <a:srgbClr val="FFFF66"/>
                                      </p:to>
                                    </p:animClr>
                                    <p:set>
                                      <p:cBhvr>
                                        <p:cTn id="19" dur="1000" fill="hold"/>
                                        <p:tgtEl>
                                          <p:spTgt spid="45"/>
                                        </p:tgtEl>
                                        <p:attrNameLst>
                                          <p:attrName>fill.type</p:attrName>
                                        </p:attrNameLst>
                                      </p:cBhvr>
                                      <p:to>
                                        <p:strVal val="solid"/>
                                      </p:to>
                                    </p:set>
                                    <p:set>
                                      <p:cBhvr>
                                        <p:cTn id="20" dur="1000" fill="hold"/>
                                        <p:tgtEl>
                                          <p:spTgt spid="45"/>
                                        </p:tgtEl>
                                        <p:attrNameLst>
                                          <p:attrName>fill.on</p:attrName>
                                        </p:attrNameLst>
                                      </p:cBhvr>
                                      <p:to>
                                        <p:strVal val="true"/>
                                      </p:to>
                                    </p:set>
                                  </p:childTnLst>
                                </p:cTn>
                              </p:par>
                              <p:par>
                                <p:cTn id="21" presetID="1" presetClass="emph" presetSubtype="2" fill="hold" nodeType="withEffect">
                                  <p:stCondLst>
                                    <p:cond delay="0"/>
                                  </p:stCondLst>
                                  <p:childTnLst>
                                    <p:animClr clrSpc="rgb" dir="cw">
                                      <p:cBhvr>
                                        <p:cTn id="22" dur="1000" fill="hold"/>
                                        <p:tgtEl>
                                          <p:spTgt spid="46"/>
                                        </p:tgtEl>
                                        <p:attrNameLst>
                                          <p:attrName>fillcolor</p:attrName>
                                        </p:attrNameLst>
                                      </p:cBhvr>
                                      <p:to>
                                        <a:srgbClr val="FFFF66"/>
                                      </p:to>
                                    </p:animClr>
                                    <p:set>
                                      <p:cBhvr>
                                        <p:cTn id="23" dur="1000" fill="hold"/>
                                        <p:tgtEl>
                                          <p:spTgt spid="46"/>
                                        </p:tgtEl>
                                        <p:attrNameLst>
                                          <p:attrName>fill.type</p:attrName>
                                        </p:attrNameLst>
                                      </p:cBhvr>
                                      <p:to>
                                        <p:strVal val="solid"/>
                                      </p:to>
                                    </p:set>
                                    <p:set>
                                      <p:cBhvr>
                                        <p:cTn id="24" dur="1000" fill="hold"/>
                                        <p:tgtEl>
                                          <p:spTgt spid="46"/>
                                        </p:tgtEl>
                                        <p:attrNameLst>
                                          <p:attrName>fill.on</p:attrName>
                                        </p:attrNameLst>
                                      </p:cBhvr>
                                      <p:to>
                                        <p:strVal val="true"/>
                                      </p:to>
                                    </p:set>
                                  </p:childTnLst>
                                </p:cTn>
                              </p:par>
                              <p:par>
                                <p:cTn id="25" presetID="1" presetClass="emph" presetSubtype="2" fill="hold" nodeType="withEffect">
                                  <p:stCondLst>
                                    <p:cond delay="0"/>
                                  </p:stCondLst>
                                  <p:childTnLst>
                                    <p:animClr clrSpc="rgb" dir="cw">
                                      <p:cBhvr>
                                        <p:cTn id="26" dur="1000" fill="hold"/>
                                        <p:tgtEl>
                                          <p:spTgt spid="47"/>
                                        </p:tgtEl>
                                        <p:attrNameLst>
                                          <p:attrName>fillcolor</p:attrName>
                                        </p:attrNameLst>
                                      </p:cBhvr>
                                      <p:to>
                                        <a:srgbClr val="FFFF66"/>
                                      </p:to>
                                    </p:animClr>
                                    <p:set>
                                      <p:cBhvr>
                                        <p:cTn id="27" dur="1000" fill="hold"/>
                                        <p:tgtEl>
                                          <p:spTgt spid="47"/>
                                        </p:tgtEl>
                                        <p:attrNameLst>
                                          <p:attrName>fill.type</p:attrName>
                                        </p:attrNameLst>
                                      </p:cBhvr>
                                      <p:to>
                                        <p:strVal val="solid"/>
                                      </p:to>
                                    </p:set>
                                    <p:set>
                                      <p:cBhvr>
                                        <p:cTn id="28" dur="1000" fill="hold"/>
                                        <p:tgtEl>
                                          <p:spTgt spid="47"/>
                                        </p:tgtEl>
                                        <p:attrNameLst>
                                          <p:attrName>fill.on</p:attrName>
                                        </p:attrNameLst>
                                      </p:cBhvr>
                                      <p:to>
                                        <p:strVal val="true"/>
                                      </p:to>
                                    </p:set>
                                  </p:childTnLst>
                                </p:cTn>
                              </p:par>
                              <p:par>
                                <p:cTn id="29" presetID="10"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500"/>
                                        <p:tgtEl>
                                          <p:spTgt spid="35"/>
                                        </p:tgtEl>
                                      </p:cBhvr>
                                    </p:animEffect>
                                  </p:childTnLst>
                                </p:cTn>
                              </p:par>
                              <p:par>
                                <p:cTn id="32" presetID="10" presetClass="entr" presetSubtype="0" fill="hold" nodeType="withEffect">
                                  <p:stCondLst>
                                    <p:cond delay="0"/>
                                  </p:stCondLst>
                                  <p:childTnLst>
                                    <p:set>
                                      <p:cBhvr>
                                        <p:cTn id="33" dur="1" fill="hold">
                                          <p:stCondLst>
                                            <p:cond delay="0"/>
                                          </p:stCondLst>
                                        </p:cTn>
                                        <p:tgtEl>
                                          <p:spTgt spid="6">
                                            <p:txEl>
                                              <p:pRg st="6" end="6"/>
                                            </p:txEl>
                                          </p:spTgt>
                                        </p:tgtEl>
                                        <p:attrNameLst>
                                          <p:attrName>style.visibility</p:attrName>
                                        </p:attrNameLst>
                                      </p:cBhvr>
                                      <p:to>
                                        <p:strVal val="visible"/>
                                      </p:to>
                                    </p:set>
                                    <p:animEffect transition="in" filter="fade">
                                      <p:cBhvr>
                                        <p:cTn id="34" dur="500"/>
                                        <p:tgtEl>
                                          <p:spTgt spid="6">
                                            <p:txEl>
                                              <p:pRg st="6" end="6"/>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Effect transition="in" filter="fade">
                                      <p:cBhvr>
                                        <p:cTn id="37" dur="500"/>
                                        <p:tgtEl>
                                          <p:spTgt spid="6">
                                            <p:txEl>
                                              <p:pRg st="7" end="7"/>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6">
                                            <p:txEl>
                                              <p:pRg st="8" end="8"/>
                                            </p:txEl>
                                          </p:spTgt>
                                        </p:tgtEl>
                                        <p:attrNameLst>
                                          <p:attrName>style.visibility</p:attrName>
                                        </p:attrNameLst>
                                      </p:cBhvr>
                                      <p:to>
                                        <p:strVal val="visible"/>
                                      </p:to>
                                    </p:set>
                                    <p:animEffect transition="in" filter="fade">
                                      <p:cBhvr>
                                        <p:cTn id="40" dur="500"/>
                                        <p:tgtEl>
                                          <p:spTgt spid="6">
                                            <p:txEl>
                                              <p:pRg st="8" end="8"/>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6">
                                            <p:txEl>
                                              <p:pRg st="9" end="9"/>
                                            </p:txEl>
                                          </p:spTgt>
                                        </p:tgtEl>
                                        <p:attrNameLst>
                                          <p:attrName>style.visibility</p:attrName>
                                        </p:attrNameLst>
                                      </p:cBhvr>
                                      <p:to>
                                        <p:strVal val="visible"/>
                                      </p:to>
                                    </p:set>
                                    <p:animEffect transition="in" filter="fade">
                                      <p:cBhvr>
                                        <p:cTn id="43"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95AA2-6F7E-4A29-9099-CBADC1688825}"/>
              </a:ext>
            </a:extLst>
          </p:cNvPr>
          <p:cNvSpPr>
            <a:spLocks noGrp="1"/>
          </p:cNvSpPr>
          <p:nvPr>
            <p:ph type="title"/>
          </p:nvPr>
        </p:nvSpPr>
        <p:spPr>
          <a:xfrm>
            <a:off x="838200" y="52301"/>
            <a:ext cx="10515600" cy="813974"/>
          </a:xfrm>
        </p:spPr>
        <p:txBody>
          <a:bodyPr/>
          <a:lstStyle/>
          <a:p>
            <a:r>
              <a:rPr lang="en-US" dirty="0"/>
              <a:t>Allocating memory in the kernel</a:t>
            </a:r>
          </a:p>
        </p:txBody>
      </p:sp>
      <p:sp>
        <p:nvSpPr>
          <p:cNvPr id="3" name="Content Placeholder 2">
            <a:extLst>
              <a:ext uri="{FF2B5EF4-FFF2-40B4-BE49-F238E27FC236}">
                <a16:creationId xmlns:a16="http://schemas.microsoft.com/office/drawing/2014/main" id="{9A5B64E7-7740-4308-B2ED-F506714B3FA7}"/>
              </a:ext>
            </a:extLst>
          </p:cNvPr>
          <p:cNvSpPr>
            <a:spLocks noGrp="1"/>
          </p:cNvSpPr>
          <p:nvPr>
            <p:ph idx="1"/>
          </p:nvPr>
        </p:nvSpPr>
        <p:spPr>
          <a:xfrm>
            <a:off x="-7" y="902359"/>
            <a:ext cx="7134728" cy="5751099"/>
          </a:xfrm>
        </p:spPr>
        <p:txBody>
          <a:bodyPr>
            <a:normAutofit/>
          </a:bodyPr>
          <a:lstStyle/>
          <a:p>
            <a:r>
              <a:rPr lang="en-US" dirty="0"/>
              <a:t>Kernels often need to dynamically allocate memory</a:t>
            </a:r>
          </a:p>
          <a:p>
            <a:pPr lvl="1"/>
            <a:r>
              <a:rPr lang="en-US" dirty="0"/>
              <a:t>Ex: Creating a new address space during </a:t>
            </a:r>
            <a:r>
              <a:rPr lang="en-US" dirty="0">
                <a:latin typeface="Consolas" panose="020B0609020204030204" pitchFamily="49" charset="0"/>
              </a:rPr>
              <a:t>fork()</a:t>
            </a:r>
          </a:p>
          <a:p>
            <a:pPr lvl="2"/>
            <a:r>
              <a:rPr lang="en-US" sz="2400" dirty="0"/>
              <a:t>Page table</a:t>
            </a:r>
          </a:p>
          <a:p>
            <a:pPr lvl="2"/>
            <a:r>
              <a:rPr lang="en-US" sz="2400" dirty="0">
                <a:latin typeface="Consolas" panose="020B0609020204030204" pitchFamily="49" charset="0"/>
              </a:rPr>
              <a:t>struct proc</a:t>
            </a:r>
          </a:p>
          <a:p>
            <a:pPr lvl="2"/>
            <a:r>
              <a:rPr lang="en-US" sz="2400" dirty="0"/>
              <a:t>Copies of user-mode pages from the parent process</a:t>
            </a:r>
          </a:p>
          <a:p>
            <a:pPr lvl="1"/>
            <a:r>
              <a:rPr lang="en-US" dirty="0"/>
              <a:t>Ex: Allocating buffers to hold incoming IO data</a:t>
            </a:r>
          </a:p>
          <a:p>
            <a:pPr lvl="1"/>
            <a:r>
              <a:rPr lang="en-US" dirty="0"/>
              <a:t>Ex: Growing the user-level heap via the </a:t>
            </a:r>
            <a:r>
              <a:rPr lang="en-US" dirty="0" err="1">
                <a:latin typeface="Consolas" panose="020B0609020204030204" pitchFamily="49" charset="0"/>
              </a:rPr>
              <a:t>sbrk</a:t>
            </a:r>
            <a:r>
              <a:rPr lang="en-US" dirty="0">
                <a:latin typeface="Consolas" panose="020B0609020204030204" pitchFamily="49" charset="0"/>
              </a:rPr>
              <a:t>(</a:t>
            </a:r>
            <a:r>
              <a:rPr lang="en-US" dirty="0" err="1">
                <a:latin typeface="Consolas" panose="020B0609020204030204" pitchFamily="49" charset="0"/>
              </a:rPr>
              <a:t>size_t</a:t>
            </a:r>
            <a:r>
              <a:rPr lang="en-US" dirty="0">
                <a:latin typeface="Consolas" panose="020B0609020204030204" pitchFamily="49" charset="0"/>
              </a:rPr>
              <a:t> increment)</a:t>
            </a:r>
            <a:r>
              <a:rPr lang="en-US" dirty="0"/>
              <a:t> </a:t>
            </a:r>
            <a:r>
              <a:rPr lang="en-US" dirty="0" err="1"/>
              <a:t>syscall</a:t>
            </a:r>
            <a:r>
              <a:rPr lang="en-US" dirty="0"/>
              <a:t> (which is internally invoked by </a:t>
            </a:r>
            <a:r>
              <a:rPr lang="en-US" dirty="0">
                <a:latin typeface="Consolas" panose="020B0609020204030204" pitchFamily="49" charset="0"/>
              </a:rPr>
              <a:t>malloc()</a:t>
            </a:r>
            <a:r>
              <a:rPr lang="en-US" dirty="0"/>
              <a:t>)</a:t>
            </a:r>
            <a:endParaRPr lang="en-US" dirty="0">
              <a:latin typeface="Consolas" panose="020B0609020204030204" pitchFamily="49" charset="0"/>
            </a:endParaRPr>
          </a:p>
          <a:p>
            <a:r>
              <a:rPr lang="en-US" dirty="0"/>
              <a:t>Many (but not all) kernel allocations have a page-sized granularity</a:t>
            </a:r>
          </a:p>
        </p:txBody>
      </p:sp>
      <p:grpSp>
        <p:nvGrpSpPr>
          <p:cNvPr id="57" name="Group 56">
            <a:extLst>
              <a:ext uri="{FF2B5EF4-FFF2-40B4-BE49-F238E27FC236}">
                <a16:creationId xmlns:a16="http://schemas.microsoft.com/office/drawing/2014/main" id="{320B5115-FA97-4907-AFB7-00FBCA491449}"/>
              </a:ext>
            </a:extLst>
          </p:cNvPr>
          <p:cNvGrpSpPr/>
          <p:nvPr/>
        </p:nvGrpSpPr>
        <p:grpSpPr>
          <a:xfrm>
            <a:off x="7613975" y="778337"/>
            <a:ext cx="4357446" cy="5875121"/>
            <a:chOff x="7613975" y="778337"/>
            <a:chExt cx="4357446" cy="5875121"/>
          </a:xfrm>
        </p:grpSpPr>
        <p:sp>
          <p:nvSpPr>
            <p:cNvPr id="34" name="TextBox 33">
              <a:extLst>
                <a:ext uri="{FF2B5EF4-FFF2-40B4-BE49-F238E27FC236}">
                  <a16:creationId xmlns:a16="http://schemas.microsoft.com/office/drawing/2014/main" id="{0F4EF7A8-74D4-4ED4-AFF4-E0495B573443}"/>
                </a:ext>
              </a:extLst>
            </p:cNvPr>
            <p:cNvSpPr txBox="1"/>
            <p:nvPr/>
          </p:nvSpPr>
          <p:spPr>
            <a:xfrm>
              <a:off x="7613975" y="778337"/>
              <a:ext cx="4357446" cy="830997"/>
            </a:xfrm>
            <a:prstGeom prst="rect">
              <a:avLst/>
            </a:prstGeom>
            <a:noFill/>
          </p:spPr>
          <p:txBody>
            <a:bodyPr wrap="square" rtlCol="0">
              <a:spAutoFit/>
            </a:bodyPr>
            <a:lstStyle/>
            <a:p>
              <a:pPr algn="ctr"/>
              <a:r>
                <a:rPr lang="en-US" sz="2400" b="1" dirty="0">
                  <a:latin typeface="Segoe UI" panose="020B0502040204020203" pitchFamily="34" charset="0"/>
                  <a:cs typeface="Segoe UI" panose="020B0502040204020203" pitchFamily="34" charset="0"/>
                </a:rPr>
                <a:t>Virtual address space</a:t>
              </a:r>
            </a:p>
            <a:p>
              <a:pPr algn="ctr"/>
              <a:r>
                <a:rPr lang="en-US" sz="2400" b="1" dirty="0">
                  <a:latin typeface="Segoe UI" panose="020B0502040204020203" pitchFamily="34" charset="0"/>
                  <a:cs typeface="Segoe UI" panose="020B0502040204020203" pitchFamily="34" charset="0"/>
                </a:rPr>
                <a:t>(low canonical)</a:t>
              </a:r>
            </a:p>
          </p:txBody>
        </p:sp>
        <p:sp>
          <p:nvSpPr>
            <p:cNvPr id="76" name="Rectangle 75">
              <a:extLst>
                <a:ext uri="{FF2B5EF4-FFF2-40B4-BE49-F238E27FC236}">
                  <a16:creationId xmlns:a16="http://schemas.microsoft.com/office/drawing/2014/main" id="{6AE8A605-7B67-4ED3-BB14-CE304115A94C}"/>
                </a:ext>
              </a:extLst>
            </p:cNvPr>
            <p:cNvSpPr/>
            <p:nvPr/>
          </p:nvSpPr>
          <p:spPr>
            <a:xfrm>
              <a:off x="8013700" y="6210300"/>
              <a:ext cx="3581400" cy="44315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Code</a:t>
              </a:r>
            </a:p>
          </p:txBody>
        </p:sp>
        <p:sp>
          <p:nvSpPr>
            <p:cNvPr id="77" name="Rectangle 76">
              <a:extLst>
                <a:ext uri="{FF2B5EF4-FFF2-40B4-BE49-F238E27FC236}">
                  <a16:creationId xmlns:a16="http://schemas.microsoft.com/office/drawing/2014/main" id="{BA1B4B9C-2054-448D-AB96-B70D8479C452}"/>
                </a:ext>
              </a:extLst>
            </p:cNvPr>
            <p:cNvSpPr/>
            <p:nvPr/>
          </p:nvSpPr>
          <p:spPr>
            <a:xfrm>
              <a:off x="8013700" y="5767142"/>
              <a:ext cx="3581400" cy="44315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Static data</a:t>
              </a:r>
            </a:p>
          </p:txBody>
        </p:sp>
        <p:sp>
          <p:nvSpPr>
            <p:cNvPr id="80" name="Rectangle 79">
              <a:extLst>
                <a:ext uri="{FF2B5EF4-FFF2-40B4-BE49-F238E27FC236}">
                  <a16:creationId xmlns:a16="http://schemas.microsoft.com/office/drawing/2014/main" id="{F1DA2BA2-0863-49D9-9C95-77904BEC58FD}"/>
                </a:ext>
              </a:extLst>
            </p:cNvPr>
            <p:cNvSpPr/>
            <p:nvPr/>
          </p:nvSpPr>
          <p:spPr>
            <a:xfrm>
              <a:off x="8013700" y="5323984"/>
              <a:ext cx="3581400" cy="44315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Heap</a:t>
              </a:r>
            </a:p>
          </p:txBody>
        </p:sp>
        <p:sp>
          <p:nvSpPr>
            <p:cNvPr id="84" name="Rectangle 83">
              <a:extLst>
                <a:ext uri="{FF2B5EF4-FFF2-40B4-BE49-F238E27FC236}">
                  <a16:creationId xmlns:a16="http://schemas.microsoft.com/office/drawing/2014/main" id="{39C6C45B-4D6F-4C11-BB41-6DAB8E025BAD}"/>
                </a:ext>
              </a:extLst>
            </p:cNvPr>
            <p:cNvSpPr/>
            <p:nvPr/>
          </p:nvSpPr>
          <p:spPr>
            <a:xfrm>
              <a:off x="8013700" y="1679855"/>
              <a:ext cx="3581400" cy="44315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Stack</a:t>
              </a:r>
            </a:p>
          </p:txBody>
        </p:sp>
        <p:sp>
          <p:nvSpPr>
            <p:cNvPr id="43" name="Rectangle 42">
              <a:extLst>
                <a:ext uri="{FF2B5EF4-FFF2-40B4-BE49-F238E27FC236}">
                  <a16:creationId xmlns:a16="http://schemas.microsoft.com/office/drawing/2014/main" id="{E7B9F5B0-06D7-46D5-B380-A617DB59A97B}"/>
                </a:ext>
              </a:extLst>
            </p:cNvPr>
            <p:cNvSpPr/>
            <p:nvPr/>
          </p:nvSpPr>
          <p:spPr>
            <a:xfrm>
              <a:off x="8013700" y="2123013"/>
              <a:ext cx="3581400" cy="320097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Arrow: Down 85">
              <a:extLst>
                <a:ext uri="{FF2B5EF4-FFF2-40B4-BE49-F238E27FC236}">
                  <a16:creationId xmlns:a16="http://schemas.microsoft.com/office/drawing/2014/main" id="{7FCE4C87-FFF5-40E9-9DF8-CB3ADDD570E6}"/>
                </a:ext>
              </a:extLst>
            </p:cNvPr>
            <p:cNvSpPr/>
            <p:nvPr/>
          </p:nvSpPr>
          <p:spPr>
            <a:xfrm rot="10800000">
              <a:off x="9538728" y="4516301"/>
              <a:ext cx="531341" cy="729049"/>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87">
            <a:extLst>
              <a:ext uri="{FF2B5EF4-FFF2-40B4-BE49-F238E27FC236}">
                <a16:creationId xmlns:a16="http://schemas.microsoft.com/office/drawing/2014/main" id="{DEEED9BD-45E7-48F8-BDF7-CBFBC8884C00}"/>
              </a:ext>
            </a:extLst>
          </p:cNvPr>
          <p:cNvGrpSpPr/>
          <p:nvPr/>
        </p:nvGrpSpPr>
        <p:grpSpPr>
          <a:xfrm>
            <a:off x="8013700" y="2239747"/>
            <a:ext cx="3581400" cy="356199"/>
            <a:chOff x="8013700" y="2201647"/>
            <a:chExt cx="3581400" cy="356199"/>
          </a:xfrm>
        </p:grpSpPr>
        <p:sp>
          <p:nvSpPr>
            <p:cNvPr id="89" name="Arrow: Down 88">
              <a:extLst>
                <a:ext uri="{FF2B5EF4-FFF2-40B4-BE49-F238E27FC236}">
                  <a16:creationId xmlns:a16="http://schemas.microsoft.com/office/drawing/2014/main" id="{FB6AC2FB-2275-49EF-8C23-B5940E1E1B1A}"/>
                </a:ext>
              </a:extLst>
            </p:cNvPr>
            <p:cNvSpPr/>
            <p:nvPr/>
          </p:nvSpPr>
          <p:spPr>
            <a:xfrm>
              <a:off x="9538729" y="2201647"/>
              <a:ext cx="531341" cy="3240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0" name="Straight Connector 89">
              <a:extLst>
                <a:ext uri="{FF2B5EF4-FFF2-40B4-BE49-F238E27FC236}">
                  <a16:creationId xmlns:a16="http://schemas.microsoft.com/office/drawing/2014/main" id="{72D05DB8-5BA1-4925-906B-00448C85B26E}"/>
                </a:ext>
              </a:extLst>
            </p:cNvPr>
            <p:cNvCxnSpPr/>
            <p:nvPr/>
          </p:nvCxnSpPr>
          <p:spPr>
            <a:xfrm>
              <a:off x="8013700" y="2557846"/>
              <a:ext cx="3581400"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sp>
        <p:nvSpPr>
          <p:cNvPr id="58" name="TextBox 57">
            <a:extLst>
              <a:ext uri="{FF2B5EF4-FFF2-40B4-BE49-F238E27FC236}">
                <a16:creationId xmlns:a16="http://schemas.microsoft.com/office/drawing/2014/main" id="{BE4F9F3E-C6F6-4A76-9454-FFFE3754F0DB}"/>
              </a:ext>
            </a:extLst>
          </p:cNvPr>
          <p:cNvSpPr txBox="1"/>
          <p:nvPr/>
        </p:nvSpPr>
        <p:spPr>
          <a:xfrm>
            <a:off x="8013698" y="2548670"/>
            <a:ext cx="3581400" cy="1477328"/>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Linux stacks</a:t>
            </a:r>
          </a:p>
          <a:p>
            <a:pPr marL="285750"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Automatically grown by kernel after a page fault . . .</a:t>
            </a:r>
          </a:p>
          <a:p>
            <a:pPr marL="285750"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 . . but only up to a limit (e.g., 8MB; run </a:t>
            </a:r>
            <a:r>
              <a:rPr lang="en-US" dirty="0" err="1">
                <a:latin typeface="Consolas" panose="020B0609020204030204" pitchFamily="49" charset="0"/>
                <a:cs typeface="Segoe UI" panose="020B0502040204020203" pitchFamily="34" charset="0"/>
              </a:rPr>
              <a:t>ulimit</a:t>
            </a:r>
            <a:r>
              <a:rPr lang="en-US" dirty="0">
                <a:latin typeface="Consolas" panose="020B0609020204030204" pitchFamily="49" charset="0"/>
                <a:cs typeface="Segoe UI" panose="020B0502040204020203" pitchFamily="34" charset="0"/>
              </a:rPr>
              <a:t> –s</a:t>
            </a:r>
            <a:r>
              <a:rPr lang="en-US" dirty="0">
                <a:latin typeface="Segoe UI" panose="020B0502040204020203" pitchFamily="34" charset="0"/>
                <a:cs typeface="Segoe UI" panose="020B0502040204020203" pitchFamily="34" charset="0"/>
              </a:rPr>
              <a:t>)</a:t>
            </a:r>
          </a:p>
        </p:txBody>
      </p:sp>
    </p:spTree>
    <p:extLst>
      <p:ext uri="{BB962C8B-B14F-4D97-AF65-F5344CB8AC3E}">
        <p14:creationId xmlns:p14="http://schemas.microsoft.com/office/powerpoint/2010/main" val="3967357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8"/>
                                        </p:tgtEl>
                                        <p:attrNameLst>
                                          <p:attrName>style.visibility</p:attrName>
                                        </p:attrNameLst>
                                      </p:cBhvr>
                                      <p:to>
                                        <p:strVal val="visible"/>
                                      </p:to>
                                    </p:set>
                                    <p:animEffect transition="in" filter="fade">
                                      <p:cBhvr>
                                        <p:cTn id="12" dur="500"/>
                                        <p:tgtEl>
                                          <p:spTgt spid="8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fade">
                                      <p:cBhvr>
                                        <p:cTn id="17" dur="500"/>
                                        <p:tgtEl>
                                          <p:spTgt spid="5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EE398-CF09-491E-A4F1-45C99F083EAE}"/>
              </a:ext>
            </a:extLst>
          </p:cNvPr>
          <p:cNvSpPr>
            <a:spLocks noGrp="1"/>
          </p:cNvSpPr>
          <p:nvPr>
            <p:ph type="title"/>
          </p:nvPr>
        </p:nvSpPr>
        <p:spPr>
          <a:xfrm>
            <a:off x="838200" y="291363"/>
            <a:ext cx="10515600" cy="874126"/>
          </a:xfrm>
        </p:spPr>
        <p:txBody>
          <a:bodyPr/>
          <a:lstStyle/>
          <a:p>
            <a:r>
              <a:rPr lang="en-US" dirty="0"/>
              <a:t>Buddy allocation</a:t>
            </a:r>
          </a:p>
        </p:txBody>
      </p:sp>
      <p:sp>
        <p:nvSpPr>
          <p:cNvPr id="3" name="Content Placeholder 2">
            <a:extLst>
              <a:ext uri="{FF2B5EF4-FFF2-40B4-BE49-F238E27FC236}">
                <a16:creationId xmlns:a16="http://schemas.microsoft.com/office/drawing/2014/main" id="{2789612D-3C74-4F08-891C-588F859A612F}"/>
              </a:ext>
            </a:extLst>
          </p:cNvPr>
          <p:cNvSpPr>
            <a:spLocks noGrp="1"/>
          </p:cNvSpPr>
          <p:nvPr>
            <p:ph idx="1"/>
          </p:nvPr>
        </p:nvSpPr>
        <p:spPr>
          <a:xfrm>
            <a:off x="276726" y="1165489"/>
            <a:ext cx="11915273" cy="5225372"/>
          </a:xfrm>
        </p:spPr>
        <p:txBody>
          <a:bodyPr>
            <a:normAutofit/>
          </a:bodyPr>
          <a:lstStyle/>
          <a:p>
            <a:r>
              <a:rPr lang="en-US" sz="3200" dirty="0"/>
              <a:t>Memory is allocated in units of </a:t>
            </a:r>
            <a:r>
              <a:rPr lang="en-US" sz="3200" dirty="0">
                <a:latin typeface="Consolas" panose="020B0609020204030204" pitchFamily="49" charset="0"/>
              </a:rPr>
              <a:t>2</a:t>
            </a:r>
            <a:r>
              <a:rPr lang="en-US" sz="3600" baseline="30000" dirty="0">
                <a:latin typeface="Consolas" panose="020B0609020204030204" pitchFamily="49" charset="0"/>
              </a:rPr>
              <a:t>o</a:t>
            </a:r>
            <a:r>
              <a:rPr lang="en-US" sz="3200" dirty="0"/>
              <a:t> bytes</a:t>
            </a:r>
          </a:p>
          <a:p>
            <a:pPr lvl="1"/>
            <a:r>
              <a:rPr lang="en-US" sz="2800" dirty="0"/>
              <a:t>A request of size </a:t>
            </a:r>
            <a:r>
              <a:rPr lang="en-US" sz="2800" dirty="0">
                <a:latin typeface="Consolas" panose="020B0609020204030204" pitchFamily="49" charset="0"/>
              </a:rPr>
              <a:t>s</a:t>
            </a:r>
            <a:r>
              <a:rPr lang="en-US" sz="2800" dirty="0"/>
              <a:t> bytes receives a block of </a:t>
            </a:r>
            <a:r>
              <a:rPr lang="en-US" sz="2800" dirty="0">
                <a:latin typeface="Consolas" panose="020B0609020204030204" pitchFamily="49" charset="0"/>
              </a:rPr>
              <a:t>2</a:t>
            </a:r>
            <a:r>
              <a:rPr lang="en-US" sz="3200" baseline="30000" dirty="0">
                <a:latin typeface="Consolas" panose="020B0609020204030204" pitchFamily="49" charset="0"/>
              </a:rPr>
              <a:t>o</a:t>
            </a:r>
            <a:r>
              <a:rPr lang="en-US" sz="2800" dirty="0"/>
              <a:t> bytes, where </a:t>
            </a:r>
            <a:r>
              <a:rPr lang="en-US" sz="2800" dirty="0">
                <a:latin typeface="Consolas" panose="020B0609020204030204" pitchFamily="49" charset="0"/>
              </a:rPr>
              <a:t>o = ⌈log</a:t>
            </a:r>
            <a:r>
              <a:rPr lang="en-US" sz="2800" baseline="-25000" dirty="0">
                <a:latin typeface="Consolas" panose="020B0609020204030204" pitchFamily="49" charset="0"/>
              </a:rPr>
              <a:t>2</a:t>
            </a:r>
            <a:r>
              <a:rPr lang="en-US" sz="2800" dirty="0">
                <a:latin typeface="Consolas" panose="020B0609020204030204" pitchFamily="49" charset="0"/>
              </a:rPr>
              <a:t>s⌉</a:t>
            </a:r>
          </a:p>
          <a:p>
            <a:pPr lvl="1"/>
            <a:r>
              <a:rPr lang="en-US" sz="2800" dirty="0"/>
              <a:t>Allocator has a min order and a max order (e.g., 12 and 21)</a:t>
            </a:r>
          </a:p>
          <a:p>
            <a:r>
              <a:rPr lang="en-US" sz="3200" dirty="0"/>
              <a:t>Allocation splits large free blocks until one of size </a:t>
            </a:r>
            <a:r>
              <a:rPr lang="en-US" sz="3200" dirty="0">
                <a:latin typeface="Consolas" panose="020B0609020204030204" pitchFamily="49" charset="0"/>
              </a:rPr>
              <a:t>o</a:t>
            </a:r>
            <a:r>
              <a:rPr lang="en-US" sz="3200" dirty="0"/>
              <a:t> is created</a:t>
            </a:r>
          </a:p>
          <a:p>
            <a:r>
              <a:rPr lang="en-US" sz="3200" dirty="0"/>
              <a:t>Freeing combines buddies to create large blocks</a:t>
            </a:r>
          </a:p>
          <a:p>
            <a:r>
              <a:rPr lang="en-US" sz="3200" dirty="0"/>
              <a:t>See the pset1 writeup for a more detailed discussion of the algorithm!</a:t>
            </a:r>
          </a:p>
        </p:txBody>
      </p:sp>
    </p:spTree>
    <p:extLst>
      <p:ext uri="{BB962C8B-B14F-4D97-AF65-F5344CB8AC3E}">
        <p14:creationId xmlns:p14="http://schemas.microsoft.com/office/powerpoint/2010/main" val="2417976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55">
            <a:extLst>
              <a:ext uri="{FF2B5EF4-FFF2-40B4-BE49-F238E27FC236}">
                <a16:creationId xmlns:a16="http://schemas.microsoft.com/office/drawing/2014/main" id="{61646F8A-C889-400E-B99D-E08AD94611DE}"/>
              </a:ext>
            </a:extLst>
          </p:cNvPr>
          <p:cNvGrpSpPr/>
          <p:nvPr/>
        </p:nvGrpSpPr>
        <p:grpSpPr>
          <a:xfrm>
            <a:off x="1681494" y="2132358"/>
            <a:ext cx="10241280" cy="640080"/>
            <a:chOff x="1681494" y="2132358"/>
            <a:chExt cx="10241280" cy="640080"/>
          </a:xfrm>
        </p:grpSpPr>
        <p:sp>
          <p:nvSpPr>
            <p:cNvPr id="13" name="Rectangle 12">
              <a:extLst>
                <a:ext uri="{FF2B5EF4-FFF2-40B4-BE49-F238E27FC236}">
                  <a16:creationId xmlns:a16="http://schemas.microsoft.com/office/drawing/2014/main" id="{322A529A-4168-45A7-BF9E-BDE04BB2A51E}"/>
                </a:ext>
              </a:extLst>
            </p:cNvPr>
            <p:cNvSpPr/>
            <p:nvPr/>
          </p:nvSpPr>
          <p:spPr>
            <a:xfrm>
              <a:off x="1681494" y="2132358"/>
              <a:ext cx="2560320" cy="64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256 KB</a:t>
              </a:r>
            </a:p>
          </p:txBody>
        </p:sp>
        <p:sp>
          <p:nvSpPr>
            <p:cNvPr id="14" name="Rectangle 13">
              <a:extLst>
                <a:ext uri="{FF2B5EF4-FFF2-40B4-BE49-F238E27FC236}">
                  <a16:creationId xmlns:a16="http://schemas.microsoft.com/office/drawing/2014/main" id="{04490B70-EDFC-462A-B5D0-C26428735B72}"/>
                </a:ext>
              </a:extLst>
            </p:cNvPr>
            <p:cNvSpPr/>
            <p:nvPr/>
          </p:nvSpPr>
          <p:spPr>
            <a:xfrm>
              <a:off x="4241814" y="2132358"/>
              <a:ext cx="2560320" cy="64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256 KB</a:t>
              </a:r>
            </a:p>
          </p:txBody>
        </p:sp>
        <p:sp>
          <p:nvSpPr>
            <p:cNvPr id="22" name="Rectangle 21">
              <a:extLst>
                <a:ext uri="{FF2B5EF4-FFF2-40B4-BE49-F238E27FC236}">
                  <a16:creationId xmlns:a16="http://schemas.microsoft.com/office/drawing/2014/main" id="{51FA0375-FBA9-45D5-8E27-0B8810CE4514}"/>
                </a:ext>
              </a:extLst>
            </p:cNvPr>
            <p:cNvSpPr/>
            <p:nvPr/>
          </p:nvSpPr>
          <p:spPr>
            <a:xfrm>
              <a:off x="6802134" y="2132358"/>
              <a:ext cx="5120640" cy="64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512 KB</a:t>
              </a:r>
            </a:p>
          </p:txBody>
        </p:sp>
      </p:grpSp>
      <p:grpSp>
        <p:nvGrpSpPr>
          <p:cNvPr id="55" name="Group 54">
            <a:extLst>
              <a:ext uri="{FF2B5EF4-FFF2-40B4-BE49-F238E27FC236}">
                <a16:creationId xmlns:a16="http://schemas.microsoft.com/office/drawing/2014/main" id="{5875D273-9ADB-467B-8F3F-E38CD2CB9F50}"/>
              </a:ext>
            </a:extLst>
          </p:cNvPr>
          <p:cNvGrpSpPr/>
          <p:nvPr/>
        </p:nvGrpSpPr>
        <p:grpSpPr>
          <a:xfrm>
            <a:off x="1681494" y="1350726"/>
            <a:ext cx="10241280" cy="640080"/>
            <a:chOff x="1681494" y="1350726"/>
            <a:chExt cx="10241280" cy="640080"/>
          </a:xfrm>
        </p:grpSpPr>
        <p:sp>
          <p:nvSpPr>
            <p:cNvPr id="15" name="Rectangle 14">
              <a:extLst>
                <a:ext uri="{FF2B5EF4-FFF2-40B4-BE49-F238E27FC236}">
                  <a16:creationId xmlns:a16="http://schemas.microsoft.com/office/drawing/2014/main" id="{1B318EB7-DAE5-4F6D-B5D7-E2954788088C}"/>
                </a:ext>
              </a:extLst>
            </p:cNvPr>
            <p:cNvSpPr/>
            <p:nvPr/>
          </p:nvSpPr>
          <p:spPr>
            <a:xfrm>
              <a:off x="1681494" y="1350726"/>
              <a:ext cx="5120640" cy="64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512 KB</a:t>
              </a:r>
            </a:p>
          </p:txBody>
        </p:sp>
        <p:sp>
          <p:nvSpPr>
            <p:cNvPr id="18" name="Rectangle 17">
              <a:extLst>
                <a:ext uri="{FF2B5EF4-FFF2-40B4-BE49-F238E27FC236}">
                  <a16:creationId xmlns:a16="http://schemas.microsoft.com/office/drawing/2014/main" id="{5DD3E063-F310-4B49-8CC7-9CF70F4A02E7}"/>
                </a:ext>
              </a:extLst>
            </p:cNvPr>
            <p:cNvSpPr/>
            <p:nvPr/>
          </p:nvSpPr>
          <p:spPr>
            <a:xfrm>
              <a:off x="6802134" y="1350726"/>
              <a:ext cx="5120640" cy="64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512 KB</a:t>
              </a:r>
            </a:p>
          </p:txBody>
        </p:sp>
      </p:grpSp>
      <p:sp>
        <p:nvSpPr>
          <p:cNvPr id="19" name="Rectangle 18">
            <a:extLst>
              <a:ext uri="{FF2B5EF4-FFF2-40B4-BE49-F238E27FC236}">
                <a16:creationId xmlns:a16="http://schemas.microsoft.com/office/drawing/2014/main" id="{4C6F9D7C-B5FF-4359-8608-2B26E491919D}"/>
              </a:ext>
            </a:extLst>
          </p:cNvPr>
          <p:cNvSpPr/>
          <p:nvPr/>
        </p:nvSpPr>
        <p:spPr>
          <a:xfrm>
            <a:off x="1681494" y="569094"/>
            <a:ext cx="10241280" cy="64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1024 KB</a:t>
            </a:r>
          </a:p>
        </p:txBody>
      </p:sp>
      <p:sp>
        <p:nvSpPr>
          <p:cNvPr id="23" name="TextBox 22">
            <a:extLst>
              <a:ext uri="{FF2B5EF4-FFF2-40B4-BE49-F238E27FC236}">
                <a16:creationId xmlns:a16="http://schemas.microsoft.com/office/drawing/2014/main" id="{C6D9DCC5-C9AA-43AD-A04D-E46729AFB325}"/>
              </a:ext>
            </a:extLst>
          </p:cNvPr>
          <p:cNvSpPr txBox="1"/>
          <p:nvPr/>
        </p:nvSpPr>
        <p:spPr>
          <a:xfrm>
            <a:off x="-120318" y="596746"/>
            <a:ext cx="1900989" cy="584775"/>
          </a:xfrm>
          <a:prstGeom prst="rect">
            <a:avLst/>
          </a:prstGeom>
          <a:noFill/>
        </p:spPr>
        <p:txBody>
          <a:bodyPr wrap="square" rtlCol="0">
            <a:spAutoFit/>
          </a:bodyPr>
          <a:lstStyle/>
          <a:p>
            <a:pPr algn="ctr"/>
            <a:r>
              <a:rPr lang="en-US" sz="3100" b="1" dirty="0">
                <a:ln>
                  <a:solidFill>
                    <a:schemeClr val="tx1"/>
                  </a:solidFill>
                </a:ln>
                <a:solidFill>
                  <a:srgbClr val="66FF99"/>
                </a:solidFill>
                <a:latin typeface="Segoe UI" panose="020B0502040204020203" pitchFamily="34" charset="0"/>
                <a:cs typeface="Segoe UI" panose="020B0502040204020203" pitchFamily="34" charset="0"/>
              </a:rPr>
              <a:t>A=83KB</a:t>
            </a:r>
          </a:p>
        </p:txBody>
      </p:sp>
      <p:grpSp>
        <p:nvGrpSpPr>
          <p:cNvPr id="57" name="Group 56">
            <a:extLst>
              <a:ext uri="{FF2B5EF4-FFF2-40B4-BE49-F238E27FC236}">
                <a16:creationId xmlns:a16="http://schemas.microsoft.com/office/drawing/2014/main" id="{9F64DB39-55BE-4FBC-85B4-C255F47BA19D}"/>
              </a:ext>
            </a:extLst>
          </p:cNvPr>
          <p:cNvGrpSpPr/>
          <p:nvPr/>
        </p:nvGrpSpPr>
        <p:grpSpPr>
          <a:xfrm>
            <a:off x="1681494" y="2913990"/>
            <a:ext cx="10241280" cy="640080"/>
            <a:chOff x="1681494" y="2913990"/>
            <a:chExt cx="10241280" cy="640080"/>
          </a:xfrm>
        </p:grpSpPr>
        <p:sp>
          <p:nvSpPr>
            <p:cNvPr id="11" name="Rectangle 10">
              <a:extLst>
                <a:ext uri="{FF2B5EF4-FFF2-40B4-BE49-F238E27FC236}">
                  <a16:creationId xmlns:a16="http://schemas.microsoft.com/office/drawing/2014/main" id="{9BEB8FF4-459C-424F-8CB5-D2465797BE20}"/>
                </a:ext>
              </a:extLst>
            </p:cNvPr>
            <p:cNvSpPr/>
            <p:nvPr/>
          </p:nvSpPr>
          <p:spPr>
            <a:xfrm>
              <a:off x="1681494" y="2913990"/>
              <a:ext cx="1280160" cy="640080"/>
            </a:xfrm>
            <a:prstGeom prst="rect">
              <a:avLst/>
            </a:prstGeom>
            <a:solidFill>
              <a:srgbClr val="66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128 KB</a:t>
              </a:r>
            </a:p>
          </p:txBody>
        </p:sp>
        <p:sp>
          <p:nvSpPr>
            <p:cNvPr id="12" name="Rectangle 11">
              <a:extLst>
                <a:ext uri="{FF2B5EF4-FFF2-40B4-BE49-F238E27FC236}">
                  <a16:creationId xmlns:a16="http://schemas.microsoft.com/office/drawing/2014/main" id="{41AC9F19-ACB8-4593-8962-77EA356EAB5E}"/>
                </a:ext>
              </a:extLst>
            </p:cNvPr>
            <p:cNvSpPr/>
            <p:nvPr/>
          </p:nvSpPr>
          <p:spPr>
            <a:xfrm>
              <a:off x="2961654" y="2913990"/>
              <a:ext cx="1280160" cy="64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128 KB</a:t>
              </a:r>
            </a:p>
          </p:txBody>
        </p:sp>
        <p:sp>
          <p:nvSpPr>
            <p:cNvPr id="28" name="Rectangle 27">
              <a:extLst>
                <a:ext uri="{FF2B5EF4-FFF2-40B4-BE49-F238E27FC236}">
                  <a16:creationId xmlns:a16="http://schemas.microsoft.com/office/drawing/2014/main" id="{629A2B8D-C922-4E57-8A2D-AD23E4EC054C}"/>
                </a:ext>
              </a:extLst>
            </p:cNvPr>
            <p:cNvSpPr/>
            <p:nvPr/>
          </p:nvSpPr>
          <p:spPr>
            <a:xfrm>
              <a:off x="4241814" y="2913990"/>
              <a:ext cx="2560320" cy="64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256 KB</a:t>
              </a:r>
            </a:p>
          </p:txBody>
        </p:sp>
        <p:sp>
          <p:nvSpPr>
            <p:cNvPr id="29" name="Rectangle 28">
              <a:extLst>
                <a:ext uri="{FF2B5EF4-FFF2-40B4-BE49-F238E27FC236}">
                  <a16:creationId xmlns:a16="http://schemas.microsoft.com/office/drawing/2014/main" id="{582EB85E-BF72-47C8-8FF8-7D435023AB04}"/>
                </a:ext>
              </a:extLst>
            </p:cNvPr>
            <p:cNvSpPr/>
            <p:nvPr/>
          </p:nvSpPr>
          <p:spPr>
            <a:xfrm>
              <a:off x="6802134" y="2913990"/>
              <a:ext cx="5120640" cy="64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512 KB</a:t>
              </a:r>
            </a:p>
          </p:txBody>
        </p:sp>
      </p:grpSp>
      <p:grpSp>
        <p:nvGrpSpPr>
          <p:cNvPr id="58" name="Group 57">
            <a:extLst>
              <a:ext uri="{FF2B5EF4-FFF2-40B4-BE49-F238E27FC236}">
                <a16:creationId xmlns:a16="http://schemas.microsoft.com/office/drawing/2014/main" id="{57DD77C7-59BC-4104-92AE-7F9EF34DF5A7}"/>
              </a:ext>
            </a:extLst>
          </p:cNvPr>
          <p:cNvGrpSpPr/>
          <p:nvPr/>
        </p:nvGrpSpPr>
        <p:grpSpPr>
          <a:xfrm>
            <a:off x="-120317" y="3695622"/>
            <a:ext cx="12043091" cy="640080"/>
            <a:chOff x="-120317" y="3695622"/>
            <a:chExt cx="12043091" cy="640080"/>
          </a:xfrm>
        </p:grpSpPr>
        <p:sp>
          <p:nvSpPr>
            <p:cNvPr id="30" name="Rectangle 29">
              <a:extLst>
                <a:ext uri="{FF2B5EF4-FFF2-40B4-BE49-F238E27FC236}">
                  <a16:creationId xmlns:a16="http://schemas.microsoft.com/office/drawing/2014/main" id="{2B7EA0B9-5360-4227-963F-68BDF8E617B4}"/>
                </a:ext>
              </a:extLst>
            </p:cNvPr>
            <p:cNvSpPr/>
            <p:nvPr/>
          </p:nvSpPr>
          <p:spPr>
            <a:xfrm>
              <a:off x="1681494" y="3695622"/>
              <a:ext cx="1280160" cy="640080"/>
            </a:xfrm>
            <a:prstGeom prst="rect">
              <a:avLst/>
            </a:prstGeom>
            <a:solidFill>
              <a:srgbClr val="66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128 KB</a:t>
              </a:r>
            </a:p>
          </p:txBody>
        </p:sp>
        <p:sp>
          <p:nvSpPr>
            <p:cNvPr id="31" name="Rectangle 30">
              <a:extLst>
                <a:ext uri="{FF2B5EF4-FFF2-40B4-BE49-F238E27FC236}">
                  <a16:creationId xmlns:a16="http://schemas.microsoft.com/office/drawing/2014/main" id="{297DEBF1-5E4A-4A74-B8F6-7998C2604EEB}"/>
                </a:ext>
              </a:extLst>
            </p:cNvPr>
            <p:cNvSpPr/>
            <p:nvPr/>
          </p:nvSpPr>
          <p:spPr>
            <a:xfrm>
              <a:off x="2961654" y="3695622"/>
              <a:ext cx="1280160" cy="64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128 KB</a:t>
              </a:r>
            </a:p>
          </p:txBody>
        </p:sp>
        <p:sp>
          <p:nvSpPr>
            <p:cNvPr id="32" name="Rectangle 31">
              <a:extLst>
                <a:ext uri="{FF2B5EF4-FFF2-40B4-BE49-F238E27FC236}">
                  <a16:creationId xmlns:a16="http://schemas.microsoft.com/office/drawing/2014/main" id="{60BD2911-0114-49FC-B355-AE085F3C2F53}"/>
                </a:ext>
              </a:extLst>
            </p:cNvPr>
            <p:cNvSpPr/>
            <p:nvPr/>
          </p:nvSpPr>
          <p:spPr>
            <a:xfrm>
              <a:off x="4241814" y="3695622"/>
              <a:ext cx="2560320" cy="64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256 KB</a:t>
              </a:r>
            </a:p>
          </p:txBody>
        </p:sp>
        <p:sp>
          <p:nvSpPr>
            <p:cNvPr id="33" name="Rectangle 32">
              <a:extLst>
                <a:ext uri="{FF2B5EF4-FFF2-40B4-BE49-F238E27FC236}">
                  <a16:creationId xmlns:a16="http://schemas.microsoft.com/office/drawing/2014/main" id="{C725929A-F6F7-40F8-82EA-607E204EBB62}"/>
                </a:ext>
              </a:extLst>
            </p:cNvPr>
            <p:cNvSpPr/>
            <p:nvPr/>
          </p:nvSpPr>
          <p:spPr>
            <a:xfrm>
              <a:off x="6802134" y="3695622"/>
              <a:ext cx="5120640" cy="64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512 KB</a:t>
              </a:r>
            </a:p>
          </p:txBody>
        </p:sp>
        <p:sp>
          <p:nvSpPr>
            <p:cNvPr id="34" name="TextBox 33">
              <a:extLst>
                <a:ext uri="{FF2B5EF4-FFF2-40B4-BE49-F238E27FC236}">
                  <a16:creationId xmlns:a16="http://schemas.microsoft.com/office/drawing/2014/main" id="{486AEA73-0F4C-4E55-8637-FA19AFAD7157}"/>
                </a:ext>
              </a:extLst>
            </p:cNvPr>
            <p:cNvSpPr txBox="1"/>
            <p:nvPr/>
          </p:nvSpPr>
          <p:spPr>
            <a:xfrm>
              <a:off x="-120317" y="3723274"/>
              <a:ext cx="1900989" cy="584775"/>
            </a:xfrm>
            <a:prstGeom prst="rect">
              <a:avLst/>
            </a:prstGeom>
            <a:noFill/>
          </p:spPr>
          <p:txBody>
            <a:bodyPr wrap="square" rtlCol="0">
              <a:spAutoFit/>
            </a:bodyPr>
            <a:lstStyle/>
            <a:p>
              <a:pPr algn="ctr"/>
              <a:r>
                <a:rPr lang="en-US" sz="3100" b="1" dirty="0">
                  <a:ln>
                    <a:solidFill>
                      <a:schemeClr val="tx1"/>
                    </a:solidFill>
                  </a:ln>
                  <a:solidFill>
                    <a:srgbClr val="FFCCCC"/>
                  </a:solidFill>
                  <a:latin typeface="Segoe UI" panose="020B0502040204020203" pitchFamily="34" charset="0"/>
                  <a:cs typeface="Segoe UI" panose="020B0502040204020203" pitchFamily="34" charset="0"/>
                </a:rPr>
                <a:t>B=37KB</a:t>
              </a:r>
            </a:p>
          </p:txBody>
        </p:sp>
      </p:grpSp>
      <p:grpSp>
        <p:nvGrpSpPr>
          <p:cNvPr id="59" name="Group 58">
            <a:extLst>
              <a:ext uri="{FF2B5EF4-FFF2-40B4-BE49-F238E27FC236}">
                <a16:creationId xmlns:a16="http://schemas.microsoft.com/office/drawing/2014/main" id="{3E130877-9AD7-48AD-B336-5C9967A12284}"/>
              </a:ext>
            </a:extLst>
          </p:cNvPr>
          <p:cNvGrpSpPr/>
          <p:nvPr/>
        </p:nvGrpSpPr>
        <p:grpSpPr>
          <a:xfrm>
            <a:off x="1681494" y="4477253"/>
            <a:ext cx="10241280" cy="640080"/>
            <a:chOff x="1681494" y="4477253"/>
            <a:chExt cx="10241280" cy="640080"/>
          </a:xfrm>
        </p:grpSpPr>
        <p:sp>
          <p:nvSpPr>
            <p:cNvPr id="9" name="Rectangle 8">
              <a:extLst>
                <a:ext uri="{FF2B5EF4-FFF2-40B4-BE49-F238E27FC236}">
                  <a16:creationId xmlns:a16="http://schemas.microsoft.com/office/drawing/2014/main" id="{7283B37A-163D-4C51-B2C7-E4A3555E6428}"/>
                </a:ext>
              </a:extLst>
            </p:cNvPr>
            <p:cNvSpPr/>
            <p:nvPr/>
          </p:nvSpPr>
          <p:spPr>
            <a:xfrm>
              <a:off x="2961654" y="4477253"/>
              <a:ext cx="640080" cy="64008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Segoe UI" panose="020B0502040204020203" pitchFamily="34" charset="0"/>
                  <a:cs typeface="Segoe UI" panose="020B0502040204020203" pitchFamily="34" charset="0"/>
                </a:rPr>
                <a:t>64KB</a:t>
              </a:r>
            </a:p>
          </p:txBody>
        </p:sp>
        <p:sp>
          <p:nvSpPr>
            <p:cNvPr id="10" name="Rectangle 9">
              <a:extLst>
                <a:ext uri="{FF2B5EF4-FFF2-40B4-BE49-F238E27FC236}">
                  <a16:creationId xmlns:a16="http://schemas.microsoft.com/office/drawing/2014/main" id="{3112072D-2680-4881-96BE-7E7599EA2ECC}"/>
                </a:ext>
              </a:extLst>
            </p:cNvPr>
            <p:cNvSpPr/>
            <p:nvPr/>
          </p:nvSpPr>
          <p:spPr>
            <a:xfrm>
              <a:off x="3601734" y="4477253"/>
              <a:ext cx="640080" cy="64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Segoe UI" panose="020B0502040204020203" pitchFamily="34" charset="0"/>
                  <a:cs typeface="Segoe UI" panose="020B0502040204020203" pitchFamily="34" charset="0"/>
                </a:rPr>
                <a:t>64KB</a:t>
              </a:r>
              <a:endParaRPr lang="en-US" sz="1400" dirty="0"/>
            </a:p>
          </p:txBody>
        </p:sp>
        <p:sp>
          <p:nvSpPr>
            <p:cNvPr id="36" name="Rectangle 35">
              <a:extLst>
                <a:ext uri="{FF2B5EF4-FFF2-40B4-BE49-F238E27FC236}">
                  <a16:creationId xmlns:a16="http://schemas.microsoft.com/office/drawing/2014/main" id="{B58A70B4-CC0C-4CA1-B2C7-3F214AB39C04}"/>
                </a:ext>
              </a:extLst>
            </p:cNvPr>
            <p:cNvSpPr/>
            <p:nvPr/>
          </p:nvSpPr>
          <p:spPr>
            <a:xfrm>
              <a:off x="1681494" y="4477253"/>
              <a:ext cx="1280160" cy="640080"/>
            </a:xfrm>
            <a:prstGeom prst="rect">
              <a:avLst/>
            </a:prstGeom>
            <a:solidFill>
              <a:srgbClr val="66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128 KB</a:t>
              </a:r>
            </a:p>
          </p:txBody>
        </p:sp>
        <p:sp>
          <p:nvSpPr>
            <p:cNvPr id="38" name="Rectangle 37">
              <a:extLst>
                <a:ext uri="{FF2B5EF4-FFF2-40B4-BE49-F238E27FC236}">
                  <a16:creationId xmlns:a16="http://schemas.microsoft.com/office/drawing/2014/main" id="{EA80C0E2-8026-4028-B5A6-F4DD2A1F8490}"/>
                </a:ext>
              </a:extLst>
            </p:cNvPr>
            <p:cNvSpPr/>
            <p:nvPr/>
          </p:nvSpPr>
          <p:spPr>
            <a:xfrm>
              <a:off x="4241814" y="4477253"/>
              <a:ext cx="2560320" cy="64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256 KB</a:t>
              </a:r>
            </a:p>
          </p:txBody>
        </p:sp>
        <p:sp>
          <p:nvSpPr>
            <p:cNvPr id="39" name="Rectangle 38">
              <a:extLst>
                <a:ext uri="{FF2B5EF4-FFF2-40B4-BE49-F238E27FC236}">
                  <a16:creationId xmlns:a16="http://schemas.microsoft.com/office/drawing/2014/main" id="{83AC00EC-7FEF-4526-9127-758F6D5BAA16}"/>
                </a:ext>
              </a:extLst>
            </p:cNvPr>
            <p:cNvSpPr/>
            <p:nvPr/>
          </p:nvSpPr>
          <p:spPr>
            <a:xfrm>
              <a:off x="6802134" y="4477253"/>
              <a:ext cx="5120640" cy="64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512 KB</a:t>
              </a:r>
            </a:p>
          </p:txBody>
        </p:sp>
      </p:grpSp>
      <p:grpSp>
        <p:nvGrpSpPr>
          <p:cNvPr id="61" name="Group 60">
            <a:extLst>
              <a:ext uri="{FF2B5EF4-FFF2-40B4-BE49-F238E27FC236}">
                <a16:creationId xmlns:a16="http://schemas.microsoft.com/office/drawing/2014/main" id="{34E9EB11-806B-4C58-9717-C6E55E8AB0D2}"/>
              </a:ext>
            </a:extLst>
          </p:cNvPr>
          <p:cNvGrpSpPr/>
          <p:nvPr/>
        </p:nvGrpSpPr>
        <p:grpSpPr>
          <a:xfrm>
            <a:off x="-120318" y="5259968"/>
            <a:ext cx="12043092" cy="640080"/>
            <a:chOff x="-120318" y="5259968"/>
            <a:chExt cx="12043092" cy="640080"/>
          </a:xfrm>
        </p:grpSpPr>
        <p:grpSp>
          <p:nvGrpSpPr>
            <p:cNvPr id="60" name="Group 59">
              <a:extLst>
                <a:ext uri="{FF2B5EF4-FFF2-40B4-BE49-F238E27FC236}">
                  <a16:creationId xmlns:a16="http://schemas.microsoft.com/office/drawing/2014/main" id="{2F660B6C-3E51-4D5C-ADB6-01BF83ECFF0E}"/>
                </a:ext>
              </a:extLst>
            </p:cNvPr>
            <p:cNvGrpSpPr/>
            <p:nvPr/>
          </p:nvGrpSpPr>
          <p:grpSpPr>
            <a:xfrm>
              <a:off x="1681494" y="5259968"/>
              <a:ext cx="10241280" cy="640080"/>
              <a:chOff x="1681494" y="5259968"/>
              <a:chExt cx="10241280" cy="640080"/>
            </a:xfrm>
          </p:grpSpPr>
          <p:sp>
            <p:nvSpPr>
              <p:cNvPr id="40" name="Rectangle 39">
                <a:extLst>
                  <a:ext uri="{FF2B5EF4-FFF2-40B4-BE49-F238E27FC236}">
                    <a16:creationId xmlns:a16="http://schemas.microsoft.com/office/drawing/2014/main" id="{190729DC-8D5B-4912-96BA-E8705FDE1B9B}"/>
                  </a:ext>
                </a:extLst>
              </p:cNvPr>
              <p:cNvSpPr/>
              <p:nvPr/>
            </p:nvSpPr>
            <p:spPr>
              <a:xfrm>
                <a:off x="2961654" y="5259968"/>
                <a:ext cx="640080" cy="64008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Segoe UI" panose="020B0502040204020203" pitchFamily="34" charset="0"/>
                    <a:cs typeface="Segoe UI" panose="020B0502040204020203" pitchFamily="34" charset="0"/>
                  </a:rPr>
                  <a:t>64KB</a:t>
                </a:r>
              </a:p>
            </p:txBody>
          </p:sp>
          <p:sp>
            <p:nvSpPr>
              <p:cNvPr id="41" name="Rectangle 40">
                <a:extLst>
                  <a:ext uri="{FF2B5EF4-FFF2-40B4-BE49-F238E27FC236}">
                    <a16:creationId xmlns:a16="http://schemas.microsoft.com/office/drawing/2014/main" id="{65FEA6A1-E7EB-44B6-ABA9-F78016535554}"/>
                  </a:ext>
                </a:extLst>
              </p:cNvPr>
              <p:cNvSpPr/>
              <p:nvPr/>
            </p:nvSpPr>
            <p:spPr>
              <a:xfrm>
                <a:off x="3601734" y="5259968"/>
                <a:ext cx="640080" cy="64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Segoe UI" panose="020B0502040204020203" pitchFamily="34" charset="0"/>
                    <a:cs typeface="Segoe UI" panose="020B0502040204020203" pitchFamily="34" charset="0"/>
                  </a:rPr>
                  <a:t>64KB</a:t>
                </a:r>
                <a:endParaRPr lang="en-US" sz="1400" dirty="0"/>
              </a:p>
            </p:txBody>
          </p:sp>
          <p:sp>
            <p:nvSpPr>
              <p:cNvPr id="42" name="Rectangle 41">
                <a:extLst>
                  <a:ext uri="{FF2B5EF4-FFF2-40B4-BE49-F238E27FC236}">
                    <a16:creationId xmlns:a16="http://schemas.microsoft.com/office/drawing/2014/main" id="{D65FC2F5-4E97-4DC9-99CB-923D39069897}"/>
                  </a:ext>
                </a:extLst>
              </p:cNvPr>
              <p:cNvSpPr/>
              <p:nvPr/>
            </p:nvSpPr>
            <p:spPr>
              <a:xfrm>
                <a:off x="1681494" y="5259968"/>
                <a:ext cx="1280160" cy="640080"/>
              </a:xfrm>
              <a:prstGeom prst="rect">
                <a:avLst/>
              </a:prstGeom>
              <a:solidFill>
                <a:srgbClr val="66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128 KB</a:t>
                </a:r>
              </a:p>
            </p:txBody>
          </p:sp>
          <p:sp>
            <p:nvSpPr>
              <p:cNvPr id="43" name="Rectangle 42">
                <a:extLst>
                  <a:ext uri="{FF2B5EF4-FFF2-40B4-BE49-F238E27FC236}">
                    <a16:creationId xmlns:a16="http://schemas.microsoft.com/office/drawing/2014/main" id="{16E7C8E1-0EC0-4E85-9F76-A5F9800F91E7}"/>
                  </a:ext>
                </a:extLst>
              </p:cNvPr>
              <p:cNvSpPr/>
              <p:nvPr/>
            </p:nvSpPr>
            <p:spPr>
              <a:xfrm>
                <a:off x="4241814" y="5259968"/>
                <a:ext cx="2560320" cy="64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256 KB</a:t>
                </a:r>
              </a:p>
            </p:txBody>
          </p:sp>
          <p:sp>
            <p:nvSpPr>
              <p:cNvPr id="44" name="Rectangle 43">
                <a:extLst>
                  <a:ext uri="{FF2B5EF4-FFF2-40B4-BE49-F238E27FC236}">
                    <a16:creationId xmlns:a16="http://schemas.microsoft.com/office/drawing/2014/main" id="{4846AFDE-745F-421D-A8F6-897F9D808A5A}"/>
                  </a:ext>
                </a:extLst>
              </p:cNvPr>
              <p:cNvSpPr/>
              <p:nvPr/>
            </p:nvSpPr>
            <p:spPr>
              <a:xfrm>
                <a:off x="6802134" y="5259968"/>
                <a:ext cx="5120640" cy="64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512 KB</a:t>
                </a:r>
              </a:p>
            </p:txBody>
          </p:sp>
        </p:grpSp>
        <p:sp>
          <p:nvSpPr>
            <p:cNvPr id="45" name="TextBox 44">
              <a:extLst>
                <a:ext uri="{FF2B5EF4-FFF2-40B4-BE49-F238E27FC236}">
                  <a16:creationId xmlns:a16="http://schemas.microsoft.com/office/drawing/2014/main" id="{E28E3CB6-A80A-44E2-9E02-F44B572C020B}"/>
                </a:ext>
              </a:extLst>
            </p:cNvPr>
            <p:cNvSpPr txBox="1"/>
            <p:nvPr/>
          </p:nvSpPr>
          <p:spPr>
            <a:xfrm>
              <a:off x="-120318" y="5268831"/>
              <a:ext cx="1900989" cy="584775"/>
            </a:xfrm>
            <a:prstGeom prst="rect">
              <a:avLst/>
            </a:prstGeom>
            <a:noFill/>
          </p:spPr>
          <p:txBody>
            <a:bodyPr wrap="square" rtlCol="0">
              <a:spAutoFit/>
            </a:bodyPr>
            <a:lstStyle/>
            <a:p>
              <a:pPr algn="ctr"/>
              <a:r>
                <a:rPr lang="en-US" sz="3100" b="1" dirty="0">
                  <a:ln>
                    <a:solidFill>
                      <a:schemeClr val="tx1"/>
                    </a:solidFill>
                  </a:ln>
                  <a:solidFill>
                    <a:srgbClr val="FFFF66"/>
                  </a:solidFill>
                  <a:latin typeface="Segoe UI" panose="020B0502040204020203" pitchFamily="34" charset="0"/>
                  <a:cs typeface="Segoe UI" panose="020B0502040204020203" pitchFamily="34" charset="0"/>
                </a:rPr>
                <a:t>C=79KB</a:t>
              </a:r>
            </a:p>
          </p:txBody>
        </p:sp>
      </p:grpSp>
      <p:grpSp>
        <p:nvGrpSpPr>
          <p:cNvPr id="62" name="Group 61">
            <a:extLst>
              <a:ext uri="{FF2B5EF4-FFF2-40B4-BE49-F238E27FC236}">
                <a16:creationId xmlns:a16="http://schemas.microsoft.com/office/drawing/2014/main" id="{A5AF25CC-366E-40DD-9441-94F69177D53D}"/>
              </a:ext>
            </a:extLst>
          </p:cNvPr>
          <p:cNvGrpSpPr/>
          <p:nvPr/>
        </p:nvGrpSpPr>
        <p:grpSpPr>
          <a:xfrm>
            <a:off x="1681494" y="6040517"/>
            <a:ext cx="10241280" cy="640080"/>
            <a:chOff x="1681494" y="6040517"/>
            <a:chExt cx="10241280" cy="640080"/>
          </a:xfrm>
        </p:grpSpPr>
        <p:sp>
          <p:nvSpPr>
            <p:cNvPr id="46" name="Rectangle 45">
              <a:extLst>
                <a:ext uri="{FF2B5EF4-FFF2-40B4-BE49-F238E27FC236}">
                  <a16:creationId xmlns:a16="http://schemas.microsoft.com/office/drawing/2014/main" id="{271905E3-2F4D-4D88-AA89-FF68A2E4EF85}"/>
                </a:ext>
              </a:extLst>
            </p:cNvPr>
            <p:cNvSpPr/>
            <p:nvPr/>
          </p:nvSpPr>
          <p:spPr>
            <a:xfrm>
              <a:off x="2961654" y="6040517"/>
              <a:ext cx="640080" cy="64008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Segoe UI" panose="020B0502040204020203" pitchFamily="34" charset="0"/>
                  <a:cs typeface="Segoe UI" panose="020B0502040204020203" pitchFamily="34" charset="0"/>
                </a:rPr>
                <a:t>64KB</a:t>
              </a:r>
            </a:p>
          </p:txBody>
        </p:sp>
        <p:sp>
          <p:nvSpPr>
            <p:cNvPr id="47" name="Rectangle 46">
              <a:extLst>
                <a:ext uri="{FF2B5EF4-FFF2-40B4-BE49-F238E27FC236}">
                  <a16:creationId xmlns:a16="http://schemas.microsoft.com/office/drawing/2014/main" id="{3E5DAF8D-5218-4C42-84D9-49077CA281B4}"/>
                </a:ext>
              </a:extLst>
            </p:cNvPr>
            <p:cNvSpPr/>
            <p:nvPr/>
          </p:nvSpPr>
          <p:spPr>
            <a:xfrm>
              <a:off x="3601734" y="6040517"/>
              <a:ext cx="640080" cy="64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Segoe UI" panose="020B0502040204020203" pitchFamily="34" charset="0"/>
                  <a:cs typeface="Segoe UI" panose="020B0502040204020203" pitchFamily="34" charset="0"/>
                </a:rPr>
                <a:t>64KB</a:t>
              </a:r>
              <a:endParaRPr lang="en-US" sz="1400" dirty="0"/>
            </a:p>
          </p:txBody>
        </p:sp>
        <p:sp>
          <p:nvSpPr>
            <p:cNvPr id="48" name="Rectangle 47">
              <a:extLst>
                <a:ext uri="{FF2B5EF4-FFF2-40B4-BE49-F238E27FC236}">
                  <a16:creationId xmlns:a16="http://schemas.microsoft.com/office/drawing/2014/main" id="{6E1A28C1-6C61-4AD1-874D-B421E54623AB}"/>
                </a:ext>
              </a:extLst>
            </p:cNvPr>
            <p:cNvSpPr/>
            <p:nvPr/>
          </p:nvSpPr>
          <p:spPr>
            <a:xfrm>
              <a:off x="1681494" y="6040517"/>
              <a:ext cx="1280160" cy="640080"/>
            </a:xfrm>
            <a:prstGeom prst="rect">
              <a:avLst/>
            </a:prstGeom>
            <a:solidFill>
              <a:srgbClr val="66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128 KB</a:t>
              </a:r>
            </a:p>
          </p:txBody>
        </p:sp>
        <p:sp>
          <p:nvSpPr>
            <p:cNvPr id="50" name="Rectangle 49">
              <a:extLst>
                <a:ext uri="{FF2B5EF4-FFF2-40B4-BE49-F238E27FC236}">
                  <a16:creationId xmlns:a16="http://schemas.microsoft.com/office/drawing/2014/main" id="{1298F8C3-8BCB-4F7B-80A4-9180F95052B3}"/>
                </a:ext>
              </a:extLst>
            </p:cNvPr>
            <p:cNvSpPr/>
            <p:nvPr/>
          </p:nvSpPr>
          <p:spPr>
            <a:xfrm>
              <a:off x="6802134" y="6040517"/>
              <a:ext cx="5120640" cy="64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512 KB</a:t>
              </a:r>
            </a:p>
          </p:txBody>
        </p:sp>
        <p:sp>
          <p:nvSpPr>
            <p:cNvPr id="51" name="Rectangle 50">
              <a:extLst>
                <a:ext uri="{FF2B5EF4-FFF2-40B4-BE49-F238E27FC236}">
                  <a16:creationId xmlns:a16="http://schemas.microsoft.com/office/drawing/2014/main" id="{CB3EC244-7350-4FBF-8857-71A3EEF2F0DF}"/>
                </a:ext>
              </a:extLst>
            </p:cNvPr>
            <p:cNvSpPr/>
            <p:nvPr/>
          </p:nvSpPr>
          <p:spPr>
            <a:xfrm>
              <a:off x="4241814" y="6040517"/>
              <a:ext cx="1280160" cy="64008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128 KB</a:t>
              </a:r>
            </a:p>
          </p:txBody>
        </p:sp>
        <p:sp>
          <p:nvSpPr>
            <p:cNvPr id="52" name="Rectangle 51">
              <a:extLst>
                <a:ext uri="{FF2B5EF4-FFF2-40B4-BE49-F238E27FC236}">
                  <a16:creationId xmlns:a16="http://schemas.microsoft.com/office/drawing/2014/main" id="{35BE9EC7-DBED-47A8-9D72-60DBD3BBEEA8}"/>
                </a:ext>
              </a:extLst>
            </p:cNvPr>
            <p:cNvSpPr/>
            <p:nvPr/>
          </p:nvSpPr>
          <p:spPr>
            <a:xfrm>
              <a:off x="5521974" y="6040517"/>
              <a:ext cx="1280160" cy="64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128 KB</a:t>
              </a:r>
            </a:p>
          </p:txBody>
        </p:sp>
      </p:grpSp>
      <p:grpSp>
        <p:nvGrpSpPr>
          <p:cNvPr id="75" name="Group 74">
            <a:extLst>
              <a:ext uri="{FF2B5EF4-FFF2-40B4-BE49-F238E27FC236}">
                <a16:creationId xmlns:a16="http://schemas.microsoft.com/office/drawing/2014/main" id="{3151CA65-E5D6-447C-88A7-23B9337209F2}"/>
              </a:ext>
            </a:extLst>
          </p:cNvPr>
          <p:cNvGrpSpPr/>
          <p:nvPr/>
        </p:nvGrpSpPr>
        <p:grpSpPr>
          <a:xfrm>
            <a:off x="2512088" y="2771355"/>
            <a:ext cx="899132" cy="222132"/>
            <a:chOff x="6352568" y="1209174"/>
            <a:chExt cx="899132" cy="444264"/>
          </a:xfrm>
        </p:grpSpPr>
        <p:cxnSp>
          <p:nvCxnSpPr>
            <p:cNvPr id="76" name="Straight Arrow Connector 75">
              <a:extLst>
                <a:ext uri="{FF2B5EF4-FFF2-40B4-BE49-F238E27FC236}">
                  <a16:creationId xmlns:a16="http://schemas.microsoft.com/office/drawing/2014/main" id="{4D487A1C-6DF3-4B6F-92FC-C9926C0D2C94}"/>
                </a:ext>
              </a:extLst>
            </p:cNvPr>
            <p:cNvCxnSpPr>
              <a:cxnSpLocks/>
            </p:cNvCxnSpPr>
            <p:nvPr/>
          </p:nvCxnSpPr>
          <p:spPr>
            <a:xfrm>
              <a:off x="6789434" y="1209174"/>
              <a:ext cx="462266" cy="42912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DA0812AD-0F5D-4962-8976-E1031142420A}"/>
                </a:ext>
              </a:extLst>
            </p:cNvPr>
            <p:cNvCxnSpPr>
              <a:cxnSpLocks/>
            </p:cNvCxnSpPr>
            <p:nvPr/>
          </p:nvCxnSpPr>
          <p:spPr>
            <a:xfrm flipH="1">
              <a:off x="6352568" y="1224312"/>
              <a:ext cx="462266" cy="42912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8" name="Group 77">
            <a:extLst>
              <a:ext uri="{FF2B5EF4-FFF2-40B4-BE49-F238E27FC236}">
                <a16:creationId xmlns:a16="http://schemas.microsoft.com/office/drawing/2014/main" id="{F98C88E6-46FA-4822-B5D2-322639A24497}"/>
              </a:ext>
            </a:extLst>
          </p:cNvPr>
          <p:cNvGrpSpPr/>
          <p:nvPr/>
        </p:nvGrpSpPr>
        <p:grpSpPr>
          <a:xfrm>
            <a:off x="3152168" y="4365105"/>
            <a:ext cx="899132" cy="222132"/>
            <a:chOff x="6352568" y="1209174"/>
            <a:chExt cx="899132" cy="444264"/>
          </a:xfrm>
        </p:grpSpPr>
        <p:cxnSp>
          <p:nvCxnSpPr>
            <p:cNvPr id="79" name="Straight Arrow Connector 78">
              <a:extLst>
                <a:ext uri="{FF2B5EF4-FFF2-40B4-BE49-F238E27FC236}">
                  <a16:creationId xmlns:a16="http://schemas.microsoft.com/office/drawing/2014/main" id="{C7C91C61-1F5D-48AB-82F4-6CA4AFEB0845}"/>
                </a:ext>
              </a:extLst>
            </p:cNvPr>
            <p:cNvCxnSpPr>
              <a:cxnSpLocks/>
            </p:cNvCxnSpPr>
            <p:nvPr/>
          </p:nvCxnSpPr>
          <p:spPr>
            <a:xfrm>
              <a:off x="6789434" y="1209174"/>
              <a:ext cx="462266" cy="42912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1F5FED2A-D8E3-4452-8613-B5C74CE6331A}"/>
                </a:ext>
              </a:extLst>
            </p:cNvPr>
            <p:cNvCxnSpPr>
              <a:cxnSpLocks/>
            </p:cNvCxnSpPr>
            <p:nvPr/>
          </p:nvCxnSpPr>
          <p:spPr>
            <a:xfrm flipH="1">
              <a:off x="6352568" y="1224312"/>
              <a:ext cx="462266" cy="42912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1" name="Group 80">
            <a:extLst>
              <a:ext uri="{FF2B5EF4-FFF2-40B4-BE49-F238E27FC236}">
                <a16:creationId xmlns:a16="http://schemas.microsoft.com/office/drawing/2014/main" id="{11E2358B-3240-4F66-95DB-92E736BE2476}"/>
              </a:ext>
            </a:extLst>
          </p:cNvPr>
          <p:cNvGrpSpPr/>
          <p:nvPr/>
        </p:nvGrpSpPr>
        <p:grpSpPr>
          <a:xfrm>
            <a:off x="5071159" y="5929451"/>
            <a:ext cx="899132" cy="222132"/>
            <a:chOff x="6352568" y="1209174"/>
            <a:chExt cx="899132" cy="444264"/>
          </a:xfrm>
        </p:grpSpPr>
        <p:cxnSp>
          <p:nvCxnSpPr>
            <p:cNvPr id="82" name="Straight Arrow Connector 81">
              <a:extLst>
                <a:ext uri="{FF2B5EF4-FFF2-40B4-BE49-F238E27FC236}">
                  <a16:creationId xmlns:a16="http://schemas.microsoft.com/office/drawing/2014/main" id="{EAF704FC-56F1-493A-8364-A748ABEB6774}"/>
                </a:ext>
              </a:extLst>
            </p:cNvPr>
            <p:cNvCxnSpPr>
              <a:cxnSpLocks/>
            </p:cNvCxnSpPr>
            <p:nvPr/>
          </p:nvCxnSpPr>
          <p:spPr>
            <a:xfrm>
              <a:off x="6789434" y="1209174"/>
              <a:ext cx="462266" cy="42912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8D7A1E0E-0BBF-42CF-A710-90D58AEEEDCB}"/>
                </a:ext>
              </a:extLst>
            </p:cNvPr>
            <p:cNvCxnSpPr>
              <a:cxnSpLocks/>
            </p:cNvCxnSpPr>
            <p:nvPr/>
          </p:nvCxnSpPr>
          <p:spPr>
            <a:xfrm flipH="1">
              <a:off x="6352568" y="1224312"/>
              <a:ext cx="462266" cy="42912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4" name="Group 83">
            <a:extLst>
              <a:ext uri="{FF2B5EF4-FFF2-40B4-BE49-F238E27FC236}">
                <a16:creationId xmlns:a16="http://schemas.microsoft.com/office/drawing/2014/main" id="{5BB8E098-AE8F-4720-AFC2-991D2550328C}"/>
              </a:ext>
            </a:extLst>
          </p:cNvPr>
          <p:cNvGrpSpPr/>
          <p:nvPr/>
        </p:nvGrpSpPr>
        <p:grpSpPr>
          <a:xfrm>
            <a:off x="6352568" y="1238577"/>
            <a:ext cx="899132" cy="222132"/>
            <a:chOff x="6352568" y="1209174"/>
            <a:chExt cx="899132" cy="444264"/>
          </a:xfrm>
        </p:grpSpPr>
        <p:cxnSp>
          <p:nvCxnSpPr>
            <p:cNvPr id="85" name="Straight Arrow Connector 84">
              <a:extLst>
                <a:ext uri="{FF2B5EF4-FFF2-40B4-BE49-F238E27FC236}">
                  <a16:creationId xmlns:a16="http://schemas.microsoft.com/office/drawing/2014/main" id="{46A8DA41-FB98-4444-AAC6-9D34301D5291}"/>
                </a:ext>
              </a:extLst>
            </p:cNvPr>
            <p:cNvCxnSpPr>
              <a:cxnSpLocks/>
            </p:cNvCxnSpPr>
            <p:nvPr/>
          </p:nvCxnSpPr>
          <p:spPr>
            <a:xfrm>
              <a:off x="6789434" y="1209174"/>
              <a:ext cx="462266" cy="42912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8E619C7D-08BD-49EE-8E8B-3E16163842C2}"/>
                </a:ext>
              </a:extLst>
            </p:cNvPr>
            <p:cNvCxnSpPr>
              <a:cxnSpLocks/>
            </p:cNvCxnSpPr>
            <p:nvPr/>
          </p:nvCxnSpPr>
          <p:spPr>
            <a:xfrm flipH="1">
              <a:off x="6352568" y="1224312"/>
              <a:ext cx="462266" cy="42912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B2C52ED7-341D-4941-A993-485FE7D0CEE0}"/>
              </a:ext>
            </a:extLst>
          </p:cNvPr>
          <p:cNvGrpSpPr/>
          <p:nvPr/>
        </p:nvGrpSpPr>
        <p:grpSpPr>
          <a:xfrm>
            <a:off x="3792248" y="2037506"/>
            <a:ext cx="899132" cy="222132"/>
            <a:chOff x="6352568" y="1209174"/>
            <a:chExt cx="899132" cy="444264"/>
          </a:xfrm>
        </p:grpSpPr>
        <p:cxnSp>
          <p:nvCxnSpPr>
            <p:cNvPr id="88" name="Straight Arrow Connector 87">
              <a:extLst>
                <a:ext uri="{FF2B5EF4-FFF2-40B4-BE49-F238E27FC236}">
                  <a16:creationId xmlns:a16="http://schemas.microsoft.com/office/drawing/2014/main" id="{BC2C600F-7B84-4C0D-8278-6B98ACE865A2}"/>
                </a:ext>
              </a:extLst>
            </p:cNvPr>
            <p:cNvCxnSpPr>
              <a:cxnSpLocks/>
            </p:cNvCxnSpPr>
            <p:nvPr/>
          </p:nvCxnSpPr>
          <p:spPr>
            <a:xfrm>
              <a:off x="6789434" y="1209174"/>
              <a:ext cx="462266" cy="42912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24BA8988-90E8-439F-94B6-82AE8E55BBD3}"/>
                </a:ext>
              </a:extLst>
            </p:cNvPr>
            <p:cNvCxnSpPr>
              <a:cxnSpLocks/>
            </p:cNvCxnSpPr>
            <p:nvPr/>
          </p:nvCxnSpPr>
          <p:spPr>
            <a:xfrm flipH="1">
              <a:off x="6352568" y="1224312"/>
              <a:ext cx="462266" cy="42912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8618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5A2E10D-18A0-461C-A6C4-AFF38ABD60F7}"/>
              </a:ext>
            </a:extLst>
          </p:cNvPr>
          <p:cNvGrpSpPr/>
          <p:nvPr/>
        </p:nvGrpSpPr>
        <p:grpSpPr>
          <a:xfrm>
            <a:off x="1681494" y="518519"/>
            <a:ext cx="10241280" cy="640080"/>
            <a:chOff x="1681494" y="518519"/>
            <a:chExt cx="10241280" cy="640080"/>
          </a:xfrm>
        </p:grpSpPr>
        <p:sp>
          <p:nvSpPr>
            <p:cNvPr id="46" name="Rectangle 45">
              <a:extLst>
                <a:ext uri="{FF2B5EF4-FFF2-40B4-BE49-F238E27FC236}">
                  <a16:creationId xmlns:a16="http://schemas.microsoft.com/office/drawing/2014/main" id="{271905E3-2F4D-4D88-AA89-FF68A2E4EF85}"/>
                </a:ext>
              </a:extLst>
            </p:cNvPr>
            <p:cNvSpPr/>
            <p:nvPr/>
          </p:nvSpPr>
          <p:spPr>
            <a:xfrm>
              <a:off x="2961654" y="518519"/>
              <a:ext cx="640080" cy="64008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Segoe UI" panose="020B0502040204020203" pitchFamily="34" charset="0"/>
                  <a:cs typeface="Segoe UI" panose="020B0502040204020203" pitchFamily="34" charset="0"/>
                </a:rPr>
                <a:t>64KB</a:t>
              </a:r>
            </a:p>
          </p:txBody>
        </p:sp>
        <p:sp>
          <p:nvSpPr>
            <p:cNvPr id="47" name="Rectangle 46">
              <a:extLst>
                <a:ext uri="{FF2B5EF4-FFF2-40B4-BE49-F238E27FC236}">
                  <a16:creationId xmlns:a16="http://schemas.microsoft.com/office/drawing/2014/main" id="{3E5DAF8D-5218-4C42-84D9-49077CA281B4}"/>
                </a:ext>
              </a:extLst>
            </p:cNvPr>
            <p:cNvSpPr/>
            <p:nvPr/>
          </p:nvSpPr>
          <p:spPr>
            <a:xfrm>
              <a:off x="3601734" y="518519"/>
              <a:ext cx="640080" cy="64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Segoe UI" panose="020B0502040204020203" pitchFamily="34" charset="0"/>
                  <a:cs typeface="Segoe UI" panose="020B0502040204020203" pitchFamily="34" charset="0"/>
                </a:rPr>
                <a:t>64KB</a:t>
              </a:r>
              <a:endParaRPr lang="en-US" sz="1400" dirty="0"/>
            </a:p>
          </p:txBody>
        </p:sp>
        <p:sp>
          <p:nvSpPr>
            <p:cNvPr id="48" name="Rectangle 47">
              <a:extLst>
                <a:ext uri="{FF2B5EF4-FFF2-40B4-BE49-F238E27FC236}">
                  <a16:creationId xmlns:a16="http://schemas.microsoft.com/office/drawing/2014/main" id="{6E1A28C1-6C61-4AD1-874D-B421E54623AB}"/>
                </a:ext>
              </a:extLst>
            </p:cNvPr>
            <p:cNvSpPr/>
            <p:nvPr/>
          </p:nvSpPr>
          <p:spPr>
            <a:xfrm>
              <a:off x="1681494" y="518519"/>
              <a:ext cx="1280160" cy="640080"/>
            </a:xfrm>
            <a:prstGeom prst="rect">
              <a:avLst/>
            </a:prstGeom>
            <a:solidFill>
              <a:srgbClr val="66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128 KB</a:t>
              </a:r>
            </a:p>
          </p:txBody>
        </p:sp>
        <p:sp>
          <p:nvSpPr>
            <p:cNvPr id="50" name="Rectangle 49">
              <a:extLst>
                <a:ext uri="{FF2B5EF4-FFF2-40B4-BE49-F238E27FC236}">
                  <a16:creationId xmlns:a16="http://schemas.microsoft.com/office/drawing/2014/main" id="{1298F8C3-8BCB-4F7B-80A4-9180F95052B3}"/>
                </a:ext>
              </a:extLst>
            </p:cNvPr>
            <p:cNvSpPr/>
            <p:nvPr/>
          </p:nvSpPr>
          <p:spPr>
            <a:xfrm>
              <a:off x="6802134" y="518519"/>
              <a:ext cx="5120640" cy="64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512 KB</a:t>
              </a:r>
            </a:p>
          </p:txBody>
        </p:sp>
        <p:sp>
          <p:nvSpPr>
            <p:cNvPr id="51" name="Rectangle 50">
              <a:extLst>
                <a:ext uri="{FF2B5EF4-FFF2-40B4-BE49-F238E27FC236}">
                  <a16:creationId xmlns:a16="http://schemas.microsoft.com/office/drawing/2014/main" id="{CB3EC244-7350-4FBF-8857-71A3EEF2F0DF}"/>
                </a:ext>
              </a:extLst>
            </p:cNvPr>
            <p:cNvSpPr/>
            <p:nvPr/>
          </p:nvSpPr>
          <p:spPr>
            <a:xfrm>
              <a:off x="4241814" y="518519"/>
              <a:ext cx="1280160" cy="64008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128 KB</a:t>
              </a:r>
            </a:p>
          </p:txBody>
        </p:sp>
        <p:sp>
          <p:nvSpPr>
            <p:cNvPr id="52" name="Rectangle 51">
              <a:extLst>
                <a:ext uri="{FF2B5EF4-FFF2-40B4-BE49-F238E27FC236}">
                  <a16:creationId xmlns:a16="http://schemas.microsoft.com/office/drawing/2014/main" id="{35BE9EC7-DBED-47A8-9D72-60DBD3BBEEA8}"/>
                </a:ext>
              </a:extLst>
            </p:cNvPr>
            <p:cNvSpPr/>
            <p:nvPr/>
          </p:nvSpPr>
          <p:spPr>
            <a:xfrm>
              <a:off x="5521974" y="518519"/>
              <a:ext cx="1280160" cy="64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128 KB</a:t>
              </a:r>
            </a:p>
          </p:txBody>
        </p:sp>
      </p:grpSp>
      <p:grpSp>
        <p:nvGrpSpPr>
          <p:cNvPr id="3" name="Group 2">
            <a:extLst>
              <a:ext uri="{FF2B5EF4-FFF2-40B4-BE49-F238E27FC236}">
                <a16:creationId xmlns:a16="http://schemas.microsoft.com/office/drawing/2014/main" id="{2511F9A0-634B-4F7B-B9AE-AF2FBCC35E8B}"/>
              </a:ext>
            </a:extLst>
          </p:cNvPr>
          <p:cNvGrpSpPr/>
          <p:nvPr/>
        </p:nvGrpSpPr>
        <p:grpSpPr>
          <a:xfrm>
            <a:off x="-120318" y="1299068"/>
            <a:ext cx="12043092" cy="640080"/>
            <a:chOff x="-120318" y="1299068"/>
            <a:chExt cx="12043092" cy="640080"/>
          </a:xfrm>
        </p:grpSpPr>
        <p:sp>
          <p:nvSpPr>
            <p:cNvPr id="35" name="TextBox 34">
              <a:extLst>
                <a:ext uri="{FF2B5EF4-FFF2-40B4-BE49-F238E27FC236}">
                  <a16:creationId xmlns:a16="http://schemas.microsoft.com/office/drawing/2014/main" id="{2051F028-5B14-4E8E-A167-7A582C0C9F6C}"/>
                </a:ext>
              </a:extLst>
            </p:cNvPr>
            <p:cNvSpPr txBox="1"/>
            <p:nvPr/>
          </p:nvSpPr>
          <p:spPr>
            <a:xfrm>
              <a:off x="-120318" y="1326720"/>
              <a:ext cx="1900989" cy="584775"/>
            </a:xfrm>
            <a:prstGeom prst="rect">
              <a:avLst/>
            </a:prstGeom>
            <a:noFill/>
          </p:spPr>
          <p:txBody>
            <a:bodyPr wrap="square" rtlCol="0">
              <a:spAutoFit/>
            </a:bodyPr>
            <a:lstStyle/>
            <a:p>
              <a:pPr algn="ctr"/>
              <a:r>
                <a:rPr lang="en-US" sz="3100" b="1" dirty="0">
                  <a:ln>
                    <a:solidFill>
                      <a:schemeClr val="tx1"/>
                    </a:solidFill>
                  </a:ln>
                  <a:solidFill>
                    <a:srgbClr val="66FF99"/>
                  </a:solidFill>
                  <a:latin typeface="Segoe UI" panose="020B0502040204020203" pitchFamily="34" charset="0"/>
                  <a:cs typeface="Segoe UI" panose="020B0502040204020203" pitchFamily="34" charset="0"/>
                </a:rPr>
                <a:t>free(A)</a:t>
              </a:r>
            </a:p>
          </p:txBody>
        </p:sp>
        <p:sp>
          <p:nvSpPr>
            <p:cNvPr id="37" name="Rectangle 36">
              <a:extLst>
                <a:ext uri="{FF2B5EF4-FFF2-40B4-BE49-F238E27FC236}">
                  <a16:creationId xmlns:a16="http://schemas.microsoft.com/office/drawing/2014/main" id="{0D58237F-7A21-424F-A56B-4C6A0B31090C}"/>
                </a:ext>
              </a:extLst>
            </p:cNvPr>
            <p:cNvSpPr/>
            <p:nvPr/>
          </p:nvSpPr>
          <p:spPr>
            <a:xfrm>
              <a:off x="2961654" y="1299068"/>
              <a:ext cx="640080" cy="64008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Segoe UI" panose="020B0502040204020203" pitchFamily="34" charset="0"/>
                  <a:cs typeface="Segoe UI" panose="020B0502040204020203" pitchFamily="34" charset="0"/>
                </a:rPr>
                <a:t>64KB</a:t>
              </a:r>
            </a:p>
          </p:txBody>
        </p:sp>
        <p:sp>
          <p:nvSpPr>
            <p:cNvPr id="49" name="Rectangle 48">
              <a:extLst>
                <a:ext uri="{FF2B5EF4-FFF2-40B4-BE49-F238E27FC236}">
                  <a16:creationId xmlns:a16="http://schemas.microsoft.com/office/drawing/2014/main" id="{227B27D4-86DF-4D16-BC3C-C546BE865EF2}"/>
                </a:ext>
              </a:extLst>
            </p:cNvPr>
            <p:cNvSpPr/>
            <p:nvPr/>
          </p:nvSpPr>
          <p:spPr>
            <a:xfrm>
              <a:off x="3601734" y="1299068"/>
              <a:ext cx="640080" cy="64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Segoe UI" panose="020B0502040204020203" pitchFamily="34" charset="0"/>
                  <a:cs typeface="Segoe UI" panose="020B0502040204020203" pitchFamily="34" charset="0"/>
                </a:rPr>
                <a:t>64KB</a:t>
              </a:r>
              <a:endParaRPr lang="en-US" sz="1400" dirty="0"/>
            </a:p>
          </p:txBody>
        </p:sp>
        <p:sp>
          <p:nvSpPr>
            <p:cNvPr id="53" name="Rectangle 52">
              <a:extLst>
                <a:ext uri="{FF2B5EF4-FFF2-40B4-BE49-F238E27FC236}">
                  <a16:creationId xmlns:a16="http://schemas.microsoft.com/office/drawing/2014/main" id="{9C0CE4C8-1660-4A09-816B-E767A40A5E7E}"/>
                </a:ext>
              </a:extLst>
            </p:cNvPr>
            <p:cNvSpPr/>
            <p:nvPr/>
          </p:nvSpPr>
          <p:spPr>
            <a:xfrm>
              <a:off x="1681494" y="1299068"/>
              <a:ext cx="1280160" cy="64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128 KB</a:t>
              </a:r>
            </a:p>
          </p:txBody>
        </p:sp>
        <p:sp>
          <p:nvSpPr>
            <p:cNvPr id="54" name="Rectangle 53">
              <a:extLst>
                <a:ext uri="{FF2B5EF4-FFF2-40B4-BE49-F238E27FC236}">
                  <a16:creationId xmlns:a16="http://schemas.microsoft.com/office/drawing/2014/main" id="{F862B93E-C226-4212-94A9-B8BC365BDF58}"/>
                </a:ext>
              </a:extLst>
            </p:cNvPr>
            <p:cNvSpPr/>
            <p:nvPr/>
          </p:nvSpPr>
          <p:spPr>
            <a:xfrm>
              <a:off x="6802134" y="1299068"/>
              <a:ext cx="5120640" cy="64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512 KB</a:t>
              </a:r>
            </a:p>
          </p:txBody>
        </p:sp>
        <p:sp>
          <p:nvSpPr>
            <p:cNvPr id="55" name="Rectangle 54">
              <a:extLst>
                <a:ext uri="{FF2B5EF4-FFF2-40B4-BE49-F238E27FC236}">
                  <a16:creationId xmlns:a16="http://schemas.microsoft.com/office/drawing/2014/main" id="{DD149698-12DB-4FC1-9202-3C29B0A9289F}"/>
                </a:ext>
              </a:extLst>
            </p:cNvPr>
            <p:cNvSpPr/>
            <p:nvPr/>
          </p:nvSpPr>
          <p:spPr>
            <a:xfrm>
              <a:off x="4241814" y="1299068"/>
              <a:ext cx="1280160" cy="64008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128 KB</a:t>
              </a:r>
            </a:p>
          </p:txBody>
        </p:sp>
        <p:sp>
          <p:nvSpPr>
            <p:cNvPr id="56" name="Rectangle 55">
              <a:extLst>
                <a:ext uri="{FF2B5EF4-FFF2-40B4-BE49-F238E27FC236}">
                  <a16:creationId xmlns:a16="http://schemas.microsoft.com/office/drawing/2014/main" id="{881059A3-25DE-4F9A-86B9-D5CD1127E2F3}"/>
                </a:ext>
              </a:extLst>
            </p:cNvPr>
            <p:cNvSpPr/>
            <p:nvPr/>
          </p:nvSpPr>
          <p:spPr>
            <a:xfrm>
              <a:off x="5521974" y="1299068"/>
              <a:ext cx="1280160" cy="64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128 KB</a:t>
              </a:r>
            </a:p>
          </p:txBody>
        </p:sp>
      </p:grpSp>
      <p:grpSp>
        <p:nvGrpSpPr>
          <p:cNvPr id="4" name="Group 3">
            <a:extLst>
              <a:ext uri="{FF2B5EF4-FFF2-40B4-BE49-F238E27FC236}">
                <a16:creationId xmlns:a16="http://schemas.microsoft.com/office/drawing/2014/main" id="{83669168-EBAD-4E00-ACAB-0505F58047AC}"/>
              </a:ext>
            </a:extLst>
          </p:cNvPr>
          <p:cNvGrpSpPr/>
          <p:nvPr/>
        </p:nvGrpSpPr>
        <p:grpSpPr>
          <a:xfrm>
            <a:off x="-120319" y="2079616"/>
            <a:ext cx="12043093" cy="640080"/>
            <a:chOff x="-120319" y="2079616"/>
            <a:chExt cx="12043093" cy="640080"/>
          </a:xfrm>
        </p:grpSpPr>
        <p:sp>
          <p:nvSpPr>
            <p:cNvPr id="58" name="TextBox 57">
              <a:extLst>
                <a:ext uri="{FF2B5EF4-FFF2-40B4-BE49-F238E27FC236}">
                  <a16:creationId xmlns:a16="http://schemas.microsoft.com/office/drawing/2014/main" id="{E91B606C-6AF0-4332-892F-B3FE7D08F076}"/>
                </a:ext>
              </a:extLst>
            </p:cNvPr>
            <p:cNvSpPr txBox="1"/>
            <p:nvPr/>
          </p:nvSpPr>
          <p:spPr>
            <a:xfrm>
              <a:off x="-120319" y="2107269"/>
              <a:ext cx="1900989" cy="584775"/>
            </a:xfrm>
            <a:prstGeom prst="rect">
              <a:avLst/>
            </a:prstGeom>
            <a:noFill/>
          </p:spPr>
          <p:txBody>
            <a:bodyPr wrap="square" rtlCol="0">
              <a:spAutoFit/>
            </a:bodyPr>
            <a:lstStyle/>
            <a:p>
              <a:pPr algn="ctr"/>
              <a:r>
                <a:rPr lang="en-US" sz="3100" b="1" dirty="0">
                  <a:ln>
                    <a:solidFill>
                      <a:schemeClr val="tx1"/>
                    </a:solidFill>
                  </a:ln>
                  <a:solidFill>
                    <a:srgbClr val="0099FF"/>
                  </a:solidFill>
                  <a:latin typeface="Segoe UI" panose="020B0502040204020203" pitchFamily="34" charset="0"/>
                  <a:cs typeface="Segoe UI" panose="020B0502040204020203" pitchFamily="34" charset="0"/>
                </a:rPr>
                <a:t>D=63KB</a:t>
              </a:r>
            </a:p>
          </p:txBody>
        </p:sp>
        <p:sp>
          <p:nvSpPr>
            <p:cNvPr id="59" name="Rectangle 58">
              <a:extLst>
                <a:ext uri="{FF2B5EF4-FFF2-40B4-BE49-F238E27FC236}">
                  <a16:creationId xmlns:a16="http://schemas.microsoft.com/office/drawing/2014/main" id="{195077BC-23C9-4868-A5A8-57043A9F46BD}"/>
                </a:ext>
              </a:extLst>
            </p:cNvPr>
            <p:cNvSpPr/>
            <p:nvPr/>
          </p:nvSpPr>
          <p:spPr>
            <a:xfrm>
              <a:off x="2961654" y="2079616"/>
              <a:ext cx="640080" cy="64008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Segoe UI" panose="020B0502040204020203" pitchFamily="34" charset="0"/>
                  <a:cs typeface="Segoe UI" panose="020B0502040204020203" pitchFamily="34" charset="0"/>
                </a:rPr>
                <a:t>64KB</a:t>
              </a:r>
            </a:p>
          </p:txBody>
        </p:sp>
        <p:sp>
          <p:nvSpPr>
            <p:cNvPr id="60" name="Rectangle 59">
              <a:extLst>
                <a:ext uri="{FF2B5EF4-FFF2-40B4-BE49-F238E27FC236}">
                  <a16:creationId xmlns:a16="http://schemas.microsoft.com/office/drawing/2014/main" id="{F7937109-87F1-4AAD-B243-1B4EBE6FEAF9}"/>
                </a:ext>
              </a:extLst>
            </p:cNvPr>
            <p:cNvSpPr/>
            <p:nvPr/>
          </p:nvSpPr>
          <p:spPr>
            <a:xfrm>
              <a:off x="3601734" y="2079616"/>
              <a:ext cx="640080" cy="640080"/>
            </a:xfrm>
            <a:prstGeom prst="rect">
              <a:avLst/>
            </a:prstGeom>
            <a:solidFill>
              <a:srgbClr val="00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Segoe UI" panose="020B0502040204020203" pitchFamily="34" charset="0"/>
                  <a:cs typeface="Segoe UI" panose="020B0502040204020203" pitchFamily="34" charset="0"/>
                </a:rPr>
                <a:t>64KB</a:t>
              </a:r>
              <a:endParaRPr lang="en-US" sz="1400" dirty="0">
                <a:solidFill>
                  <a:schemeClr val="bg1"/>
                </a:solidFill>
              </a:endParaRPr>
            </a:p>
          </p:txBody>
        </p:sp>
        <p:sp>
          <p:nvSpPr>
            <p:cNvPr id="61" name="Rectangle 60">
              <a:extLst>
                <a:ext uri="{FF2B5EF4-FFF2-40B4-BE49-F238E27FC236}">
                  <a16:creationId xmlns:a16="http://schemas.microsoft.com/office/drawing/2014/main" id="{90C4EB61-1264-45A1-95C4-AB8DF743E6C2}"/>
                </a:ext>
              </a:extLst>
            </p:cNvPr>
            <p:cNvSpPr/>
            <p:nvPr/>
          </p:nvSpPr>
          <p:spPr>
            <a:xfrm>
              <a:off x="1681494" y="2079616"/>
              <a:ext cx="1280160" cy="64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128 KB</a:t>
              </a:r>
            </a:p>
          </p:txBody>
        </p:sp>
        <p:sp>
          <p:nvSpPr>
            <p:cNvPr id="62" name="Rectangle 61">
              <a:extLst>
                <a:ext uri="{FF2B5EF4-FFF2-40B4-BE49-F238E27FC236}">
                  <a16:creationId xmlns:a16="http://schemas.microsoft.com/office/drawing/2014/main" id="{DE076E7E-629B-4B53-9D82-C6984D839731}"/>
                </a:ext>
              </a:extLst>
            </p:cNvPr>
            <p:cNvSpPr/>
            <p:nvPr/>
          </p:nvSpPr>
          <p:spPr>
            <a:xfrm>
              <a:off x="6802134" y="2079616"/>
              <a:ext cx="5120640" cy="64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512 KB</a:t>
              </a:r>
            </a:p>
          </p:txBody>
        </p:sp>
        <p:sp>
          <p:nvSpPr>
            <p:cNvPr id="63" name="Rectangle 62">
              <a:extLst>
                <a:ext uri="{FF2B5EF4-FFF2-40B4-BE49-F238E27FC236}">
                  <a16:creationId xmlns:a16="http://schemas.microsoft.com/office/drawing/2014/main" id="{A0F89755-45C0-4C1D-B93E-96E640A5E216}"/>
                </a:ext>
              </a:extLst>
            </p:cNvPr>
            <p:cNvSpPr/>
            <p:nvPr/>
          </p:nvSpPr>
          <p:spPr>
            <a:xfrm>
              <a:off x="4241814" y="2079616"/>
              <a:ext cx="1280160" cy="64008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128 KB</a:t>
              </a:r>
            </a:p>
          </p:txBody>
        </p:sp>
        <p:sp>
          <p:nvSpPr>
            <p:cNvPr id="64" name="Rectangle 63">
              <a:extLst>
                <a:ext uri="{FF2B5EF4-FFF2-40B4-BE49-F238E27FC236}">
                  <a16:creationId xmlns:a16="http://schemas.microsoft.com/office/drawing/2014/main" id="{3891E6F6-0981-43AA-81C0-732906C49DAA}"/>
                </a:ext>
              </a:extLst>
            </p:cNvPr>
            <p:cNvSpPr/>
            <p:nvPr/>
          </p:nvSpPr>
          <p:spPr>
            <a:xfrm>
              <a:off x="5521974" y="2079616"/>
              <a:ext cx="1280160" cy="64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128 KB</a:t>
              </a:r>
            </a:p>
          </p:txBody>
        </p:sp>
      </p:grpSp>
      <p:grpSp>
        <p:nvGrpSpPr>
          <p:cNvPr id="5" name="Group 4">
            <a:extLst>
              <a:ext uri="{FF2B5EF4-FFF2-40B4-BE49-F238E27FC236}">
                <a16:creationId xmlns:a16="http://schemas.microsoft.com/office/drawing/2014/main" id="{0532ABDC-0202-4B31-85A9-8D3CA00D27B8}"/>
              </a:ext>
            </a:extLst>
          </p:cNvPr>
          <p:cNvGrpSpPr/>
          <p:nvPr/>
        </p:nvGrpSpPr>
        <p:grpSpPr>
          <a:xfrm>
            <a:off x="-120319" y="2860164"/>
            <a:ext cx="12043093" cy="640080"/>
            <a:chOff x="-120319" y="2860164"/>
            <a:chExt cx="12043093" cy="640080"/>
          </a:xfrm>
        </p:grpSpPr>
        <p:sp>
          <p:nvSpPr>
            <p:cNvPr id="68" name="Rectangle 67">
              <a:extLst>
                <a:ext uri="{FF2B5EF4-FFF2-40B4-BE49-F238E27FC236}">
                  <a16:creationId xmlns:a16="http://schemas.microsoft.com/office/drawing/2014/main" id="{1EC769AF-0249-4FCA-BE76-8021D8A38057}"/>
                </a:ext>
              </a:extLst>
            </p:cNvPr>
            <p:cNvSpPr/>
            <p:nvPr/>
          </p:nvSpPr>
          <p:spPr>
            <a:xfrm>
              <a:off x="2961654" y="2860164"/>
              <a:ext cx="640080" cy="64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Segoe UI" panose="020B0502040204020203" pitchFamily="34" charset="0"/>
                  <a:cs typeface="Segoe UI" panose="020B0502040204020203" pitchFamily="34" charset="0"/>
                </a:rPr>
                <a:t>64KB</a:t>
              </a:r>
            </a:p>
          </p:txBody>
        </p:sp>
        <p:sp>
          <p:nvSpPr>
            <p:cNvPr id="69" name="Rectangle 68">
              <a:extLst>
                <a:ext uri="{FF2B5EF4-FFF2-40B4-BE49-F238E27FC236}">
                  <a16:creationId xmlns:a16="http://schemas.microsoft.com/office/drawing/2014/main" id="{E51E98D0-D4DC-4440-BC67-9F9EACD80C5A}"/>
                </a:ext>
              </a:extLst>
            </p:cNvPr>
            <p:cNvSpPr/>
            <p:nvPr/>
          </p:nvSpPr>
          <p:spPr>
            <a:xfrm>
              <a:off x="3601734" y="2860164"/>
              <a:ext cx="640080" cy="640080"/>
            </a:xfrm>
            <a:prstGeom prst="rect">
              <a:avLst/>
            </a:prstGeom>
            <a:solidFill>
              <a:srgbClr val="00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Segoe UI" panose="020B0502040204020203" pitchFamily="34" charset="0"/>
                  <a:cs typeface="Segoe UI" panose="020B0502040204020203" pitchFamily="34" charset="0"/>
                </a:rPr>
                <a:t>64KB</a:t>
              </a:r>
              <a:endParaRPr lang="en-US" sz="1400" dirty="0">
                <a:solidFill>
                  <a:schemeClr val="bg1"/>
                </a:solidFill>
              </a:endParaRPr>
            </a:p>
          </p:txBody>
        </p:sp>
        <p:sp>
          <p:nvSpPr>
            <p:cNvPr id="70" name="Rectangle 69">
              <a:extLst>
                <a:ext uri="{FF2B5EF4-FFF2-40B4-BE49-F238E27FC236}">
                  <a16:creationId xmlns:a16="http://schemas.microsoft.com/office/drawing/2014/main" id="{DB08319E-C693-43D1-A4CF-D2375EA09B7D}"/>
                </a:ext>
              </a:extLst>
            </p:cNvPr>
            <p:cNvSpPr/>
            <p:nvPr/>
          </p:nvSpPr>
          <p:spPr>
            <a:xfrm>
              <a:off x="1681494" y="2860164"/>
              <a:ext cx="1280160" cy="64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128 KB</a:t>
              </a:r>
            </a:p>
          </p:txBody>
        </p:sp>
        <p:sp>
          <p:nvSpPr>
            <p:cNvPr id="71" name="Rectangle 70">
              <a:extLst>
                <a:ext uri="{FF2B5EF4-FFF2-40B4-BE49-F238E27FC236}">
                  <a16:creationId xmlns:a16="http://schemas.microsoft.com/office/drawing/2014/main" id="{9F5315B8-D673-488F-9FBC-0E6C3ABF4DC6}"/>
                </a:ext>
              </a:extLst>
            </p:cNvPr>
            <p:cNvSpPr/>
            <p:nvPr/>
          </p:nvSpPr>
          <p:spPr>
            <a:xfrm>
              <a:off x="6802134" y="2860164"/>
              <a:ext cx="5120640" cy="64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512 KB</a:t>
              </a:r>
            </a:p>
          </p:txBody>
        </p:sp>
        <p:sp>
          <p:nvSpPr>
            <p:cNvPr id="72" name="Rectangle 71">
              <a:extLst>
                <a:ext uri="{FF2B5EF4-FFF2-40B4-BE49-F238E27FC236}">
                  <a16:creationId xmlns:a16="http://schemas.microsoft.com/office/drawing/2014/main" id="{AD65B8C4-488E-4F4F-A9D9-40C194EE5B6B}"/>
                </a:ext>
              </a:extLst>
            </p:cNvPr>
            <p:cNvSpPr/>
            <p:nvPr/>
          </p:nvSpPr>
          <p:spPr>
            <a:xfrm>
              <a:off x="4241814" y="2860164"/>
              <a:ext cx="1280160" cy="64008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128 KB</a:t>
              </a:r>
            </a:p>
          </p:txBody>
        </p:sp>
        <p:sp>
          <p:nvSpPr>
            <p:cNvPr id="73" name="Rectangle 72">
              <a:extLst>
                <a:ext uri="{FF2B5EF4-FFF2-40B4-BE49-F238E27FC236}">
                  <a16:creationId xmlns:a16="http://schemas.microsoft.com/office/drawing/2014/main" id="{724C6604-42A6-496B-A46A-EB912AE0398B}"/>
                </a:ext>
              </a:extLst>
            </p:cNvPr>
            <p:cNvSpPr/>
            <p:nvPr/>
          </p:nvSpPr>
          <p:spPr>
            <a:xfrm>
              <a:off x="5521974" y="2860164"/>
              <a:ext cx="1280160" cy="64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128 KB</a:t>
              </a:r>
            </a:p>
          </p:txBody>
        </p:sp>
        <p:sp>
          <p:nvSpPr>
            <p:cNvPr id="74" name="TextBox 73">
              <a:extLst>
                <a:ext uri="{FF2B5EF4-FFF2-40B4-BE49-F238E27FC236}">
                  <a16:creationId xmlns:a16="http://schemas.microsoft.com/office/drawing/2014/main" id="{CA1B1BF9-9808-48EF-9BCF-7059107C94A5}"/>
                </a:ext>
              </a:extLst>
            </p:cNvPr>
            <p:cNvSpPr txBox="1"/>
            <p:nvPr/>
          </p:nvSpPr>
          <p:spPr>
            <a:xfrm>
              <a:off x="-120319" y="2887816"/>
              <a:ext cx="1900989" cy="584775"/>
            </a:xfrm>
            <a:prstGeom prst="rect">
              <a:avLst/>
            </a:prstGeom>
            <a:noFill/>
          </p:spPr>
          <p:txBody>
            <a:bodyPr wrap="square" rtlCol="0">
              <a:spAutoFit/>
            </a:bodyPr>
            <a:lstStyle/>
            <a:p>
              <a:pPr algn="ctr"/>
              <a:r>
                <a:rPr lang="en-US" sz="3100" b="1" dirty="0">
                  <a:ln>
                    <a:solidFill>
                      <a:schemeClr val="tx1"/>
                    </a:solidFill>
                  </a:ln>
                  <a:solidFill>
                    <a:srgbClr val="FFCCCC"/>
                  </a:solidFill>
                  <a:latin typeface="Segoe UI" panose="020B0502040204020203" pitchFamily="34" charset="0"/>
                  <a:cs typeface="Segoe UI" panose="020B0502040204020203" pitchFamily="34" charset="0"/>
                </a:rPr>
                <a:t>free(B)</a:t>
              </a:r>
            </a:p>
          </p:txBody>
        </p:sp>
      </p:grpSp>
      <p:grpSp>
        <p:nvGrpSpPr>
          <p:cNvPr id="6" name="Group 5">
            <a:extLst>
              <a:ext uri="{FF2B5EF4-FFF2-40B4-BE49-F238E27FC236}">
                <a16:creationId xmlns:a16="http://schemas.microsoft.com/office/drawing/2014/main" id="{2C3A7F7E-1D89-430C-94A0-801D8F7A41AB}"/>
              </a:ext>
            </a:extLst>
          </p:cNvPr>
          <p:cNvGrpSpPr/>
          <p:nvPr/>
        </p:nvGrpSpPr>
        <p:grpSpPr>
          <a:xfrm>
            <a:off x="-120319" y="3645075"/>
            <a:ext cx="12043093" cy="640080"/>
            <a:chOff x="-120319" y="3645075"/>
            <a:chExt cx="12043093" cy="640080"/>
          </a:xfrm>
        </p:grpSpPr>
        <p:sp>
          <p:nvSpPr>
            <p:cNvPr id="75" name="TextBox 74">
              <a:extLst>
                <a:ext uri="{FF2B5EF4-FFF2-40B4-BE49-F238E27FC236}">
                  <a16:creationId xmlns:a16="http://schemas.microsoft.com/office/drawing/2014/main" id="{AC671CFD-C465-4D24-8B01-CAC8DD60B531}"/>
                </a:ext>
              </a:extLst>
            </p:cNvPr>
            <p:cNvSpPr txBox="1"/>
            <p:nvPr/>
          </p:nvSpPr>
          <p:spPr>
            <a:xfrm>
              <a:off x="-120319" y="3668363"/>
              <a:ext cx="1900989" cy="584775"/>
            </a:xfrm>
            <a:prstGeom prst="rect">
              <a:avLst/>
            </a:prstGeom>
            <a:noFill/>
          </p:spPr>
          <p:txBody>
            <a:bodyPr wrap="square" rtlCol="0">
              <a:spAutoFit/>
            </a:bodyPr>
            <a:lstStyle/>
            <a:p>
              <a:pPr algn="ctr"/>
              <a:r>
                <a:rPr lang="en-US" sz="3100" b="1" dirty="0">
                  <a:ln>
                    <a:solidFill>
                      <a:schemeClr val="tx1"/>
                    </a:solidFill>
                  </a:ln>
                  <a:solidFill>
                    <a:srgbClr val="0099FF"/>
                  </a:solidFill>
                  <a:latin typeface="Segoe UI" panose="020B0502040204020203" pitchFamily="34" charset="0"/>
                  <a:cs typeface="Segoe UI" panose="020B0502040204020203" pitchFamily="34" charset="0"/>
                </a:rPr>
                <a:t>free(D)</a:t>
              </a:r>
            </a:p>
          </p:txBody>
        </p:sp>
        <p:sp>
          <p:nvSpPr>
            <p:cNvPr id="76" name="Rectangle 75">
              <a:extLst>
                <a:ext uri="{FF2B5EF4-FFF2-40B4-BE49-F238E27FC236}">
                  <a16:creationId xmlns:a16="http://schemas.microsoft.com/office/drawing/2014/main" id="{4B56AD64-DC38-4DBB-8349-769A76227D5F}"/>
                </a:ext>
              </a:extLst>
            </p:cNvPr>
            <p:cNvSpPr/>
            <p:nvPr/>
          </p:nvSpPr>
          <p:spPr>
            <a:xfrm>
              <a:off x="2961654" y="3645075"/>
              <a:ext cx="640080" cy="64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Segoe UI" panose="020B0502040204020203" pitchFamily="34" charset="0"/>
                  <a:cs typeface="Segoe UI" panose="020B0502040204020203" pitchFamily="34" charset="0"/>
                </a:rPr>
                <a:t>64KB</a:t>
              </a:r>
            </a:p>
          </p:txBody>
        </p:sp>
        <p:sp>
          <p:nvSpPr>
            <p:cNvPr id="77" name="Rectangle 76">
              <a:extLst>
                <a:ext uri="{FF2B5EF4-FFF2-40B4-BE49-F238E27FC236}">
                  <a16:creationId xmlns:a16="http://schemas.microsoft.com/office/drawing/2014/main" id="{2344EA17-3E00-4514-B6D4-921458C502B6}"/>
                </a:ext>
              </a:extLst>
            </p:cNvPr>
            <p:cNvSpPr/>
            <p:nvPr/>
          </p:nvSpPr>
          <p:spPr>
            <a:xfrm>
              <a:off x="3601734" y="3645075"/>
              <a:ext cx="640080" cy="64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Segoe UI" panose="020B0502040204020203" pitchFamily="34" charset="0"/>
                  <a:cs typeface="Segoe UI" panose="020B0502040204020203" pitchFamily="34" charset="0"/>
                </a:rPr>
                <a:t>64KB</a:t>
              </a:r>
              <a:endParaRPr lang="en-US" sz="1400" dirty="0">
                <a:solidFill>
                  <a:schemeClr val="tx1"/>
                </a:solidFill>
              </a:endParaRPr>
            </a:p>
          </p:txBody>
        </p:sp>
        <p:sp>
          <p:nvSpPr>
            <p:cNvPr id="78" name="Rectangle 77">
              <a:extLst>
                <a:ext uri="{FF2B5EF4-FFF2-40B4-BE49-F238E27FC236}">
                  <a16:creationId xmlns:a16="http://schemas.microsoft.com/office/drawing/2014/main" id="{477DD03C-FDA7-4670-9998-A3833DEA5921}"/>
                </a:ext>
              </a:extLst>
            </p:cNvPr>
            <p:cNvSpPr/>
            <p:nvPr/>
          </p:nvSpPr>
          <p:spPr>
            <a:xfrm>
              <a:off x="1681494" y="3645075"/>
              <a:ext cx="1280160" cy="64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128 KB</a:t>
              </a:r>
            </a:p>
          </p:txBody>
        </p:sp>
        <p:sp>
          <p:nvSpPr>
            <p:cNvPr id="79" name="Rectangle 78">
              <a:extLst>
                <a:ext uri="{FF2B5EF4-FFF2-40B4-BE49-F238E27FC236}">
                  <a16:creationId xmlns:a16="http://schemas.microsoft.com/office/drawing/2014/main" id="{8349A986-142C-4CFA-B2CD-1F20CDF2A928}"/>
                </a:ext>
              </a:extLst>
            </p:cNvPr>
            <p:cNvSpPr/>
            <p:nvPr/>
          </p:nvSpPr>
          <p:spPr>
            <a:xfrm>
              <a:off x="6802134" y="3645075"/>
              <a:ext cx="5120640" cy="64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512 KB</a:t>
              </a:r>
            </a:p>
          </p:txBody>
        </p:sp>
        <p:sp>
          <p:nvSpPr>
            <p:cNvPr id="80" name="Rectangle 79">
              <a:extLst>
                <a:ext uri="{FF2B5EF4-FFF2-40B4-BE49-F238E27FC236}">
                  <a16:creationId xmlns:a16="http://schemas.microsoft.com/office/drawing/2014/main" id="{380B0CC6-BF6A-4AD1-AB9F-647741C6D58F}"/>
                </a:ext>
              </a:extLst>
            </p:cNvPr>
            <p:cNvSpPr/>
            <p:nvPr/>
          </p:nvSpPr>
          <p:spPr>
            <a:xfrm>
              <a:off x="4241814" y="3645075"/>
              <a:ext cx="1280160" cy="64008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128 KB</a:t>
              </a:r>
            </a:p>
          </p:txBody>
        </p:sp>
        <p:sp>
          <p:nvSpPr>
            <p:cNvPr id="81" name="Rectangle 80">
              <a:extLst>
                <a:ext uri="{FF2B5EF4-FFF2-40B4-BE49-F238E27FC236}">
                  <a16:creationId xmlns:a16="http://schemas.microsoft.com/office/drawing/2014/main" id="{AB3E22F5-9C71-44F5-B068-0A110A244BD4}"/>
                </a:ext>
              </a:extLst>
            </p:cNvPr>
            <p:cNvSpPr/>
            <p:nvPr/>
          </p:nvSpPr>
          <p:spPr>
            <a:xfrm>
              <a:off x="5521974" y="3645075"/>
              <a:ext cx="1280160" cy="64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128 KB</a:t>
              </a:r>
            </a:p>
          </p:txBody>
        </p:sp>
      </p:grpSp>
      <p:grpSp>
        <p:nvGrpSpPr>
          <p:cNvPr id="7" name="Group 6">
            <a:extLst>
              <a:ext uri="{FF2B5EF4-FFF2-40B4-BE49-F238E27FC236}">
                <a16:creationId xmlns:a16="http://schemas.microsoft.com/office/drawing/2014/main" id="{14CBF25D-0BD5-423E-92BE-6EBCCB8188C7}"/>
              </a:ext>
            </a:extLst>
          </p:cNvPr>
          <p:cNvGrpSpPr/>
          <p:nvPr/>
        </p:nvGrpSpPr>
        <p:grpSpPr>
          <a:xfrm>
            <a:off x="1681494" y="4427095"/>
            <a:ext cx="10241280" cy="640080"/>
            <a:chOff x="1681494" y="4427095"/>
            <a:chExt cx="10241280" cy="640080"/>
          </a:xfrm>
        </p:grpSpPr>
        <p:sp>
          <p:nvSpPr>
            <p:cNvPr id="84" name="Rectangle 83">
              <a:extLst>
                <a:ext uri="{FF2B5EF4-FFF2-40B4-BE49-F238E27FC236}">
                  <a16:creationId xmlns:a16="http://schemas.microsoft.com/office/drawing/2014/main" id="{D4DF2377-57D8-4C18-AFAF-E517B8BAAC39}"/>
                </a:ext>
              </a:extLst>
            </p:cNvPr>
            <p:cNvSpPr/>
            <p:nvPr/>
          </p:nvSpPr>
          <p:spPr>
            <a:xfrm>
              <a:off x="1681494" y="4427095"/>
              <a:ext cx="1280160" cy="64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128 KB</a:t>
              </a:r>
            </a:p>
          </p:txBody>
        </p:sp>
        <p:sp>
          <p:nvSpPr>
            <p:cNvPr id="85" name="Rectangle 84">
              <a:extLst>
                <a:ext uri="{FF2B5EF4-FFF2-40B4-BE49-F238E27FC236}">
                  <a16:creationId xmlns:a16="http://schemas.microsoft.com/office/drawing/2014/main" id="{935C4B1F-1A6A-4C7D-BBFA-5DC834F74B86}"/>
                </a:ext>
              </a:extLst>
            </p:cNvPr>
            <p:cNvSpPr/>
            <p:nvPr/>
          </p:nvSpPr>
          <p:spPr>
            <a:xfrm>
              <a:off x="6802134" y="4427095"/>
              <a:ext cx="5120640" cy="64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512 KB</a:t>
              </a:r>
            </a:p>
          </p:txBody>
        </p:sp>
        <p:sp>
          <p:nvSpPr>
            <p:cNvPr id="86" name="Rectangle 85">
              <a:extLst>
                <a:ext uri="{FF2B5EF4-FFF2-40B4-BE49-F238E27FC236}">
                  <a16:creationId xmlns:a16="http://schemas.microsoft.com/office/drawing/2014/main" id="{F06C736C-6CB3-4C0B-AA13-31C3B3D1B825}"/>
                </a:ext>
              </a:extLst>
            </p:cNvPr>
            <p:cNvSpPr/>
            <p:nvPr/>
          </p:nvSpPr>
          <p:spPr>
            <a:xfrm>
              <a:off x="4241814" y="4427095"/>
              <a:ext cx="1280160" cy="64008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128 KB</a:t>
              </a:r>
            </a:p>
          </p:txBody>
        </p:sp>
        <p:sp>
          <p:nvSpPr>
            <p:cNvPr id="87" name="Rectangle 86">
              <a:extLst>
                <a:ext uri="{FF2B5EF4-FFF2-40B4-BE49-F238E27FC236}">
                  <a16:creationId xmlns:a16="http://schemas.microsoft.com/office/drawing/2014/main" id="{A85EDA0E-79EC-4ACE-BE98-6EB8624865D4}"/>
                </a:ext>
              </a:extLst>
            </p:cNvPr>
            <p:cNvSpPr/>
            <p:nvPr/>
          </p:nvSpPr>
          <p:spPr>
            <a:xfrm>
              <a:off x="5521974" y="4427095"/>
              <a:ext cx="1280160" cy="64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128 KB</a:t>
              </a:r>
            </a:p>
          </p:txBody>
        </p:sp>
        <p:sp>
          <p:nvSpPr>
            <p:cNvPr id="88" name="Rectangle 87">
              <a:extLst>
                <a:ext uri="{FF2B5EF4-FFF2-40B4-BE49-F238E27FC236}">
                  <a16:creationId xmlns:a16="http://schemas.microsoft.com/office/drawing/2014/main" id="{55616D37-DC7B-474E-BDEC-B56B0725764E}"/>
                </a:ext>
              </a:extLst>
            </p:cNvPr>
            <p:cNvSpPr/>
            <p:nvPr/>
          </p:nvSpPr>
          <p:spPr>
            <a:xfrm>
              <a:off x="2961654" y="4427095"/>
              <a:ext cx="1280160" cy="64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128 KB</a:t>
              </a:r>
            </a:p>
          </p:txBody>
        </p:sp>
      </p:grpSp>
      <p:grpSp>
        <p:nvGrpSpPr>
          <p:cNvPr id="8" name="Group 7">
            <a:extLst>
              <a:ext uri="{FF2B5EF4-FFF2-40B4-BE49-F238E27FC236}">
                <a16:creationId xmlns:a16="http://schemas.microsoft.com/office/drawing/2014/main" id="{90233C90-2B3B-4501-9A43-F676080FAAA3}"/>
              </a:ext>
            </a:extLst>
          </p:cNvPr>
          <p:cNvGrpSpPr/>
          <p:nvPr/>
        </p:nvGrpSpPr>
        <p:grpSpPr>
          <a:xfrm>
            <a:off x="1681494" y="5209115"/>
            <a:ext cx="10241280" cy="640080"/>
            <a:chOff x="1681494" y="5209115"/>
            <a:chExt cx="10241280" cy="640080"/>
          </a:xfrm>
        </p:grpSpPr>
        <p:sp>
          <p:nvSpPr>
            <p:cNvPr id="90" name="Rectangle 89">
              <a:extLst>
                <a:ext uri="{FF2B5EF4-FFF2-40B4-BE49-F238E27FC236}">
                  <a16:creationId xmlns:a16="http://schemas.microsoft.com/office/drawing/2014/main" id="{00D183F7-4DD7-4A15-8348-1457D4886C64}"/>
                </a:ext>
              </a:extLst>
            </p:cNvPr>
            <p:cNvSpPr/>
            <p:nvPr/>
          </p:nvSpPr>
          <p:spPr>
            <a:xfrm>
              <a:off x="6802134" y="5209115"/>
              <a:ext cx="5120640" cy="64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512 KB</a:t>
              </a:r>
            </a:p>
          </p:txBody>
        </p:sp>
        <p:sp>
          <p:nvSpPr>
            <p:cNvPr id="91" name="Rectangle 90">
              <a:extLst>
                <a:ext uri="{FF2B5EF4-FFF2-40B4-BE49-F238E27FC236}">
                  <a16:creationId xmlns:a16="http://schemas.microsoft.com/office/drawing/2014/main" id="{D295DD22-42DC-4052-AA35-78FA4673E8ED}"/>
                </a:ext>
              </a:extLst>
            </p:cNvPr>
            <p:cNvSpPr/>
            <p:nvPr/>
          </p:nvSpPr>
          <p:spPr>
            <a:xfrm>
              <a:off x="4241814" y="5209115"/>
              <a:ext cx="1280160" cy="64008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128 KB</a:t>
              </a:r>
            </a:p>
          </p:txBody>
        </p:sp>
        <p:sp>
          <p:nvSpPr>
            <p:cNvPr id="92" name="Rectangle 91">
              <a:extLst>
                <a:ext uri="{FF2B5EF4-FFF2-40B4-BE49-F238E27FC236}">
                  <a16:creationId xmlns:a16="http://schemas.microsoft.com/office/drawing/2014/main" id="{CFAE53B8-2A65-4A7D-BE80-163F02B24ACD}"/>
                </a:ext>
              </a:extLst>
            </p:cNvPr>
            <p:cNvSpPr/>
            <p:nvPr/>
          </p:nvSpPr>
          <p:spPr>
            <a:xfrm>
              <a:off x="5521974" y="5209115"/>
              <a:ext cx="1280160" cy="64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128 KB</a:t>
              </a:r>
            </a:p>
          </p:txBody>
        </p:sp>
        <p:sp>
          <p:nvSpPr>
            <p:cNvPr id="94" name="Rectangle 93">
              <a:extLst>
                <a:ext uri="{FF2B5EF4-FFF2-40B4-BE49-F238E27FC236}">
                  <a16:creationId xmlns:a16="http://schemas.microsoft.com/office/drawing/2014/main" id="{2EDB2492-F4DC-4AD2-9930-CE8E56FB51A5}"/>
                </a:ext>
              </a:extLst>
            </p:cNvPr>
            <p:cNvSpPr/>
            <p:nvPr/>
          </p:nvSpPr>
          <p:spPr>
            <a:xfrm>
              <a:off x="1681494" y="5209115"/>
              <a:ext cx="2560320" cy="64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256 KB</a:t>
              </a:r>
            </a:p>
          </p:txBody>
        </p:sp>
      </p:grpSp>
      <p:grpSp>
        <p:nvGrpSpPr>
          <p:cNvPr id="20" name="Group 19">
            <a:extLst>
              <a:ext uri="{FF2B5EF4-FFF2-40B4-BE49-F238E27FC236}">
                <a16:creationId xmlns:a16="http://schemas.microsoft.com/office/drawing/2014/main" id="{7B3AAA69-C0E5-40BE-B968-64FB97EC9DAF}"/>
              </a:ext>
            </a:extLst>
          </p:cNvPr>
          <p:cNvGrpSpPr/>
          <p:nvPr/>
        </p:nvGrpSpPr>
        <p:grpSpPr>
          <a:xfrm>
            <a:off x="3291659" y="4145531"/>
            <a:ext cx="616479" cy="254274"/>
            <a:chOff x="3291659" y="4145531"/>
            <a:chExt cx="616479" cy="254274"/>
          </a:xfrm>
        </p:grpSpPr>
        <p:cxnSp>
          <p:nvCxnSpPr>
            <p:cNvPr id="96" name="Straight Arrow Connector 95">
              <a:extLst>
                <a:ext uri="{FF2B5EF4-FFF2-40B4-BE49-F238E27FC236}">
                  <a16:creationId xmlns:a16="http://schemas.microsoft.com/office/drawing/2014/main" id="{CE83CB78-29F4-4352-B395-68956FACBF60}"/>
                </a:ext>
              </a:extLst>
            </p:cNvPr>
            <p:cNvCxnSpPr>
              <a:cxnSpLocks/>
            </p:cNvCxnSpPr>
            <p:nvPr/>
          </p:nvCxnSpPr>
          <p:spPr>
            <a:xfrm>
              <a:off x="3291659" y="4145532"/>
              <a:ext cx="293476" cy="25427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45D37BCE-B5AD-46AB-A09A-16AD355319FA}"/>
                </a:ext>
              </a:extLst>
            </p:cNvPr>
            <p:cNvCxnSpPr>
              <a:cxnSpLocks/>
            </p:cNvCxnSpPr>
            <p:nvPr/>
          </p:nvCxnSpPr>
          <p:spPr>
            <a:xfrm flipH="1">
              <a:off x="3614662" y="4145531"/>
              <a:ext cx="293476" cy="25427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9" name="Group 98">
            <a:extLst>
              <a:ext uri="{FF2B5EF4-FFF2-40B4-BE49-F238E27FC236}">
                <a16:creationId xmlns:a16="http://schemas.microsoft.com/office/drawing/2014/main" id="{24C0FB9C-E738-4394-95A7-524AFC9C7D93}"/>
              </a:ext>
            </a:extLst>
          </p:cNvPr>
          <p:cNvGrpSpPr/>
          <p:nvPr/>
        </p:nvGrpSpPr>
        <p:grpSpPr>
          <a:xfrm>
            <a:off x="2653414" y="4922345"/>
            <a:ext cx="616479" cy="254274"/>
            <a:chOff x="3291659" y="4145531"/>
            <a:chExt cx="616479" cy="254274"/>
          </a:xfrm>
        </p:grpSpPr>
        <p:cxnSp>
          <p:nvCxnSpPr>
            <p:cNvPr id="100" name="Straight Arrow Connector 99">
              <a:extLst>
                <a:ext uri="{FF2B5EF4-FFF2-40B4-BE49-F238E27FC236}">
                  <a16:creationId xmlns:a16="http://schemas.microsoft.com/office/drawing/2014/main" id="{777A3771-06AF-4189-A8D6-981C07B25706}"/>
                </a:ext>
              </a:extLst>
            </p:cNvPr>
            <p:cNvCxnSpPr>
              <a:cxnSpLocks/>
            </p:cNvCxnSpPr>
            <p:nvPr/>
          </p:nvCxnSpPr>
          <p:spPr>
            <a:xfrm>
              <a:off x="3291659" y="4145532"/>
              <a:ext cx="293476" cy="25427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5DCAC153-B4BE-423B-BAB2-ADB0208275A1}"/>
                </a:ext>
              </a:extLst>
            </p:cNvPr>
            <p:cNvCxnSpPr>
              <a:cxnSpLocks/>
            </p:cNvCxnSpPr>
            <p:nvPr/>
          </p:nvCxnSpPr>
          <p:spPr>
            <a:xfrm flipH="1">
              <a:off x="3614662" y="4145531"/>
              <a:ext cx="293476" cy="25427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30032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E2A0EA8-C904-4022-9BDB-5D7847E3ABC0}"/>
              </a:ext>
            </a:extLst>
          </p:cNvPr>
          <p:cNvGrpSpPr/>
          <p:nvPr/>
        </p:nvGrpSpPr>
        <p:grpSpPr>
          <a:xfrm>
            <a:off x="0" y="1273008"/>
            <a:ext cx="11922774" cy="640080"/>
            <a:chOff x="0" y="1273008"/>
            <a:chExt cx="11922774" cy="640080"/>
          </a:xfrm>
        </p:grpSpPr>
        <p:sp>
          <p:nvSpPr>
            <p:cNvPr id="90" name="Rectangle 89">
              <a:extLst>
                <a:ext uri="{FF2B5EF4-FFF2-40B4-BE49-F238E27FC236}">
                  <a16:creationId xmlns:a16="http://schemas.microsoft.com/office/drawing/2014/main" id="{00D183F7-4DD7-4A15-8348-1457D4886C64}"/>
                </a:ext>
              </a:extLst>
            </p:cNvPr>
            <p:cNvSpPr/>
            <p:nvPr/>
          </p:nvSpPr>
          <p:spPr>
            <a:xfrm>
              <a:off x="6802134" y="1273008"/>
              <a:ext cx="5120640" cy="64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512 KB</a:t>
              </a:r>
            </a:p>
          </p:txBody>
        </p:sp>
        <p:sp>
          <p:nvSpPr>
            <p:cNvPr id="91" name="Rectangle 90">
              <a:extLst>
                <a:ext uri="{FF2B5EF4-FFF2-40B4-BE49-F238E27FC236}">
                  <a16:creationId xmlns:a16="http://schemas.microsoft.com/office/drawing/2014/main" id="{D295DD22-42DC-4052-AA35-78FA4673E8ED}"/>
                </a:ext>
              </a:extLst>
            </p:cNvPr>
            <p:cNvSpPr/>
            <p:nvPr/>
          </p:nvSpPr>
          <p:spPr>
            <a:xfrm>
              <a:off x="4241814" y="1273008"/>
              <a:ext cx="1280160" cy="64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128 KB</a:t>
              </a:r>
            </a:p>
          </p:txBody>
        </p:sp>
        <p:sp>
          <p:nvSpPr>
            <p:cNvPr id="92" name="Rectangle 91">
              <a:extLst>
                <a:ext uri="{FF2B5EF4-FFF2-40B4-BE49-F238E27FC236}">
                  <a16:creationId xmlns:a16="http://schemas.microsoft.com/office/drawing/2014/main" id="{CFAE53B8-2A65-4A7D-BE80-163F02B24ACD}"/>
                </a:ext>
              </a:extLst>
            </p:cNvPr>
            <p:cNvSpPr/>
            <p:nvPr/>
          </p:nvSpPr>
          <p:spPr>
            <a:xfrm>
              <a:off x="5521974" y="1273008"/>
              <a:ext cx="1280160" cy="64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128 KB</a:t>
              </a:r>
            </a:p>
          </p:txBody>
        </p:sp>
        <p:sp>
          <p:nvSpPr>
            <p:cNvPr id="94" name="Rectangle 93">
              <a:extLst>
                <a:ext uri="{FF2B5EF4-FFF2-40B4-BE49-F238E27FC236}">
                  <a16:creationId xmlns:a16="http://schemas.microsoft.com/office/drawing/2014/main" id="{2EDB2492-F4DC-4AD2-9930-CE8E56FB51A5}"/>
                </a:ext>
              </a:extLst>
            </p:cNvPr>
            <p:cNvSpPr/>
            <p:nvPr/>
          </p:nvSpPr>
          <p:spPr>
            <a:xfrm>
              <a:off x="1681494" y="1273008"/>
              <a:ext cx="2560320" cy="64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256 KB</a:t>
              </a:r>
            </a:p>
          </p:txBody>
        </p:sp>
        <p:sp>
          <p:nvSpPr>
            <p:cNvPr id="65" name="TextBox 64">
              <a:extLst>
                <a:ext uri="{FF2B5EF4-FFF2-40B4-BE49-F238E27FC236}">
                  <a16:creationId xmlns:a16="http://schemas.microsoft.com/office/drawing/2014/main" id="{F3888053-0ECC-4D6B-A9EC-C28ECE6C3B78}"/>
                </a:ext>
              </a:extLst>
            </p:cNvPr>
            <p:cNvSpPr txBox="1"/>
            <p:nvPr/>
          </p:nvSpPr>
          <p:spPr>
            <a:xfrm>
              <a:off x="0" y="1273008"/>
              <a:ext cx="1900989" cy="584775"/>
            </a:xfrm>
            <a:prstGeom prst="rect">
              <a:avLst/>
            </a:prstGeom>
            <a:noFill/>
          </p:spPr>
          <p:txBody>
            <a:bodyPr wrap="square" rtlCol="0">
              <a:spAutoFit/>
            </a:bodyPr>
            <a:lstStyle/>
            <a:p>
              <a:pPr algn="ctr"/>
              <a:r>
                <a:rPr lang="en-US" sz="3100" b="1" dirty="0">
                  <a:ln>
                    <a:solidFill>
                      <a:schemeClr val="tx1"/>
                    </a:solidFill>
                  </a:ln>
                  <a:solidFill>
                    <a:srgbClr val="FFFF66"/>
                  </a:solidFill>
                  <a:latin typeface="Segoe UI" panose="020B0502040204020203" pitchFamily="34" charset="0"/>
                  <a:cs typeface="Segoe UI" panose="020B0502040204020203" pitchFamily="34" charset="0"/>
                </a:rPr>
                <a:t>free(C)</a:t>
              </a:r>
            </a:p>
          </p:txBody>
        </p:sp>
      </p:grpSp>
      <p:grpSp>
        <p:nvGrpSpPr>
          <p:cNvPr id="4" name="Group 3">
            <a:extLst>
              <a:ext uri="{FF2B5EF4-FFF2-40B4-BE49-F238E27FC236}">
                <a16:creationId xmlns:a16="http://schemas.microsoft.com/office/drawing/2014/main" id="{1A3DC220-5C25-4C2B-8C1A-F7F848019657}"/>
              </a:ext>
            </a:extLst>
          </p:cNvPr>
          <p:cNvGrpSpPr/>
          <p:nvPr/>
        </p:nvGrpSpPr>
        <p:grpSpPr>
          <a:xfrm>
            <a:off x="1681494" y="2055028"/>
            <a:ext cx="10241280" cy="645038"/>
            <a:chOff x="1681494" y="2055028"/>
            <a:chExt cx="10241280" cy="645038"/>
          </a:xfrm>
        </p:grpSpPr>
        <p:sp>
          <p:nvSpPr>
            <p:cNvPr id="67" name="Rectangle 66">
              <a:extLst>
                <a:ext uri="{FF2B5EF4-FFF2-40B4-BE49-F238E27FC236}">
                  <a16:creationId xmlns:a16="http://schemas.microsoft.com/office/drawing/2014/main" id="{9BD9F34C-0F85-4B78-A2AF-249F889DA8D5}"/>
                </a:ext>
              </a:extLst>
            </p:cNvPr>
            <p:cNvSpPr/>
            <p:nvPr/>
          </p:nvSpPr>
          <p:spPr>
            <a:xfrm>
              <a:off x="6802134" y="2055028"/>
              <a:ext cx="5120640" cy="64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512 KB</a:t>
              </a:r>
            </a:p>
          </p:txBody>
        </p:sp>
        <p:sp>
          <p:nvSpPr>
            <p:cNvPr id="98" name="Rectangle 97">
              <a:extLst>
                <a:ext uri="{FF2B5EF4-FFF2-40B4-BE49-F238E27FC236}">
                  <a16:creationId xmlns:a16="http://schemas.microsoft.com/office/drawing/2014/main" id="{52BB7705-3339-4F64-AC61-E0D38F3AB230}"/>
                </a:ext>
              </a:extLst>
            </p:cNvPr>
            <p:cNvSpPr/>
            <p:nvPr/>
          </p:nvSpPr>
          <p:spPr>
            <a:xfrm>
              <a:off x="4241814" y="2057507"/>
              <a:ext cx="2560320" cy="64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256 KB</a:t>
              </a:r>
            </a:p>
          </p:txBody>
        </p:sp>
        <p:sp>
          <p:nvSpPr>
            <p:cNvPr id="99" name="Rectangle 98">
              <a:extLst>
                <a:ext uri="{FF2B5EF4-FFF2-40B4-BE49-F238E27FC236}">
                  <a16:creationId xmlns:a16="http://schemas.microsoft.com/office/drawing/2014/main" id="{8D3FBE99-574F-4434-8491-A4180B3B71EA}"/>
                </a:ext>
              </a:extLst>
            </p:cNvPr>
            <p:cNvSpPr/>
            <p:nvPr/>
          </p:nvSpPr>
          <p:spPr>
            <a:xfrm>
              <a:off x="1681494" y="2059986"/>
              <a:ext cx="2560320" cy="64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256 KB</a:t>
              </a:r>
            </a:p>
          </p:txBody>
        </p:sp>
      </p:grpSp>
      <p:grpSp>
        <p:nvGrpSpPr>
          <p:cNvPr id="5" name="Group 4">
            <a:extLst>
              <a:ext uri="{FF2B5EF4-FFF2-40B4-BE49-F238E27FC236}">
                <a16:creationId xmlns:a16="http://schemas.microsoft.com/office/drawing/2014/main" id="{0CD70ACA-3E45-40E1-A56E-AD2B895FA615}"/>
              </a:ext>
            </a:extLst>
          </p:cNvPr>
          <p:cNvGrpSpPr/>
          <p:nvPr/>
        </p:nvGrpSpPr>
        <p:grpSpPr>
          <a:xfrm>
            <a:off x="1681494" y="2837048"/>
            <a:ext cx="10241280" cy="642559"/>
            <a:chOff x="1681494" y="2837048"/>
            <a:chExt cx="10241280" cy="642559"/>
          </a:xfrm>
        </p:grpSpPr>
        <p:sp>
          <p:nvSpPr>
            <p:cNvPr id="93" name="Rectangle 92">
              <a:extLst>
                <a:ext uri="{FF2B5EF4-FFF2-40B4-BE49-F238E27FC236}">
                  <a16:creationId xmlns:a16="http://schemas.microsoft.com/office/drawing/2014/main" id="{F9F7E2EC-CB24-4393-AD6E-C8DAEAD6B290}"/>
                </a:ext>
              </a:extLst>
            </p:cNvPr>
            <p:cNvSpPr/>
            <p:nvPr/>
          </p:nvSpPr>
          <p:spPr>
            <a:xfrm>
              <a:off x="6802134" y="2837048"/>
              <a:ext cx="5120640" cy="64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512 KB</a:t>
              </a:r>
            </a:p>
          </p:txBody>
        </p:sp>
        <p:sp>
          <p:nvSpPr>
            <p:cNvPr id="100" name="Rectangle 99">
              <a:extLst>
                <a:ext uri="{FF2B5EF4-FFF2-40B4-BE49-F238E27FC236}">
                  <a16:creationId xmlns:a16="http://schemas.microsoft.com/office/drawing/2014/main" id="{393C9664-FC5B-4ECF-87C9-3AEC4C4F6290}"/>
                </a:ext>
              </a:extLst>
            </p:cNvPr>
            <p:cNvSpPr/>
            <p:nvPr/>
          </p:nvSpPr>
          <p:spPr>
            <a:xfrm>
              <a:off x="1681494" y="2839527"/>
              <a:ext cx="5120640" cy="64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512 KB</a:t>
              </a:r>
            </a:p>
          </p:txBody>
        </p:sp>
      </p:grpSp>
      <p:sp>
        <p:nvSpPr>
          <p:cNvPr id="101" name="Rectangle 100">
            <a:extLst>
              <a:ext uri="{FF2B5EF4-FFF2-40B4-BE49-F238E27FC236}">
                <a16:creationId xmlns:a16="http://schemas.microsoft.com/office/drawing/2014/main" id="{585197B5-DB14-4477-A415-1D2573D1B994}"/>
              </a:ext>
            </a:extLst>
          </p:cNvPr>
          <p:cNvSpPr/>
          <p:nvPr/>
        </p:nvSpPr>
        <p:spPr>
          <a:xfrm>
            <a:off x="1681494" y="3616589"/>
            <a:ext cx="10241280" cy="64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1024 KB</a:t>
            </a:r>
          </a:p>
        </p:txBody>
      </p:sp>
      <p:grpSp>
        <p:nvGrpSpPr>
          <p:cNvPr id="2" name="Group 1">
            <a:extLst>
              <a:ext uri="{FF2B5EF4-FFF2-40B4-BE49-F238E27FC236}">
                <a16:creationId xmlns:a16="http://schemas.microsoft.com/office/drawing/2014/main" id="{6FD5DC9A-27B4-4E81-AAF6-7586FF0EB411}"/>
              </a:ext>
            </a:extLst>
          </p:cNvPr>
          <p:cNvGrpSpPr/>
          <p:nvPr/>
        </p:nvGrpSpPr>
        <p:grpSpPr>
          <a:xfrm>
            <a:off x="1681494" y="493467"/>
            <a:ext cx="10241280" cy="640080"/>
            <a:chOff x="1681494" y="493467"/>
            <a:chExt cx="10241280" cy="640080"/>
          </a:xfrm>
        </p:grpSpPr>
        <p:sp>
          <p:nvSpPr>
            <p:cNvPr id="102" name="Rectangle 101">
              <a:extLst>
                <a:ext uri="{FF2B5EF4-FFF2-40B4-BE49-F238E27FC236}">
                  <a16:creationId xmlns:a16="http://schemas.microsoft.com/office/drawing/2014/main" id="{F545A979-6DB1-408E-9C67-4A0AA12FBFBD}"/>
                </a:ext>
              </a:extLst>
            </p:cNvPr>
            <p:cNvSpPr/>
            <p:nvPr/>
          </p:nvSpPr>
          <p:spPr>
            <a:xfrm>
              <a:off x="6802134" y="493467"/>
              <a:ext cx="5120640" cy="64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512 KB</a:t>
              </a:r>
            </a:p>
          </p:txBody>
        </p:sp>
        <p:sp>
          <p:nvSpPr>
            <p:cNvPr id="103" name="Rectangle 102">
              <a:extLst>
                <a:ext uri="{FF2B5EF4-FFF2-40B4-BE49-F238E27FC236}">
                  <a16:creationId xmlns:a16="http://schemas.microsoft.com/office/drawing/2014/main" id="{B6C5EB3A-42E4-46A5-8391-D38E400AC8CB}"/>
                </a:ext>
              </a:extLst>
            </p:cNvPr>
            <p:cNvSpPr/>
            <p:nvPr/>
          </p:nvSpPr>
          <p:spPr>
            <a:xfrm>
              <a:off x="4241814" y="493467"/>
              <a:ext cx="1280160" cy="64008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128 KB</a:t>
              </a:r>
            </a:p>
          </p:txBody>
        </p:sp>
        <p:sp>
          <p:nvSpPr>
            <p:cNvPr id="104" name="Rectangle 103">
              <a:extLst>
                <a:ext uri="{FF2B5EF4-FFF2-40B4-BE49-F238E27FC236}">
                  <a16:creationId xmlns:a16="http://schemas.microsoft.com/office/drawing/2014/main" id="{CC025530-9026-4E11-934D-414091A6DD2A}"/>
                </a:ext>
              </a:extLst>
            </p:cNvPr>
            <p:cNvSpPr/>
            <p:nvPr/>
          </p:nvSpPr>
          <p:spPr>
            <a:xfrm>
              <a:off x="5521974" y="493467"/>
              <a:ext cx="1280160" cy="64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128 KB</a:t>
              </a:r>
            </a:p>
          </p:txBody>
        </p:sp>
        <p:sp>
          <p:nvSpPr>
            <p:cNvPr id="105" name="Rectangle 104">
              <a:extLst>
                <a:ext uri="{FF2B5EF4-FFF2-40B4-BE49-F238E27FC236}">
                  <a16:creationId xmlns:a16="http://schemas.microsoft.com/office/drawing/2014/main" id="{0D4F7A46-D235-475B-AE99-008A85A9E81D}"/>
                </a:ext>
              </a:extLst>
            </p:cNvPr>
            <p:cNvSpPr/>
            <p:nvPr/>
          </p:nvSpPr>
          <p:spPr>
            <a:xfrm>
              <a:off x="1681494" y="493467"/>
              <a:ext cx="2560320" cy="64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256 KB</a:t>
              </a:r>
            </a:p>
          </p:txBody>
        </p:sp>
      </p:grpSp>
      <p:grpSp>
        <p:nvGrpSpPr>
          <p:cNvPr id="106" name="Group 105">
            <a:extLst>
              <a:ext uri="{FF2B5EF4-FFF2-40B4-BE49-F238E27FC236}">
                <a16:creationId xmlns:a16="http://schemas.microsoft.com/office/drawing/2014/main" id="{A2E40516-C294-4AB2-9A58-084A9FC13F8A}"/>
              </a:ext>
            </a:extLst>
          </p:cNvPr>
          <p:cNvGrpSpPr/>
          <p:nvPr/>
        </p:nvGrpSpPr>
        <p:grpSpPr>
          <a:xfrm>
            <a:off x="5213734" y="1777833"/>
            <a:ext cx="616479" cy="254274"/>
            <a:chOff x="3291659" y="4145531"/>
            <a:chExt cx="616479" cy="254274"/>
          </a:xfrm>
        </p:grpSpPr>
        <p:cxnSp>
          <p:nvCxnSpPr>
            <p:cNvPr id="107" name="Straight Arrow Connector 106">
              <a:extLst>
                <a:ext uri="{FF2B5EF4-FFF2-40B4-BE49-F238E27FC236}">
                  <a16:creationId xmlns:a16="http://schemas.microsoft.com/office/drawing/2014/main" id="{07BB712D-05CE-4218-8B52-0853102E9F89}"/>
                </a:ext>
              </a:extLst>
            </p:cNvPr>
            <p:cNvCxnSpPr>
              <a:cxnSpLocks/>
            </p:cNvCxnSpPr>
            <p:nvPr/>
          </p:nvCxnSpPr>
          <p:spPr>
            <a:xfrm>
              <a:off x="3291659" y="4145532"/>
              <a:ext cx="293476" cy="25427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C8BDE4CD-97C7-4A9C-B35D-36865EAFE4AC}"/>
                </a:ext>
              </a:extLst>
            </p:cNvPr>
            <p:cNvCxnSpPr>
              <a:cxnSpLocks/>
            </p:cNvCxnSpPr>
            <p:nvPr/>
          </p:nvCxnSpPr>
          <p:spPr>
            <a:xfrm flipH="1">
              <a:off x="3614662" y="4145531"/>
              <a:ext cx="293476" cy="25427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9" name="Group 108">
            <a:extLst>
              <a:ext uri="{FF2B5EF4-FFF2-40B4-BE49-F238E27FC236}">
                <a16:creationId xmlns:a16="http://schemas.microsoft.com/office/drawing/2014/main" id="{6356CDE2-A8B5-40C9-8219-8C71470DEDA3}"/>
              </a:ext>
            </a:extLst>
          </p:cNvPr>
          <p:cNvGrpSpPr/>
          <p:nvPr/>
        </p:nvGrpSpPr>
        <p:grpSpPr>
          <a:xfrm>
            <a:off x="3933574" y="2565492"/>
            <a:ext cx="616479" cy="254274"/>
            <a:chOff x="3291659" y="4145531"/>
            <a:chExt cx="616479" cy="254274"/>
          </a:xfrm>
        </p:grpSpPr>
        <p:cxnSp>
          <p:nvCxnSpPr>
            <p:cNvPr id="110" name="Straight Arrow Connector 109">
              <a:extLst>
                <a:ext uri="{FF2B5EF4-FFF2-40B4-BE49-F238E27FC236}">
                  <a16:creationId xmlns:a16="http://schemas.microsoft.com/office/drawing/2014/main" id="{2F840EA8-9953-4F22-B006-6DED66213ABA}"/>
                </a:ext>
              </a:extLst>
            </p:cNvPr>
            <p:cNvCxnSpPr>
              <a:cxnSpLocks/>
            </p:cNvCxnSpPr>
            <p:nvPr/>
          </p:nvCxnSpPr>
          <p:spPr>
            <a:xfrm>
              <a:off x="3291659" y="4145532"/>
              <a:ext cx="293476" cy="25427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13146E25-38E7-4D31-98B6-927BF0CF9ABB}"/>
                </a:ext>
              </a:extLst>
            </p:cNvPr>
            <p:cNvCxnSpPr>
              <a:cxnSpLocks/>
            </p:cNvCxnSpPr>
            <p:nvPr/>
          </p:nvCxnSpPr>
          <p:spPr>
            <a:xfrm flipH="1">
              <a:off x="3614662" y="4145531"/>
              <a:ext cx="293476" cy="25427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2" name="Group 111">
            <a:extLst>
              <a:ext uri="{FF2B5EF4-FFF2-40B4-BE49-F238E27FC236}">
                <a16:creationId xmlns:a16="http://schemas.microsoft.com/office/drawing/2014/main" id="{3BA32060-2E81-4998-8947-32996D724B68}"/>
              </a:ext>
            </a:extLst>
          </p:cNvPr>
          <p:cNvGrpSpPr/>
          <p:nvPr/>
        </p:nvGrpSpPr>
        <p:grpSpPr>
          <a:xfrm>
            <a:off x="6493894" y="3349991"/>
            <a:ext cx="616479" cy="254274"/>
            <a:chOff x="3291659" y="4145531"/>
            <a:chExt cx="616479" cy="254274"/>
          </a:xfrm>
        </p:grpSpPr>
        <p:cxnSp>
          <p:nvCxnSpPr>
            <p:cNvPr id="113" name="Straight Arrow Connector 112">
              <a:extLst>
                <a:ext uri="{FF2B5EF4-FFF2-40B4-BE49-F238E27FC236}">
                  <a16:creationId xmlns:a16="http://schemas.microsoft.com/office/drawing/2014/main" id="{2610B8D4-898A-49F1-BC6D-FFE8C6802954}"/>
                </a:ext>
              </a:extLst>
            </p:cNvPr>
            <p:cNvCxnSpPr>
              <a:cxnSpLocks/>
            </p:cNvCxnSpPr>
            <p:nvPr/>
          </p:nvCxnSpPr>
          <p:spPr>
            <a:xfrm>
              <a:off x="3291659" y="4145532"/>
              <a:ext cx="293476" cy="25427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Straight Arrow Connector 113">
              <a:extLst>
                <a:ext uri="{FF2B5EF4-FFF2-40B4-BE49-F238E27FC236}">
                  <a16:creationId xmlns:a16="http://schemas.microsoft.com/office/drawing/2014/main" id="{95B3C6E6-51C5-40EA-A00F-33FAAE309E2A}"/>
                </a:ext>
              </a:extLst>
            </p:cNvPr>
            <p:cNvCxnSpPr>
              <a:cxnSpLocks/>
            </p:cNvCxnSpPr>
            <p:nvPr/>
          </p:nvCxnSpPr>
          <p:spPr>
            <a:xfrm flipH="1">
              <a:off x="3614662" y="4145531"/>
              <a:ext cx="293476" cy="25427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36925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A635F-3598-4BD8-9CA5-B9EC89A7264F}"/>
              </a:ext>
            </a:extLst>
          </p:cNvPr>
          <p:cNvSpPr>
            <a:spLocks noGrp="1"/>
          </p:cNvSpPr>
          <p:nvPr>
            <p:ph type="title"/>
          </p:nvPr>
        </p:nvSpPr>
        <p:spPr>
          <a:xfrm>
            <a:off x="838200" y="98906"/>
            <a:ext cx="10515600" cy="1023837"/>
          </a:xfrm>
        </p:spPr>
        <p:txBody>
          <a:bodyPr/>
          <a:lstStyle/>
          <a:p>
            <a:r>
              <a:rPr lang="en-US" dirty="0"/>
              <a:t>Testing Strategies</a:t>
            </a:r>
          </a:p>
        </p:txBody>
      </p:sp>
      <p:sp>
        <p:nvSpPr>
          <p:cNvPr id="3" name="Content Placeholder 2">
            <a:extLst>
              <a:ext uri="{FF2B5EF4-FFF2-40B4-BE49-F238E27FC236}">
                <a16:creationId xmlns:a16="http://schemas.microsoft.com/office/drawing/2014/main" id="{E939C73D-4757-4515-B05D-20E36DD07B71}"/>
              </a:ext>
            </a:extLst>
          </p:cNvPr>
          <p:cNvSpPr>
            <a:spLocks noGrp="1"/>
          </p:cNvSpPr>
          <p:nvPr>
            <p:ph idx="1"/>
          </p:nvPr>
        </p:nvSpPr>
        <p:spPr>
          <a:xfrm>
            <a:off x="513626" y="1064868"/>
            <a:ext cx="11164747" cy="5642658"/>
          </a:xfrm>
        </p:spPr>
        <p:txBody>
          <a:bodyPr>
            <a:normAutofit fontScale="92500" lnSpcReduction="10000"/>
          </a:bodyPr>
          <a:lstStyle/>
          <a:p>
            <a:r>
              <a:rPr lang="en-US" sz="3200" b="1" dirty="0"/>
              <a:t>Verify hypotheses:</a:t>
            </a:r>
            <a:r>
              <a:rPr lang="en-US" sz="3200" dirty="0"/>
              <a:t> Don’t guess what your code is doing!</a:t>
            </a:r>
          </a:p>
          <a:p>
            <a:r>
              <a:rPr lang="en-US" sz="3200" b="1" dirty="0"/>
              <a:t>Use asserts:</a:t>
            </a:r>
            <a:r>
              <a:rPr lang="en-US" sz="3200" dirty="0"/>
              <a:t> Obvious show-stopping bugs should be identified as soon as possible</a:t>
            </a:r>
            <a:endParaRPr lang="en-US" sz="3200" b="1" dirty="0"/>
          </a:p>
          <a:p>
            <a:r>
              <a:rPr lang="en-US" sz="3200" b="1" dirty="0"/>
              <a:t>Use binary debugging:</a:t>
            </a:r>
            <a:r>
              <a:rPr lang="en-US" sz="3200" dirty="0"/>
              <a:t> Leverage bisection to minimize bug finding time</a:t>
            </a:r>
          </a:p>
          <a:p>
            <a:r>
              <a:rPr lang="en-US" sz="3200" b="1" dirty="0"/>
              <a:t>Use infinite loops:</a:t>
            </a:r>
            <a:r>
              <a:rPr lang="en-US" sz="3200" dirty="0"/>
              <a:t> If you suspect that a broken kernel isn’t logging correctly, try inserting an infinite loop before the suspected bug location</a:t>
            </a:r>
          </a:p>
          <a:p>
            <a:r>
              <a:rPr lang="en-US" sz="3200" b="1" dirty="0"/>
              <a:t>Make tests repeatable:</a:t>
            </a:r>
            <a:r>
              <a:rPr lang="en-US" sz="3200" dirty="0"/>
              <a:t> For example, use a pseudorandom number generator for guiding test behavior</a:t>
            </a:r>
          </a:p>
          <a:p>
            <a:r>
              <a:rPr lang="en-US" sz="3200" b="1" dirty="0"/>
              <a:t>Commit incrementally:</a:t>
            </a:r>
            <a:r>
              <a:rPr lang="en-US" sz="3200" dirty="0"/>
              <a:t> Don’t check in a 17 GB God Commit and then hope that everything works, BECAUSE IT WON’T</a:t>
            </a:r>
          </a:p>
          <a:p>
            <a:r>
              <a:rPr lang="en-US" sz="3200" b="1" dirty="0"/>
              <a:t>Ensure corner cases get tested:</a:t>
            </a:r>
            <a:r>
              <a:rPr lang="en-US" sz="3200" dirty="0"/>
              <a:t> Buddy allocation is full of them!</a:t>
            </a:r>
          </a:p>
        </p:txBody>
      </p:sp>
    </p:spTree>
    <p:extLst>
      <p:ext uri="{BB962C8B-B14F-4D97-AF65-F5344CB8AC3E}">
        <p14:creationId xmlns:p14="http://schemas.microsoft.com/office/powerpoint/2010/main" val="1427101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93945B7-52D5-4CE4-962F-A2B856C793C8}"/>
              </a:ext>
            </a:extLst>
          </p:cNvPr>
          <p:cNvSpPr txBox="1"/>
          <p:nvPr/>
        </p:nvSpPr>
        <p:spPr>
          <a:xfrm>
            <a:off x="3510326" y="1870697"/>
            <a:ext cx="4082664" cy="2554545"/>
          </a:xfrm>
          <a:prstGeom prst="rect">
            <a:avLst/>
          </a:prstGeom>
          <a:noFill/>
        </p:spPr>
        <p:txBody>
          <a:bodyPr wrap="square" rtlCol="0">
            <a:spAutoFit/>
          </a:bodyPr>
          <a:lstStyle/>
          <a:p>
            <a:r>
              <a:rPr lang="en-US" sz="3200" dirty="0" err="1">
                <a:latin typeface="Consolas" panose="020B0609020204030204" pitchFamily="49" charset="0"/>
                <a:cs typeface="Segoe UI" panose="020B0502040204020203" pitchFamily="34" charset="0"/>
              </a:rPr>
              <a:t>cmpq</a:t>
            </a:r>
            <a:r>
              <a:rPr lang="en-US" sz="3200" dirty="0">
                <a:latin typeface="Consolas" panose="020B0609020204030204" pitchFamily="49" charset="0"/>
                <a:cs typeface="Segoe UI" panose="020B0502040204020203" pitchFamily="34" charset="0"/>
              </a:rPr>
              <a:t> %r8, %r9</a:t>
            </a:r>
          </a:p>
          <a:p>
            <a:r>
              <a:rPr lang="en-US" sz="3200" dirty="0" err="1">
                <a:latin typeface="Consolas" panose="020B0609020204030204" pitchFamily="49" charset="0"/>
                <a:cs typeface="Segoe UI" panose="020B0502040204020203" pitchFamily="34" charset="0"/>
              </a:rPr>
              <a:t>jz</a:t>
            </a:r>
            <a:r>
              <a:rPr lang="en-US" sz="3200" dirty="0">
                <a:latin typeface="Consolas" panose="020B0609020204030204" pitchFamily="49" charset="0"/>
                <a:cs typeface="Segoe UI" panose="020B0502040204020203" pitchFamily="34" charset="0"/>
              </a:rPr>
              <a:t> 0x6000</a:t>
            </a:r>
          </a:p>
          <a:p>
            <a:r>
              <a:rPr lang="en-US" sz="3200" dirty="0" err="1">
                <a:latin typeface="Consolas" panose="020B0609020204030204" pitchFamily="49" charset="0"/>
                <a:cs typeface="Segoe UI" panose="020B0502040204020203" pitchFamily="34" charset="0"/>
              </a:rPr>
              <a:t>subq</a:t>
            </a:r>
            <a:r>
              <a:rPr lang="en-US" sz="3200" dirty="0">
                <a:latin typeface="Consolas" panose="020B0609020204030204" pitchFamily="49" charset="0"/>
                <a:cs typeface="Segoe UI" panose="020B0502040204020203" pitchFamily="34" charset="0"/>
              </a:rPr>
              <a:t> %r10, %r11</a:t>
            </a:r>
          </a:p>
          <a:p>
            <a:r>
              <a:rPr lang="en-US" sz="3200" dirty="0" err="1">
                <a:latin typeface="Consolas" panose="020B0609020204030204" pitchFamily="49" charset="0"/>
                <a:cs typeface="Segoe UI" panose="020B0502040204020203" pitchFamily="34" charset="0"/>
              </a:rPr>
              <a:t>addq</a:t>
            </a:r>
            <a:r>
              <a:rPr lang="en-US" sz="3200" dirty="0">
                <a:latin typeface="Consolas" panose="020B0609020204030204" pitchFamily="49" charset="0"/>
                <a:cs typeface="Segoe UI" panose="020B0502040204020203" pitchFamily="34" charset="0"/>
              </a:rPr>
              <a:t> %</a:t>
            </a:r>
            <a:r>
              <a:rPr lang="en-US" sz="3200" dirty="0" err="1">
                <a:latin typeface="Consolas" panose="020B0609020204030204" pitchFamily="49" charset="0"/>
                <a:cs typeface="Segoe UI" panose="020B0502040204020203" pitchFamily="34" charset="0"/>
              </a:rPr>
              <a:t>rax</a:t>
            </a:r>
            <a:r>
              <a:rPr lang="en-US" sz="3200" dirty="0">
                <a:latin typeface="Consolas" panose="020B0609020204030204" pitchFamily="49" charset="0"/>
                <a:cs typeface="Segoe UI" panose="020B0502040204020203" pitchFamily="34" charset="0"/>
              </a:rPr>
              <a:t>, %</a:t>
            </a:r>
            <a:r>
              <a:rPr lang="en-US" sz="3200" dirty="0" err="1">
                <a:latin typeface="Consolas" panose="020B0609020204030204" pitchFamily="49" charset="0"/>
                <a:cs typeface="Segoe UI" panose="020B0502040204020203" pitchFamily="34" charset="0"/>
              </a:rPr>
              <a:t>rbx</a:t>
            </a:r>
            <a:endParaRPr lang="en-US" sz="3200" dirty="0">
              <a:latin typeface="Consolas" panose="020B0609020204030204" pitchFamily="49" charset="0"/>
              <a:cs typeface="Segoe UI" panose="020B0502040204020203" pitchFamily="34" charset="0"/>
            </a:endParaRPr>
          </a:p>
          <a:p>
            <a:r>
              <a:rPr lang="en-US" sz="3200" dirty="0" err="1">
                <a:latin typeface="Consolas" panose="020B0609020204030204" pitchFamily="49" charset="0"/>
                <a:cs typeface="Segoe UI" panose="020B0502040204020203" pitchFamily="34" charset="0"/>
              </a:rPr>
              <a:t>movq</a:t>
            </a:r>
            <a:r>
              <a:rPr lang="en-US" sz="3200" dirty="0">
                <a:latin typeface="Consolas" panose="020B0609020204030204" pitchFamily="49" charset="0"/>
                <a:cs typeface="Segoe UI" panose="020B0502040204020203" pitchFamily="34" charset="0"/>
              </a:rPr>
              <a:t> 8(%r9), %r12</a:t>
            </a:r>
          </a:p>
        </p:txBody>
      </p:sp>
      <p:sp>
        <p:nvSpPr>
          <p:cNvPr id="6" name="TextBox 5">
            <a:extLst>
              <a:ext uri="{FF2B5EF4-FFF2-40B4-BE49-F238E27FC236}">
                <a16:creationId xmlns:a16="http://schemas.microsoft.com/office/drawing/2014/main" id="{E4CF5A9E-3D91-46D1-8F73-BEF9D60ADA2C}"/>
              </a:ext>
            </a:extLst>
          </p:cNvPr>
          <p:cNvSpPr txBox="1"/>
          <p:nvPr/>
        </p:nvSpPr>
        <p:spPr>
          <a:xfrm rot="16200000">
            <a:off x="4797044" y="1201294"/>
            <a:ext cx="1109901" cy="584775"/>
          </a:xfrm>
          <a:prstGeom prst="rect">
            <a:avLst/>
          </a:prstGeom>
          <a:noFill/>
        </p:spPr>
        <p:txBody>
          <a:bodyPr wrap="square" rtlCol="0">
            <a:spAutoFit/>
          </a:bodyPr>
          <a:lstStyle/>
          <a:p>
            <a:r>
              <a:rPr lang="en-US" sz="3200" dirty="0">
                <a:latin typeface="Consolas" panose="020B0609020204030204" pitchFamily="49" charset="0"/>
                <a:cs typeface="Segoe UI" panose="020B0502040204020203" pitchFamily="34" charset="0"/>
              </a:rPr>
              <a:t>...</a:t>
            </a:r>
          </a:p>
        </p:txBody>
      </p:sp>
      <p:sp>
        <p:nvSpPr>
          <p:cNvPr id="7" name="TextBox 6">
            <a:extLst>
              <a:ext uri="{FF2B5EF4-FFF2-40B4-BE49-F238E27FC236}">
                <a16:creationId xmlns:a16="http://schemas.microsoft.com/office/drawing/2014/main" id="{4B06D9F3-EACE-4E20-B966-89E24BC3D772}"/>
              </a:ext>
            </a:extLst>
          </p:cNvPr>
          <p:cNvSpPr txBox="1"/>
          <p:nvPr/>
        </p:nvSpPr>
        <p:spPr>
          <a:xfrm rot="16200000">
            <a:off x="4797043" y="4305238"/>
            <a:ext cx="1109901" cy="584775"/>
          </a:xfrm>
          <a:prstGeom prst="rect">
            <a:avLst/>
          </a:prstGeom>
          <a:noFill/>
        </p:spPr>
        <p:txBody>
          <a:bodyPr wrap="square" rtlCol="0">
            <a:spAutoFit/>
          </a:bodyPr>
          <a:lstStyle/>
          <a:p>
            <a:r>
              <a:rPr lang="en-US" sz="3200" dirty="0">
                <a:latin typeface="Consolas" panose="020B0609020204030204" pitchFamily="49" charset="0"/>
                <a:cs typeface="Segoe UI" panose="020B0502040204020203" pitchFamily="34" charset="0"/>
              </a:rPr>
              <a:t>...</a:t>
            </a:r>
          </a:p>
        </p:txBody>
      </p:sp>
      <p:grpSp>
        <p:nvGrpSpPr>
          <p:cNvPr id="16" name="Group 15">
            <a:extLst>
              <a:ext uri="{FF2B5EF4-FFF2-40B4-BE49-F238E27FC236}">
                <a16:creationId xmlns:a16="http://schemas.microsoft.com/office/drawing/2014/main" id="{F63F0657-B040-4458-A159-6BA019317498}"/>
              </a:ext>
            </a:extLst>
          </p:cNvPr>
          <p:cNvGrpSpPr/>
          <p:nvPr/>
        </p:nvGrpSpPr>
        <p:grpSpPr>
          <a:xfrm>
            <a:off x="161181" y="2860978"/>
            <a:ext cx="3325995" cy="584775"/>
            <a:chOff x="161181" y="2872853"/>
            <a:chExt cx="3325995" cy="584775"/>
          </a:xfrm>
        </p:grpSpPr>
        <p:sp>
          <p:nvSpPr>
            <p:cNvPr id="8" name="TextBox 7">
              <a:extLst>
                <a:ext uri="{FF2B5EF4-FFF2-40B4-BE49-F238E27FC236}">
                  <a16:creationId xmlns:a16="http://schemas.microsoft.com/office/drawing/2014/main" id="{7E23FEAF-5448-4E29-867C-9ECED5799766}"/>
                </a:ext>
              </a:extLst>
            </p:cNvPr>
            <p:cNvSpPr txBox="1"/>
            <p:nvPr/>
          </p:nvSpPr>
          <p:spPr>
            <a:xfrm>
              <a:off x="161181" y="2872853"/>
              <a:ext cx="2535720" cy="584775"/>
            </a:xfrm>
            <a:prstGeom prst="rect">
              <a:avLst/>
            </a:prstGeom>
            <a:noFill/>
          </p:spPr>
          <p:txBody>
            <a:bodyPr wrap="square" rtlCol="0">
              <a:spAutoFit/>
            </a:bodyPr>
            <a:lstStyle/>
            <a:p>
              <a:r>
                <a:rPr lang="en-US" sz="3200" dirty="0">
                  <a:latin typeface="Consolas" panose="020B0609020204030204" pitchFamily="49" charset="0"/>
                  <a:cs typeface="Segoe UI" panose="020B0502040204020203" pitchFamily="34" charset="0"/>
                </a:rPr>
                <a:t>breakpoint</a:t>
              </a:r>
            </a:p>
          </p:txBody>
        </p:sp>
        <p:sp>
          <p:nvSpPr>
            <p:cNvPr id="9" name="Arrow: Right 8">
              <a:extLst>
                <a:ext uri="{FF2B5EF4-FFF2-40B4-BE49-F238E27FC236}">
                  <a16:creationId xmlns:a16="http://schemas.microsoft.com/office/drawing/2014/main" id="{6E92D78F-63AB-4648-87F2-AF12044700F3}"/>
                </a:ext>
              </a:extLst>
            </p:cNvPr>
            <p:cNvSpPr/>
            <p:nvPr/>
          </p:nvSpPr>
          <p:spPr>
            <a:xfrm>
              <a:off x="2549626" y="2931289"/>
              <a:ext cx="937550" cy="497711"/>
            </a:xfrm>
            <a:prstGeom prst="rightArrow">
              <a:avLst/>
            </a:prstGeom>
            <a:solidFill>
              <a:srgbClr val="A3FF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13">
            <a:extLst>
              <a:ext uri="{FF2B5EF4-FFF2-40B4-BE49-F238E27FC236}">
                <a16:creationId xmlns:a16="http://schemas.microsoft.com/office/drawing/2014/main" id="{31980546-239E-484F-99E2-B0BCAE0F6A72}"/>
              </a:ext>
            </a:extLst>
          </p:cNvPr>
          <p:cNvGrpSpPr/>
          <p:nvPr/>
        </p:nvGrpSpPr>
        <p:grpSpPr>
          <a:xfrm>
            <a:off x="3521901" y="1100774"/>
            <a:ext cx="3925747" cy="4283295"/>
            <a:chOff x="3521901" y="869281"/>
            <a:chExt cx="3925747" cy="5080104"/>
          </a:xfrm>
        </p:grpSpPr>
        <p:cxnSp>
          <p:nvCxnSpPr>
            <p:cNvPr id="11" name="Straight Connector 10">
              <a:extLst>
                <a:ext uri="{FF2B5EF4-FFF2-40B4-BE49-F238E27FC236}">
                  <a16:creationId xmlns:a16="http://schemas.microsoft.com/office/drawing/2014/main" id="{440ADCCE-EAA5-4738-8C62-179DB85CCC87}"/>
                </a:ext>
              </a:extLst>
            </p:cNvPr>
            <p:cNvCxnSpPr/>
            <p:nvPr/>
          </p:nvCxnSpPr>
          <p:spPr>
            <a:xfrm>
              <a:off x="3521901" y="869281"/>
              <a:ext cx="0" cy="50801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9B5A177-9D5C-4385-9F3B-A1010FF69CEB}"/>
                </a:ext>
              </a:extLst>
            </p:cNvPr>
            <p:cNvCxnSpPr/>
            <p:nvPr/>
          </p:nvCxnSpPr>
          <p:spPr>
            <a:xfrm>
              <a:off x="7447648" y="869281"/>
              <a:ext cx="0" cy="50801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TextBox 12">
            <a:extLst>
              <a:ext uri="{FF2B5EF4-FFF2-40B4-BE49-F238E27FC236}">
                <a16:creationId xmlns:a16="http://schemas.microsoft.com/office/drawing/2014/main" id="{65849C15-20A2-4D35-9693-F0FA654A92C2}"/>
              </a:ext>
            </a:extLst>
          </p:cNvPr>
          <p:cNvSpPr txBox="1"/>
          <p:nvPr/>
        </p:nvSpPr>
        <p:spPr>
          <a:xfrm>
            <a:off x="3240910" y="416686"/>
            <a:ext cx="4433085" cy="584775"/>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Program to debug</a:t>
            </a:r>
          </a:p>
        </p:txBody>
      </p:sp>
      <p:sp>
        <p:nvSpPr>
          <p:cNvPr id="15" name="TextBox 14">
            <a:extLst>
              <a:ext uri="{FF2B5EF4-FFF2-40B4-BE49-F238E27FC236}">
                <a16:creationId xmlns:a16="http://schemas.microsoft.com/office/drawing/2014/main" id="{7E09B827-E521-47E1-8D73-F39B9A5DCAAE}"/>
              </a:ext>
            </a:extLst>
          </p:cNvPr>
          <p:cNvSpPr txBox="1"/>
          <p:nvPr/>
        </p:nvSpPr>
        <p:spPr>
          <a:xfrm>
            <a:off x="8011608" y="6271588"/>
            <a:ext cx="1306011" cy="584775"/>
          </a:xfrm>
          <a:prstGeom prst="rect">
            <a:avLst/>
          </a:prstGeom>
          <a:noFill/>
        </p:spPr>
        <p:txBody>
          <a:bodyPr wrap="square" rtlCol="0">
            <a:spAutoFit/>
          </a:bodyPr>
          <a:lstStyle/>
          <a:p>
            <a:pPr algn="ctr"/>
            <a:r>
              <a:rPr lang="en-US" sz="3200" b="1" dirty="0" err="1">
                <a:latin typeface="Segoe UI" panose="020B0502040204020203" pitchFamily="34" charset="0"/>
                <a:cs typeface="Segoe UI" panose="020B0502040204020203" pitchFamily="34" charset="0"/>
              </a:rPr>
              <a:t>gdb</a:t>
            </a:r>
            <a:endParaRPr lang="en-US" sz="3200" b="1" dirty="0">
              <a:latin typeface="Segoe UI" panose="020B0502040204020203" pitchFamily="34" charset="0"/>
              <a:cs typeface="Segoe UI" panose="020B0502040204020203" pitchFamily="34" charset="0"/>
            </a:endParaRPr>
          </a:p>
        </p:txBody>
      </p:sp>
      <p:pic>
        <p:nvPicPr>
          <p:cNvPr id="1026" name="Picture 2">
            <a:extLst>
              <a:ext uri="{FF2B5EF4-FFF2-40B4-BE49-F238E27FC236}">
                <a16:creationId xmlns:a16="http://schemas.microsoft.com/office/drawing/2014/main" id="{0AC22018-6808-42A1-8B77-AB4C06957C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8265" y="4919408"/>
            <a:ext cx="2631307" cy="1644567"/>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E13F8E66-359F-48C0-8A72-879D091FD287}"/>
              </a:ext>
            </a:extLst>
          </p:cNvPr>
          <p:cNvSpPr/>
          <p:nvPr/>
        </p:nvSpPr>
        <p:spPr>
          <a:xfrm>
            <a:off x="3557526" y="2967109"/>
            <a:ext cx="1061969" cy="404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25ED882-A78E-4F55-8272-CDFD66693FD1}"/>
              </a:ext>
            </a:extLst>
          </p:cNvPr>
          <p:cNvSpPr txBox="1"/>
          <p:nvPr/>
        </p:nvSpPr>
        <p:spPr>
          <a:xfrm>
            <a:off x="3505321" y="2811297"/>
            <a:ext cx="1192076" cy="646331"/>
          </a:xfrm>
          <a:prstGeom prst="rect">
            <a:avLst/>
          </a:prstGeom>
          <a:noFill/>
        </p:spPr>
        <p:txBody>
          <a:bodyPr wrap="square" rtlCol="0">
            <a:spAutoFit/>
          </a:bodyPr>
          <a:lstStyle/>
          <a:p>
            <a:pPr algn="ctr"/>
            <a:r>
              <a:rPr lang="en-US" sz="3600" b="1" dirty="0">
                <a:ln>
                  <a:solidFill>
                    <a:sysClr val="windowText" lastClr="000000"/>
                  </a:solidFill>
                </a:ln>
                <a:solidFill>
                  <a:srgbClr val="A3FFDA"/>
                </a:solidFill>
                <a:latin typeface="Consolas" panose="020B0609020204030204" pitchFamily="49" charset="0"/>
                <a:cs typeface="Segoe UI" panose="020B0502040204020203" pitchFamily="34" charset="0"/>
              </a:rPr>
              <a:t>int3</a:t>
            </a:r>
          </a:p>
        </p:txBody>
      </p:sp>
      <p:grpSp>
        <p:nvGrpSpPr>
          <p:cNvPr id="25" name="Group 24">
            <a:extLst>
              <a:ext uri="{FF2B5EF4-FFF2-40B4-BE49-F238E27FC236}">
                <a16:creationId xmlns:a16="http://schemas.microsoft.com/office/drawing/2014/main" id="{74957096-F027-4A2E-9FB0-4CDD04F2533A}"/>
              </a:ext>
            </a:extLst>
          </p:cNvPr>
          <p:cNvGrpSpPr/>
          <p:nvPr/>
        </p:nvGrpSpPr>
        <p:grpSpPr>
          <a:xfrm>
            <a:off x="7554924" y="3276027"/>
            <a:ext cx="3175066" cy="1621091"/>
            <a:chOff x="7554924" y="3204777"/>
            <a:chExt cx="3175066" cy="1621091"/>
          </a:xfrm>
        </p:grpSpPr>
        <p:sp>
          <p:nvSpPr>
            <p:cNvPr id="22" name="Thought Bubble: Cloud 21">
              <a:extLst>
                <a:ext uri="{FF2B5EF4-FFF2-40B4-BE49-F238E27FC236}">
                  <a16:creationId xmlns:a16="http://schemas.microsoft.com/office/drawing/2014/main" id="{47373473-989D-47FF-8878-307115A2FB03}"/>
                </a:ext>
              </a:extLst>
            </p:cNvPr>
            <p:cNvSpPr/>
            <p:nvPr/>
          </p:nvSpPr>
          <p:spPr>
            <a:xfrm rot="341312">
              <a:off x="7554924" y="3204777"/>
              <a:ext cx="3175066" cy="1621091"/>
            </a:xfrm>
            <a:prstGeom prst="cloudCallout">
              <a:avLst>
                <a:gd name="adj1" fmla="val -13542"/>
                <a:gd name="adj2" fmla="val 78570"/>
              </a:avLst>
            </a:prstGeom>
            <a:solidFill>
              <a:srgbClr val="A3FF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54EEC3C-28B7-42C4-A5B1-CC8ECEFC7354}"/>
                </a:ext>
              </a:extLst>
            </p:cNvPr>
            <p:cNvSpPr/>
            <p:nvPr/>
          </p:nvSpPr>
          <p:spPr>
            <a:xfrm>
              <a:off x="9627019" y="3997730"/>
              <a:ext cx="716222" cy="427512"/>
            </a:xfrm>
            <a:prstGeom prst="rect">
              <a:avLst/>
            </a:prstGeom>
            <a:solidFill>
              <a:srgbClr val="A3F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1ADE25D-BEAE-4B86-B4C3-D96ED023550C}"/>
                </a:ext>
              </a:extLst>
            </p:cNvPr>
            <p:cNvSpPr txBox="1"/>
            <p:nvPr/>
          </p:nvSpPr>
          <p:spPr>
            <a:xfrm>
              <a:off x="7701458" y="3540810"/>
              <a:ext cx="2843830" cy="954107"/>
            </a:xfrm>
            <a:prstGeom prst="rect">
              <a:avLst/>
            </a:prstGeom>
            <a:noFill/>
          </p:spPr>
          <p:txBody>
            <a:bodyPr wrap="square">
              <a:spAutoFit/>
            </a:bodyPr>
            <a:lstStyle/>
            <a:p>
              <a:r>
                <a:rPr lang="en-US" sz="2800" dirty="0">
                  <a:latin typeface="Segoe UI" panose="020B0502040204020203" pitchFamily="34" charset="0"/>
                  <a:cs typeface="Segoe UI" panose="020B0502040204020203" pitchFamily="34" charset="0"/>
                </a:rPr>
                <a:t>Remember that I overwrote </a:t>
              </a:r>
              <a:r>
                <a:rPr lang="en-US" sz="2800" dirty="0" err="1">
                  <a:latin typeface="Consolas" panose="020B0609020204030204" pitchFamily="49" charset="0"/>
                  <a:cs typeface="Segoe UI" panose="020B0502040204020203" pitchFamily="34" charset="0"/>
                </a:rPr>
                <a:t>subq</a:t>
              </a:r>
              <a:r>
                <a:rPr lang="en-US" sz="2800" dirty="0">
                  <a:latin typeface="Consolas" panose="020B0609020204030204" pitchFamily="49" charset="0"/>
                  <a:cs typeface="Segoe UI" panose="020B0502040204020203" pitchFamily="34" charset="0"/>
                </a:rPr>
                <a:t>!</a:t>
              </a:r>
              <a:endParaRPr lang="en-US" dirty="0"/>
            </a:p>
          </p:txBody>
        </p:sp>
      </p:grpSp>
    </p:spTree>
    <p:extLst>
      <p:ext uri="{BB962C8B-B14F-4D97-AF65-F5344CB8AC3E}">
        <p14:creationId xmlns:p14="http://schemas.microsoft.com/office/powerpoint/2010/main" val="4045189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32" presetClass="emph" presetSubtype="0" fill="hold" nodeType="withEffect">
                                  <p:stCondLst>
                                    <p:cond delay="0"/>
                                  </p:stCondLst>
                                  <p:childTnLst>
                                    <p:animRot by="120000">
                                      <p:cBhvr>
                                        <p:cTn id="12" dur="100" fill="hold">
                                          <p:stCondLst>
                                            <p:cond delay="0"/>
                                          </p:stCondLst>
                                        </p:cTn>
                                        <p:tgtEl>
                                          <p:spTgt spid="1026"/>
                                        </p:tgtEl>
                                        <p:attrNameLst>
                                          <p:attrName>r</p:attrName>
                                        </p:attrNameLst>
                                      </p:cBhvr>
                                    </p:animRot>
                                    <p:animRot by="-240000">
                                      <p:cBhvr>
                                        <p:cTn id="13" dur="200" fill="hold">
                                          <p:stCondLst>
                                            <p:cond delay="200"/>
                                          </p:stCondLst>
                                        </p:cTn>
                                        <p:tgtEl>
                                          <p:spTgt spid="1026"/>
                                        </p:tgtEl>
                                        <p:attrNameLst>
                                          <p:attrName>r</p:attrName>
                                        </p:attrNameLst>
                                      </p:cBhvr>
                                    </p:animRot>
                                    <p:animRot by="240000">
                                      <p:cBhvr>
                                        <p:cTn id="14" dur="200" fill="hold">
                                          <p:stCondLst>
                                            <p:cond delay="400"/>
                                          </p:stCondLst>
                                        </p:cTn>
                                        <p:tgtEl>
                                          <p:spTgt spid="1026"/>
                                        </p:tgtEl>
                                        <p:attrNameLst>
                                          <p:attrName>r</p:attrName>
                                        </p:attrNameLst>
                                      </p:cBhvr>
                                    </p:animRot>
                                    <p:animRot by="-240000">
                                      <p:cBhvr>
                                        <p:cTn id="15" dur="200" fill="hold">
                                          <p:stCondLst>
                                            <p:cond delay="600"/>
                                          </p:stCondLst>
                                        </p:cTn>
                                        <p:tgtEl>
                                          <p:spTgt spid="1026"/>
                                        </p:tgtEl>
                                        <p:attrNameLst>
                                          <p:attrName>r</p:attrName>
                                        </p:attrNameLst>
                                      </p:cBhvr>
                                    </p:animRot>
                                    <p:animRot by="120000">
                                      <p:cBhvr>
                                        <p:cTn id="16" dur="200" fill="hold">
                                          <p:stCondLst>
                                            <p:cond delay="800"/>
                                          </p:stCondLst>
                                        </p:cTn>
                                        <p:tgtEl>
                                          <p:spTgt spid="1026"/>
                                        </p:tgtEl>
                                        <p:attrNameLst>
                                          <p:attrName>r</p:attrName>
                                        </p:attrNameLst>
                                      </p:cBhvr>
                                    </p:animRot>
                                  </p:childTnLst>
                                </p:cTn>
                              </p:par>
                              <p:par>
                                <p:cTn id="17" presetID="32" presetClass="emph" presetSubtype="0" fill="hold" grpId="1" nodeType="withEffect">
                                  <p:stCondLst>
                                    <p:cond delay="0"/>
                                  </p:stCondLst>
                                  <p:childTnLst>
                                    <p:animRot by="120000">
                                      <p:cBhvr>
                                        <p:cTn id="18" dur="100" fill="hold">
                                          <p:stCondLst>
                                            <p:cond delay="0"/>
                                          </p:stCondLst>
                                        </p:cTn>
                                        <p:tgtEl>
                                          <p:spTgt spid="15"/>
                                        </p:tgtEl>
                                        <p:attrNameLst>
                                          <p:attrName>r</p:attrName>
                                        </p:attrNameLst>
                                      </p:cBhvr>
                                    </p:animRot>
                                    <p:animRot by="-240000">
                                      <p:cBhvr>
                                        <p:cTn id="19" dur="200" fill="hold">
                                          <p:stCondLst>
                                            <p:cond delay="200"/>
                                          </p:stCondLst>
                                        </p:cTn>
                                        <p:tgtEl>
                                          <p:spTgt spid="15"/>
                                        </p:tgtEl>
                                        <p:attrNameLst>
                                          <p:attrName>r</p:attrName>
                                        </p:attrNameLst>
                                      </p:cBhvr>
                                    </p:animRot>
                                    <p:animRot by="240000">
                                      <p:cBhvr>
                                        <p:cTn id="20" dur="200" fill="hold">
                                          <p:stCondLst>
                                            <p:cond delay="400"/>
                                          </p:stCondLst>
                                        </p:cTn>
                                        <p:tgtEl>
                                          <p:spTgt spid="15"/>
                                        </p:tgtEl>
                                        <p:attrNameLst>
                                          <p:attrName>r</p:attrName>
                                        </p:attrNameLst>
                                      </p:cBhvr>
                                    </p:animRot>
                                    <p:animRot by="-240000">
                                      <p:cBhvr>
                                        <p:cTn id="21" dur="200" fill="hold">
                                          <p:stCondLst>
                                            <p:cond delay="600"/>
                                          </p:stCondLst>
                                        </p:cTn>
                                        <p:tgtEl>
                                          <p:spTgt spid="15"/>
                                        </p:tgtEl>
                                        <p:attrNameLst>
                                          <p:attrName>r</p:attrName>
                                        </p:attrNameLst>
                                      </p:cBhvr>
                                    </p:animRot>
                                    <p:animRot by="120000">
                                      <p:cBhvr>
                                        <p:cTn id="22" dur="200" fill="hold">
                                          <p:stCondLst>
                                            <p:cond delay="800"/>
                                          </p:stCondLst>
                                        </p:cTn>
                                        <p:tgtEl>
                                          <p:spTgt spid="15"/>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par>
                                <p:cTn id="28" presetID="32" presetClass="emph" presetSubtype="0" fill="hold" nodeType="withEffect">
                                  <p:stCondLst>
                                    <p:cond delay="0"/>
                                  </p:stCondLst>
                                  <p:childTnLst>
                                    <p:animRot by="120000">
                                      <p:cBhvr>
                                        <p:cTn id="29" dur="100" fill="hold">
                                          <p:stCondLst>
                                            <p:cond delay="0"/>
                                          </p:stCondLst>
                                        </p:cTn>
                                        <p:tgtEl>
                                          <p:spTgt spid="16"/>
                                        </p:tgtEl>
                                        <p:attrNameLst>
                                          <p:attrName>r</p:attrName>
                                        </p:attrNameLst>
                                      </p:cBhvr>
                                    </p:animRot>
                                    <p:animRot by="-240000">
                                      <p:cBhvr>
                                        <p:cTn id="30" dur="200" fill="hold">
                                          <p:stCondLst>
                                            <p:cond delay="200"/>
                                          </p:stCondLst>
                                        </p:cTn>
                                        <p:tgtEl>
                                          <p:spTgt spid="16"/>
                                        </p:tgtEl>
                                        <p:attrNameLst>
                                          <p:attrName>r</p:attrName>
                                        </p:attrNameLst>
                                      </p:cBhvr>
                                    </p:animRot>
                                    <p:animRot by="240000">
                                      <p:cBhvr>
                                        <p:cTn id="31" dur="200" fill="hold">
                                          <p:stCondLst>
                                            <p:cond delay="400"/>
                                          </p:stCondLst>
                                        </p:cTn>
                                        <p:tgtEl>
                                          <p:spTgt spid="16"/>
                                        </p:tgtEl>
                                        <p:attrNameLst>
                                          <p:attrName>r</p:attrName>
                                        </p:attrNameLst>
                                      </p:cBhvr>
                                    </p:animRot>
                                    <p:animRot by="-240000">
                                      <p:cBhvr>
                                        <p:cTn id="32" dur="200" fill="hold">
                                          <p:stCondLst>
                                            <p:cond delay="600"/>
                                          </p:stCondLst>
                                        </p:cTn>
                                        <p:tgtEl>
                                          <p:spTgt spid="16"/>
                                        </p:tgtEl>
                                        <p:attrNameLst>
                                          <p:attrName>r</p:attrName>
                                        </p:attrNameLst>
                                      </p:cBhvr>
                                    </p:animRot>
                                    <p:animRot by="120000">
                                      <p:cBhvr>
                                        <p:cTn id="33" dur="200" fill="hold">
                                          <p:stCondLst>
                                            <p:cond delay="800"/>
                                          </p:stCondLst>
                                        </p:cTn>
                                        <p:tgtEl>
                                          <p:spTgt spid="16"/>
                                        </p:tgtEl>
                                        <p:attrNameLst>
                                          <p:attrName>r</p:attrName>
                                        </p:attrNameLst>
                                      </p:cBhvr>
                                    </p:animRo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par>
                                <p:cTn id="42" presetID="32" presetClass="emph" presetSubtype="0" fill="hold" grpId="1" nodeType="withEffect">
                                  <p:stCondLst>
                                    <p:cond delay="0"/>
                                  </p:stCondLst>
                                  <p:childTnLst>
                                    <p:animRot by="120000">
                                      <p:cBhvr>
                                        <p:cTn id="43" dur="100" fill="hold">
                                          <p:stCondLst>
                                            <p:cond delay="0"/>
                                          </p:stCondLst>
                                        </p:cTn>
                                        <p:tgtEl>
                                          <p:spTgt spid="23"/>
                                        </p:tgtEl>
                                        <p:attrNameLst>
                                          <p:attrName>r</p:attrName>
                                        </p:attrNameLst>
                                      </p:cBhvr>
                                    </p:animRot>
                                    <p:animRot by="-240000">
                                      <p:cBhvr>
                                        <p:cTn id="44" dur="200" fill="hold">
                                          <p:stCondLst>
                                            <p:cond delay="200"/>
                                          </p:stCondLst>
                                        </p:cTn>
                                        <p:tgtEl>
                                          <p:spTgt spid="23"/>
                                        </p:tgtEl>
                                        <p:attrNameLst>
                                          <p:attrName>r</p:attrName>
                                        </p:attrNameLst>
                                      </p:cBhvr>
                                    </p:animRot>
                                    <p:animRot by="240000">
                                      <p:cBhvr>
                                        <p:cTn id="45" dur="200" fill="hold">
                                          <p:stCondLst>
                                            <p:cond delay="400"/>
                                          </p:stCondLst>
                                        </p:cTn>
                                        <p:tgtEl>
                                          <p:spTgt spid="23"/>
                                        </p:tgtEl>
                                        <p:attrNameLst>
                                          <p:attrName>r</p:attrName>
                                        </p:attrNameLst>
                                      </p:cBhvr>
                                    </p:animRot>
                                    <p:animRot by="-240000">
                                      <p:cBhvr>
                                        <p:cTn id="46" dur="200" fill="hold">
                                          <p:stCondLst>
                                            <p:cond delay="600"/>
                                          </p:stCondLst>
                                        </p:cTn>
                                        <p:tgtEl>
                                          <p:spTgt spid="23"/>
                                        </p:tgtEl>
                                        <p:attrNameLst>
                                          <p:attrName>r</p:attrName>
                                        </p:attrNameLst>
                                      </p:cBhvr>
                                    </p:animRot>
                                    <p:animRot by="120000">
                                      <p:cBhvr>
                                        <p:cTn id="47" dur="200" fill="hold">
                                          <p:stCondLst>
                                            <p:cond delay="800"/>
                                          </p:stCondLst>
                                        </p:cTn>
                                        <p:tgtEl>
                                          <p:spTgt spid="23"/>
                                        </p:tgtEl>
                                        <p:attrNameLst>
                                          <p:attrName>r</p:attrName>
                                        </p:attrNameLst>
                                      </p:cBhvr>
                                    </p:animRo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par>
                                <p:cTn id="53" presetID="32" presetClass="emph" presetSubtype="0" fill="hold" nodeType="withEffect">
                                  <p:stCondLst>
                                    <p:cond delay="0"/>
                                  </p:stCondLst>
                                  <p:childTnLst>
                                    <p:animRot by="120000">
                                      <p:cBhvr>
                                        <p:cTn id="54" dur="100" fill="hold">
                                          <p:stCondLst>
                                            <p:cond delay="0"/>
                                          </p:stCondLst>
                                        </p:cTn>
                                        <p:tgtEl>
                                          <p:spTgt spid="25"/>
                                        </p:tgtEl>
                                        <p:attrNameLst>
                                          <p:attrName>r</p:attrName>
                                        </p:attrNameLst>
                                      </p:cBhvr>
                                    </p:animRot>
                                    <p:animRot by="-240000">
                                      <p:cBhvr>
                                        <p:cTn id="55" dur="200" fill="hold">
                                          <p:stCondLst>
                                            <p:cond delay="200"/>
                                          </p:stCondLst>
                                        </p:cTn>
                                        <p:tgtEl>
                                          <p:spTgt spid="25"/>
                                        </p:tgtEl>
                                        <p:attrNameLst>
                                          <p:attrName>r</p:attrName>
                                        </p:attrNameLst>
                                      </p:cBhvr>
                                    </p:animRot>
                                    <p:animRot by="240000">
                                      <p:cBhvr>
                                        <p:cTn id="56" dur="200" fill="hold">
                                          <p:stCondLst>
                                            <p:cond delay="400"/>
                                          </p:stCondLst>
                                        </p:cTn>
                                        <p:tgtEl>
                                          <p:spTgt spid="25"/>
                                        </p:tgtEl>
                                        <p:attrNameLst>
                                          <p:attrName>r</p:attrName>
                                        </p:attrNameLst>
                                      </p:cBhvr>
                                    </p:animRot>
                                    <p:animRot by="-240000">
                                      <p:cBhvr>
                                        <p:cTn id="57" dur="200" fill="hold">
                                          <p:stCondLst>
                                            <p:cond delay="600"/>
                                          </p:stCondLst>
                                        </p:cTn>
                                        <p:tgtEl>
                                          <p:spTgt spid="25"/>
                                        </p:tgtEl>
                                        <p:attrNameLst>
                                          <p:attrName>r</p:attrName>
                                        </p:attrNameLst>
                                      </p:cBhvr>
                                    </p:animRot>
                                    <p:animRot by="120000">
                                      <p:cBhvr>
                                        <p:cTn id="58" dur="200" fill="hold">
                                          <p:stCondLst>
                                            <p:cond delay="800"/>
                                          </p:stCondLst>
                                        </p:cTn>
                                        <p:tgtEl>
                                          <p:spTgt spid="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19" grpId="0" animBg="1"/>
      <p:bldP spid="23" grpId="0"/>
      <p:bldP spid="23"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08A5D62-FF52-4C70-AC95-47E9126A99C7}"/>
              </a:ext>
            </a:extLst>
          </p:cNvPr>
          <p:cNvSpPr/>
          <p:nvPr/>
        </p:nvSpPr>
        <p:spPr>
          <a:xfrm>
            <a:off x="0" y="3209080"/>
            <a:ext cx="12192000" cy="393539"/>
          </a:xfrm>
          <a:prstGeom prst="rect">
            <a:avLst/>
          </a:prstGeom>
          <a:solidFill>
            <a:srgbClr val="B4F2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92865CD-CFF4-476C-9E20-7A1F1BAC9E7E}"/>
              </a:ext>
            </a:extLst>
          </p:cNvPr>
          <p:cNvSpPr/>
          <p:nvPr/>
        </p:nvSpPr>
        <p:spPr>
          <a:xfrm>
            <a:off x="457200" y="960612"/>
            <a:ext cx="11734800" cy="5632311"/>
          </a:xfrm>
          <a:prstGeom prst="rect">
            <a:avLst/>
          </a:prstGeom>
        </p:spPr>
        <p:txBody>
          <a:bodyPr wrap="square">
            <a:spAutoFit/>
          </a:bodyPr>
          <a:lstStyle/>
          <a:p>
            <a:r>
              <a:rPr lang="en-US" sz="2400" dirty="0">
                <a:latin typeface="Consolas" panose="020B0609020204030204" pitchFamily="49" charset="0"/>
              </a:rPr>
              <a:t>//Chickadee’s x86-64.h: Listing the IDT numbers</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INT_DE          </a:t>
            </a:r>
            <a:r>
              <a:rPr lang="en-US" sz="2400" dirty="0">
                <a:solidFill>
                  <a:srgbClr val="00B050"/>
                </a:solidFill>
                <a:latin typeface="Consolas" panose="020B0609020204030204" pitchFamily="49" charset="0"/>
              </a:rPr>
              <a:t>0</a:t>
            </a:r>
            <a:r>
              <a:rPr lang="en-US" sz="2400" dirty="0">
                <a:latin typeface="Consolas" panose="020B0609020204030204" pitchFamily="49" charset="0"/>
              </a:rPr>
              <a:t>           // Divide error (#DE)</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INT_DB          </a:t>
            </a:r>
            <a:r>
              <a:rPr lang="en-US" sz="2400" dirty="0">
                <a:solidFill>
                  <a:srgbClr val="00B050"/>
                </a:solidFill>
                <a:latin typeface="Consolas" panose="020B0609020204030204" pitchFamily="49" charset="0"/>
              </a:rPr>
              <a:t>1</a:t>
            </a:r>
            <a:r>
              <a:rPr lang="en-US" sz="2400" dirty="0">
                <a:latin typeface="Consolas" panose="020B0609020204030204" pitchFamily="49" charset="0"/>
              </a:rPr>
              <a:t>           // Debug (#DB)</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INT_NM          </a:t>
            </a:r>
            <a:r>
              <a:rPr lang="en-US" sz="2400" dirty="0">
                <a:solidFill>
                  <a:srgbClr val="00B050"/>
                </a:solidFill>
                <a:latin typeface="Consolas" panose="020B0609020204030204" pitchFamily="49" charset="0"/>
              </a:rPr>
              <a:t>2</a:t>
            </a:r>
            <a:r>
              <a:rPr lang="en-US" sz="2400" dirty="0">
                <a:latin typeface="Consolas" panose="020B0609020204030204" pitchFamily="49" charset="0"/>
              </a:rPr>
              <a:t>           // Non-maskable interrupt (#NM)</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INT_BP          </a:t>
            </a:r>
            <a:r>
              <a:rPr lang="en-US" sz="2400" dirty="0">
                <a:solidFill>
                  <a:srgbClr val="00B050"/>
                </a:solidFill>
                <a:latin typeface="Consolas" panose="020B0609020204030204" pitchFamily="49" charset="0"/>
              </a:rPr>
              <a:t>3</a:t>
            </a:r>
            <a:r>
              <a:rPr lang="en-US" sz="2400" dirty="0">
                <a:latin typeface="Consolas" panose="020B0609020204030204" pitchFamily="49" charset="0"/>
              </a:rPr>
              <a:t>           // Breakpoint (#BP)</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INT_OF          </a:t>
            </a:r>
            <a:r>
              <a:rPr lang="en-US" sz="2400" dirty="0">
                <a:solidFill>
                  <a:srgbClr val="00B050"/>
                </a:solidFill>
                <a:latin typeface="Consolas" panose="020B0609020204030204" pitchFamily="49" charset="0"/>
              </a:rPr>
              <a:t>4</a:t>
            </a:r>
            <a:r>
              <a:rPr lang="en-US" sz="2400" dirty="0">
                <a:latin typeface="Consolas" panose="020B0609020204030204" pitchFamily="49" charset="0"/>
              </a:rPr>
              <a:t>           // Overflow (#OF)</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INT_UD          </a:t>
            </a:r>
            <a:r>
              <a:rPr lang="en-US" sz="2400" dirty="0">
                <a:solidFill>
                  <a:srgbClr val="00B050"/>
                </a:solidFill>
                <a:latin typeface="Consolas" panose="020B0609020204030204" pitchFamily="49" charset="0"/>
              </a:rPr>
              <a:t>6</a:t>
            </a:r>
            <a:r>
              <a:rPr lang="en-US" sz="2400" dirty="0">
                <a:latin typeface="Consolas" panose="020B0609020204030204" pitchFamily="49" charset="0"/>
              </a:rPr>
              <a:t>           // Invalid opcode (#UD)</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INT_DF          </a:t>
            </a:r>
            <a:r>
              <a:rPr lang="en-US" sz="2400" dirty="0">
                <a:solidFill>
                  <a:srgbClr val="00B050"/>
                </a:solidFill>
                <a:latin typeface="Consolas" panose="020B0609020204030204" pitchFamily="49" charset="0"/>
              </a:rPr>
              <a:t>8</a:t>
            </a:r>
            <a:r>
              <a:rPr lang="en-US" sz="2400" dirty="0">
                <a:latin typeface="Consolas" panose="020B0609020204030204" pitchFamily="49" charset="0"/>
              </a:rPr>
              <a:t>           // Double fault (#DF)</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INT_TS          </a:t>
            </a:r>
            <a:r>
              <a:rPr lang="en-US" sz="2400" dirty="0">
                <a:solidFill>
                  <a:srgbClr val="00B050"/>
                </a:solidFill>
                <a:latin typeface="Consolas" panose="020B0609020204030204" pitchFamily="49" charset="0"/>
              </a:rPr>
              <a:t>10</a:t>
            </a:r>
            <a:r>
              <a:rPr lang="en-US" sz="2400" dirty="0">
                <a:latin typeface="Consolas" panose="020B0609020204030204" pitchFamily="49" charset="0"/>
              </a:rPr>
              <a:t>          // Invalid TSS (#TS)</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INT_NP          </a:t>
            </a:r>
            <a:r>
              <a:rPr lang="en-US" sz="2400" dirty="0">
                <a:solidFill>
                  <a:srgbClr val="00B050"/>
                </a:solidFill>
                <a:latin typeface="Consolas" panose="020B0609020204030204" pitchFamily="49" charset="0"/>
              </a:rPr>
              <a:t>11</a:t>
            </a:r>
            <a:r>
              <a:rPr lang="en-US" sz="2400" dirty="0">
                <a:latin typeface="Consolas" panose="020B0609020204030204" pitchFamily="49" charset="0"/>
              </a:rPr>
              <a:t>          // Segment not present (#NP)</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INT_SS          </a:t>
            </a:r>
            <a:r>
              <a:rPr lang="en-US" sz="2400" dirty="0">
                <a:solidFill>
                  <a:srgbClr val="00B050"/>
                </a:solidFill>
                <a:latin typeface="Consolas" panose="020B0609020204030204" pitchFamily="49" charset="0"/>
              </a:rPr>
              <a:t>12</a:t>
            </a:r>
            <a:r>
              <a:rPr lang="en-US" sz="2400" dirty="0">
                <a:latin typeface="Consolas" panose="020B0609020204030204" pitchFamily="49" charset="0"/>
              </a:rPr>
              <a:t>          // Stack fault (#SS)</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INT_GP          </a:t>
            </a:r>
            <a:r>
              <a:rPr lang="en-US" sz="2400" dirty="0">
                <a:solidFill>
                  <a:srgbClr val="00B050"/>
                </a:solidFill>
                <a:latin typeface="Consolas" panose="020B0609020204030204" pitchFamily="49" charset="0"/>
              </a:rPr>
              <a:t>13</a:t>
            </a:r>
            <a:r>
              <a:rPr lang="en-US" sz="2400" dirty="0">
                <a:latin typeface="Consolas" panose="020B0609020204030204" pitchFamily="49" charset="0"/>
              </a:rPr>
              <a:t>          // General protection (#GP)</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INT_PF          </a:t>
            </a:r>
            <a:r>
              <a:rPr lang="en-US" sz="2400" dirty="0">
                <a:solidFill>
                  <a:srgbClr val="00B050"/>
                </a:solidFill>
                <a:latin typeface="Consolas" panose="020B0609020204030204" pitchFamily="49" charset="0"/>
              </a:rPr>
              <a:t>14</a:t>
            </a:r>
            <a:r>
              <a:rPr lang="en-US" sz="2400" dirty="0">
                <a:latin typeface="Consolas" panose="020B0609020204030204" pitchFamily="49" charset="0"/>
              </a:rPr>
              <a:t>          // Page fault (#PF)</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INT_AC          </a:t>
            </a:r>
            <a:r>
              <a:rPr lang="en-US" sz="2400" dirty="0">
                <a:solidFill>
                  <a:srgbClr val="00B050"/>
                </a:solidFill>
                <a:latin typeface="Consolas" panose="020B0609020204030204" pitchFamily="49" charset="0"/>
              </a:rPr>
              <a:t>17</a:t>
            </a:r>
            <a:r>
              <a:rPr lang="en-US" sz="2400" dirty="0">
                <a:latin typeface="Consolas" panose="020B0609020204030204" pitchFamily="49" charset="0"/>
              </a:rPr>
              <a:t>          // Alignment check (#AC)</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INT_MC          </a:t>
            </a:r>
            <a:r>
              <a:rPr lang="en-US" sz="2400" dirty="0">
                <a:solidFill>
                  <a:srgbClr val="00B050"/>
                </a:solidFill>
                <a:latin typeface="Consolas" panose="020B0609020204030204" pitchFamily="49" charset="0"/>
              </a:rPr>
              <a:t>18</a:t>
            </a:r>
            <a:r>
              <a:rPr lang="en-US" sz="2400" dirty="0">
                <a:latin typeface="Consolas" panose="020B0609020204030204" pitchFamily="49" charset="0"/>
              </a:rPr>
              <a:t>          // Machine check (#MC)</a:t>
            </a:r>
          </a:p>
        </p:txBody>
      </p:sp>
      <p:sp>
        <p:nvSpPr>
          <p:cNvPr id="3" name="Title 1">
            <a:extLst>
              <a:ext uri="{FF2B5EF4-FFF2-40B4-BE49-F238E27FC236}">
                <a16:creationId xmlns:a16="http://schemas.microsoft.com/office/drawing/2014/main" id="{A7A4F0CC-2D40-48CC-BCB5-FF8F58518AF1}"/>
              </a:ext>
            </a:extLst>
          </p:cNvPr>
          <p:cNvSpPr>
            <a:spLocks noGrp="1"/>
          </p:cNvSpPr>
          <p:nvPr>
            <p:ph type="title"/>
          </p:nvPr>
        </p:nvSpPr>
        <p:spPr>
          <a:xfrm>
            <a:off x="0" y="-132587"/>
            <a:ext cx="12192000" cy="1325563"/>
          </a:xfrm>
        </p:spPr>
        <p:txBody>
          <a:bodyPr>
            <a:normAutofit/>
          </a:bodyPr>
          <a:lstStyle/>
          <a:p>
            <a:r>
              <a:rPr lang="en-US" sz="4200" dirty="0"/>
              <a:t>Interrupts, Exceptions, and Non-</a:t>
            </a:r>
            <a:r>
              <a:rPr lang="en-US" sz="4200" dirty="0" err="1">
                <a:latin typeface="Consolas" panose="020B0609020204030204" pitchFamily="49" charset="0"/>
              </a:rPr>
              <a:t>syscall</a:t>
            </a:r>
            <a:r>
              <a:rPr lang="en-US" sz="4200" dirty="0"/>
              <a:t> Traps</a:t>
            </a:r>
          </a:p>
        </p:txBody>
      </p:sp>
    </p:spTree>
    <p:extLst>
      <p:ext uri="{BB962C8B-B14F-4D97-AF65-F5344CB8AC3E}">
        <p14:creationId xmlns:p14="http://schemas.microsoft.com/office/powerpoint/2010/main" val="746473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extBox 141">
            <a:extLst>
              <a:ext uri="{FF2B5EF4-FFF2-40B4-BE49-F238E27FC236}">
                <a16:creationId xmlns:a16="http://schemas.microsoft.com/office/drawing/2014/main" id="{A81C734A-7410-4C87-8998-5DE7B2889A79}"/>
              </a:ext>
            </a:extLst>
          </p:cNvPr>
          <p:cNvSpPr txBox="1"/>
          <p:nvPr/>
        </p:nvSpPr>
        <p:spPr>
          <a:xfrm>
            <a:off x="7384487" y="561412"/>
            <a:ext cx="4820606" cy="1015663"/>
          </a:xfrm>
          <a:prstGeom prst="rect">
            <a:avLst/>
          </a:prstGeom>
          <a:solidFill>
            <a:srgbClr val="FFCCCC"/>
          </a:solidFill>
        </p:spPr>
        <p:txBody>
          <a:bodyPr wrap="square" rtlCol="0">
            <a:spAutoFit/>
          </a:bodyPr>
          <a:lstStyle/>
          <a:p>
            <a:pPr>
              <a:lnSpc>
                <a:spcPts val="2400"/>
              </a:lnSpc>
            </a:pPr>
            <a:r>
              <a:rPr lang="en-US" sz="2300" dirty="0">
                <a:latin typeface="Consolas" panose="020B0609020204030204" pitchFamily="49" charset="0"/>
              </a:rPr>
              <a:t>//If the bits in the current </a:t>
            </a:r>
          </a:p>
          <a:p>
            <a:pPr>
              <a:lnSpc>
                <a:spcPts val="2400"/>
              </a:lnSpc>
            </a:pPr>
            <a:r>
              <a:rPr lang="en-US" sz="2300" dirty="0">
                <a:latin typeface="Consolas" panose="020B0609020204030204" pitchFamily="49" charset="0"/>
              </a:rPr>
              <a:t>//instruction register are</a:t>
            </a:r>
          </a:p>
          <a:p>
            <a:pPr>
              <a:lnSpc>
                <a:spcPts val="2400"/>
              </a:lnSpc>
            </a:pPr>
            <a:r>
              <a:rPr lang="en-US" sz="2300" dirty="0">
                <a:latin typeface="Consolas" panose="020B0609020204030204" pitchFamily="49" charset="0"/>
              </a:rPr>
              <a:t>//invalid, CPU throws #UD</a:t>
            </a:r>
          </a:p>
        </p:txBody>
      </p:sp>
      <p:cxnSp>
        <p:nvCxnSpPr>
          <p:cNvPr id="143" name="Straight Arrow Connector 142">
            <a:extLst>
              <a:ext uri="{FF2B5EF4-FFF2-40B4-BE49-F238E27FC236}">
                <a16:creationId xmlns:a16="http://schemas.microsoft.com/office/drawing/2014/main" id="{555D1DFE-94C8-4A8A-AFDD-6383800E1A4B}"/>
              </a:ext>
            </a:extLst>
          </p:cNvPr>
          <p:cNvCxnSpPr>
            <a:cxnSpLocks/>
          </p:cNvCxnSpPr>
          <p:nvPr/>
        </p:nvCxnSpPr>
        <p:spPr>
          <a:xfrm flipV="1">
            <a:off x="3065312" y="6342132"/>
            <a:ext cx="3141298" cy="151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4" name="Straight Arrow Connector 143">
            <a:extLst>
              <a:ext uri="{FF2B5EF4-FFF2-40B4-BE49-F238E27FC236}">
                <a16:creationId xmlns:a16="http://schemas.microsoft.com/office/drawing/2014/main" id="{A71845B8-30F3-499A-B03D-8C7A281A3136}"/>
              </a:ext>
            </a:extLst>
          </p:cNvPr>
          <p:cNvCxnSpPr>
            <a:cxnSpLocks/>
          </p:cNvCxnSpPr>
          <p:nvPr/>
        </p:nvCxnSpPr>
        <p:spPr>
          <a:xfrm>
            <a:off x="9308752" y="6355528"/>
            <a:ext cx="1810059" cy="12957"/>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5" name="Straight Arrow Connector 144">
            <a:extLst>
              <a:ext uri="{FF2B5EF4-FFF2-40B4-BE49-F238E27FC236}">
                <a16:creationId xmlns:a16="http://schemas.microsoft.com/office/drawing/2014/main" id="{C215A168-148C-478E-8ADD-1D204096DA32}"/>
              </a:ext>
            </a:extLst>
          </p:cNvPr>
          <p:cNvCxnSpPr>
            <a:cxnSpLocks/>
          </p:cNvCxnSpPr>
          <p:nvPr/>
        </p:nvCxnSpPr>
        <p:spPr>
          <a:xfrm>
            <a:off x="5762946" y="4534256"/>
            <a:ext cx="442742"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6" name="Straight Arrow Connector 145">
            <a:extLst>
              <a:ext uri="{FF2B5EF4-FFF2-40B4-BE49-F238E27FC236}">
                <a16:creationId xmlns:a16="http://schemas.microsoft.com/office/drawing/2014/main" id="{F9393495-7CFE-4B68-B69B-A0B14A7A8AB5}"/>
              </a:ext>
            </a:extLst>
          </p:cNvPr>
          <p:cNvCxnSpPr>
            <a:cxnSpLocks/>
          </p:cNvCxnSpPr>
          <p:nvPr/>
        </p:nvCxnSpPr>
        <p:spPr>
          <a:xfrm flipV="1">
            <a:off x="6012902" y="4528127"/>
            <a:ext cx="0" cy="930766"/>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47" name="Straight Arrow Connector 146">
            <a:extLst>
              <a:ext uri="{FF2B5EF4-FFF2-40B4-BE49-F238E27FC236}">
                <a16:creationId xmlns:a16="http://schemas.microsoft.com/office/drawing/2014/main" id="{E792B9FE-EDC0-4477-BC7A-F93565BE993B}"/>
              </a:ext>
            </a:extLst>
          </p:cNvPr>
          <p:cNvCxnSpPr>
            <a:cxnSpLocks/>
          </p:cNvCxnSpPr>
          <p:nvPr/>
        </p:nvCxnSpPr>
        <p:spPr>
          <a:xfrm>
            <a:off x="5762946" y="4191423"/>
            <a:ext cx="442742"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8" name="Straight Arrow Connector 147">
            <a:extLst>
              <a:ext uri="{FF2B5EF4-FFF2-40B4-BE49-F238E27FC236}">
                <a16:creationId xmlns:a16="http://schemas.microsoft.com/office/drawing/2014/main" id="{17B6E516-EBA5-4CDB-AFAD-D435B2AFE1FA}"/>
              </a:ext>
            </a:extLst>
          </p:cNvPr>
          <p:cNvCxnSpPr>
            <a:cxnSpLocks/>
          </p:cNvCxnSpPr>
          <p:nvPr/>
        </p:nvCxnSpPr>
        <p:spPr>
          <a:xfrm flipV="1">
            <a:off x="11561897" y="4976571"/>
            <a:ext cx="149097" cy="25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49" name="Straight Arrow Connector 148">
            <a:extLst>
              <a:ext uri="{FF2B5EF4-FFF2-40B4-BE49-F238E27FC236}">
                <a16:creationId xmlns:a16="http://schemas.microsoft.com/office/drawing/2014/main" id="{47A5EA1C-5A51-4282-8FC2-11513186CF2A}"/>
              </a:ext>
            </a:extLst>
          </p:cNvPr>
          <p:cNvCxnSpPr>
            <a:cxnSpLocks/>
          </p:cNvCxnSpPr>
          <p:nvPr/>
        </p:nvCxnSpPr>
        <p:spPr>
          <a:xfrm>
            <a:off x="2091690" y="2388870"/>
            <a:ext cx="250057" cy="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0" name="Straight Arrow Connector 149">
            <a:extLst>
              <a:ext uri="{FF2B5EF4-FFF2-40B4-BE49-F238E27FC236}">
                <a16:creationId xmlns:a16="http://schemas.microsoft.com/office/drawing/2014/main" id="{0D1D6AAE-E89F-41E5-ADB4-C1A5C16EAE3A}"/>
              </a:ext>
            </a:extLst>
          </p:cNvPr>
          <p:cNvCxnSpPr>
            <a:cxnSpLocks/>
          </p:cNvCxnSpPr>
          <p:nvPr/>
        </p:nvCxnSpPr>
        <p:spPr>
          <a:xfrm flipV="1">
            <a:off x="10796225" y="4967618"/>
            <a:ext cx="298038" cy="229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1" name="Straight Arrow Connector 150">
            <a:extLst>
              <a:ext uri="{FF2B5EF4-FFF2-40B4-BE49-F238E27FC236}">
                <a16:creationId xmlns:a16="http://schemas.microsoft.com/office/drawing/2014/main" id="{FBED6A5D-9895-45F3-A74A-52B959F69D09}"/>
              </a:ext>
            </a:extLst>
          </p:cNvPr>
          <p:cNvCxnSpPr>
            <a:cxnSpLocks/>
          </p:cNvCxnSpPr>
          <p:nvPr/>
        </p:nvCxnSpPr>
        <p:spPr>
          <a:xfrm flipV="1">
            <a:off x="2184963" y="4553347"/>
            <a:ext cx="406167" cy="458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2" name="Straight Arrow Connector 151">
            <a:extLst>
              <a:ext uri="{FF2B5EF4-FFF2-40B4-BE49-F238E27FC236}">
                <a16:creationId xmlns:a16="http://schemas.microsoft.com/office/drawing/2014/main" id="{5300C304-DD66-4115-AE21-5FAECDF2761B}"/>
              </a:ext>
            </a:extLst>
          </p:cNvPr>
          <p:cNvCxnSpPr>
            <a:cxnSpLocks/>
          </p:cNvCxnSpPr>
          <p:nvPr/>
        </p:nvCxnSpPr>
        <p:spPr>
          <a:xfrm>
            <a:off x="3101292" y="2383380"/>
            <a:ext cx="385168"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153" name="Group 152">
            <a:extLst>
              <a:ext uri="{FF2B5EF4-FFF2-40B4-BE49-F238E27FC236}">
                <a16:creationId xmlns:a16="http://schemas.microsoft.com/office/drawing/2014/main" id="{6A8DB6DC-849A-4282-95C9-3205E532C690}"/>
              </a:ext>
            </a:extLst>
          </p:cNvPr>
          <p:cNvGrpSpPr/>
          <p:nvPr/>
        </p:nvGrpSpPr>
        <p:grpSpPr>
          <a:xfrm>
            <a:off x="6152228" y="1657349"/>
            <a:ext cx="584775" cy="4777740"/>
            <a:chOff x="3485228" y="1440180"/>
            <a:chExt cx="584775" cy="4777740"/>
          </a:xfrm>
        </p:grpSpPr>
        <p:sp>
          <p:nvSpPr>
            <p:cNvPr id="154" name="Rectangle 153">
              <a:extLst>
                <a:ext uri="{FF2B5EF4-FFF2-40B4-BE49-F238E27FC236}">
                  <a16:creationId xmlns:a16="http://schemas.microsoft.com/office/drawing/2014/main" id="{9F4E9D05-C67E-4EFB-84B1-73C8CBB2F323}"/>
                </a:ext>
              </a:extLst>
            </p:cNvPr>
            <p:cNvSpPr/>
            <p:nvPr/>
          </p:nvSpPr>
          <p:spPr>
            <a:xfrm>
              <a:off x="353187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TextBox 154">
              <a:extLst>
                <a:ext uri="{FF2B5EF4-FFF2-40B4-BE49-F238E27FC236}">
                  <a16:creationId xmlns:a16="http://schemas.microsoft.com/office/drawing/2014/main" id="{4D632A50-4904-4B42-B0FA-4938121A0B56}"/>
                </a:ext>
              </a:extLst>
            </p:cNvPr>
            <p:cNvSpPr txBox="1"/>
            <p:nvPr/>
          </p:nvSpPr>
          <p:spPr>
            <a:xfrm rot="16200000">
              <a:off x="2657476" y="3536662"/>
              <a:ext cx="224028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ID/EX</a:t>
              </a:r>
            </a:p>
          </p:txBody>
        </p:sp>
      </p:grpSp>
      <p:grpSp>
        <p:nvGrpSpPr>
          <p:cNvPr id="156" name="Group 155">
            <a:extLst>
              <a:ext uri="{FF2B5EF4-FFF2-40B4-BE49-F238E27FC236}">
                <a16:creationId xmlns:a16="http://schemas.microsoft.com/office/drawing/2014/main" id="{3C952DA1-0E46-43D0-960F-904AE31AD410}"/>
              </a:ext>
            </a:extLst>
          </p:cNvPr>
          <p:cNvGrpSpPr/>
          <p:nvPr/>
        </p:nvGrpSpPr>
        <p:grpSpPr>
          <a:xfrm>
            <a:off x="8785860" y="1657349"/>
            <a:ext cx="584775" cy="4777740"/>
            <a:chOff x="3496658" y="1440180"/>
            <a:chExt cx="584775" cy="4777740"/>
          </a:xfrm>
        </p:grpSpPr>
        <p:sp>
          <p:nvSpPr>
            <p:cNvPr id="157" name="Rectangle 156">
              <a:extLst>
                <a:ext uri="{FF2B5EF4-FFF2-40B4-BE49-F238E27FC236}">
                  <a16:creationId xmlns:a16="http://schemas.microsoft.com/office/drawing/2014/main" id="{DBF27CF8-CCA1-491D-8F14-D31E7531417C}"/>
                </a:ext>
              </a:extLst>
            </p:cNvPr>
            <p:cNvSpPr/>
            <p:nvPr/>
          </p:nvSpPr>
          <p:spPr>
            <a:xfrm>
              <a:off x="353187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a:extLst>
                <a:ext uri="{FF2B5EF4-FFF2-40B4-BE49-F238E27FC236}">
                  <a16:creationId xmlns:a16="http://schemas.microsoft.com/office/drawing/2014/main" id="{0ECEE821-E32D-4225-AEFD-1913EA495727}"/>
                </a:ext>
              </a:extLst>
            </p:cNvPr>
            <p:cNvSpPr txBox="1"/>
            <p:nvPr/>
          </p:nvSpPr>
          <p:spPr>
            <a:xfrm rot="16200000">
              <a:off x="2668906" y="3536662"/>
              <a:ext cx="224028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EX/MEM</a:t>
              </a:r>
            </a:p>
          </p:txBody>
        </p:sp>
      </p:grpSp>
      <p:grpSp>
        <p:nvGrpSpPr>
          <p:cNvPr id="159" name="Group 158">
            <a:extLst>
              <a:ext uri="{FF2B5EF4-FFF2-40B4-BE49-F238E27FC236}">
                <a16:creationId xmlns:a16="http://schemas.microsoft.com/office/drawing/2014/main" id="{B229CA19-98C5-4BCA-B5F8-FFF890522FC0}"/>
              </a:ext>
            </a:extLst>
          </p:cNvPr>
          <p:cNvGrpSpPr/>
          <p:nvPr/>
        </p:nvGrpSpPr>
        <p:grpSpPr>
          <a:xfrm>
            <a:off x="11034556" y="1668775"/>
            <a:ext cx="584775" cy="4777740"/>
            <a:chOff x="3473798" y="1440180"/>
            <a:chExt cx="584775" cy="4777740"/>
          </a:xfrm>
        </p:grpSpPr>
        <p:sp>
          <p:nvSpPr>
            <p:cNvPr id="160" name="Rectangle 159">
              <a:extLst>
                <a:ext uri="{FF2B5EF4-FFF2-40B4-BE49-F238E27FC236}">
                  <a16:creationId xmlns:a16="http://schemas.microsoft.com/office/drawing/2014/main" id="{C8D5056F-9E9F-42A6-A791-D64B7C849779}"/>
                </a:ext>
              </a:extLst>
            </p:cNvPr>
            <p:cNvSpPr/>
            <p:nvPr/>
          </p:nvSpPr>
          <p:spPr>
            <a:xfrm>
              <a:off x="353187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a:extLst>
                <a:ext uri="{FF2B5EF4-FFF2-40B4-BE49-F238E27FC236}">
                  <a16:creationId xmlns:a16="http://schemas.microsoft.com/office/drawing/2014/main" id="{8145F558-2D84-4509-AE54-210C6AE9CEA7}"/>
                </a:ext>
              </a:extLst>
            </p:cNvPr>
            <p:cNvSpPr txBox="1"/>
            <p:nvPr/>
          </p:nvSpPr>
          <p:spPr>
            <a:xfrm rot="16200000">
              <a:off x="2646046" y="3536662"/>
              <a:ext cx="224028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MEM/WB</a:t>
              </a:r>
            </a:p>
          </p:txBody>
        </p:sp>
      </p:grpSp>
      <p:grpSp>
        <p:nvGrpSpPr>
          <p:cNvPr id="162" name="Group 161">
            <a:extLst>
              <a:ext uri="{FF2B5EF4-FFF2-40B4-BE49-F238E27FC236}">
                <a16:creationId xmlns:a16="http://schemas.microsoft.com/office/drawing/2014/main" id="{AA66F742-B6FC-4A92-BCDF-56B47D512D8E}"/>
              </a:ext>
            </a:extLst>
          </p:cNvPr>
          <p:cNvGrpSpPr/>
          <p:nvPr/>
        </p:nvGrpSpPr>
        <p:grpSpPr>
          <a:xfrm>
            <a:off x="1097280" y="1794510"/>
            <a:ext cx="1131570" cy="1188720"/>
            <a:chOff x="1737360" y="3120390"/>
            <a:chExt cx="1131570" cy="1188720"/>
          </a:xfrm>
        </p:grpSpPr>
        <p:sp>
          <p:nvSpPr>
            <p:cNvPr id="163" name="Arrow: Chevron 162">
              <a:extLst>
                <a:ext uri="{FF2B5EF4-FFF2-40B4-BE49-F238E27FC236}">
                  <a16:creationId xmlns:a16="http://schemas.microsoft.com/office/drawing/2014/main" id="{9C9B8A6F-5242-4245-B232-2943EE1D739A}"/>
                </a:ext>
              </a:extLst>
            </p:cNvPr>
            <p:cNvSpPr/>
            <p:nvPr/>
          </p:nvSpPr>
          <p:spPr>
            <a:xfrm>
              <a:off x="1737360" y="3120390"/>
              <a:ext cx="1131570" cy="1188720"/>
            </a:xfrm>
            <a:prstGeom prst="chevron">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4" name="TextBox 163">
              <a:extLst>
                <a:ext uri="{FF2B5EF4-FFF2-40B4-BE49-F238E27FC236}">
                  <a16:creationId xmlns:a16="http://schemas.microsoft.com/office/drawing/2014/main" id="{CC9D88CC-DA70-41AC-8E08-F153DE1DEC78}"/>
                </a:ext>
              </a:extLst>
            </p:cNvPr>
            <p:cNvSpPr txBox="1"/>
            <p:nvPr/>
          </p:nvSpPr>
          <p:spPr>
            <a:xfrm>
              <a:off x="2243228" y="3264961"/>
              <a:ext cx="593317" cy="830997"/>
            </a:xfrm>
            <a:prstGeom prst="rect">
              <a:avLst/>
            </a:prstGeom>
            <a:noFill/>
          </p:spPr>
          <p:txBody>
            <a:bodyPr wrap="square" rtlCol="0">
              <a:spAutoFit/>
            </a:bodyPr>
            <a:lstStyle/>
            <a:p>
              <a:pPr algn="ctr"/>
              <a:r>
                <a:rPr lang="en-US" sz="4800" dirty="0">
                  <a:latin typeface="Segoe UI Light" panose="020B0502040204020203" pitchFamily="34" charset="0"/>
                  <a:cs typeface="Segoe UI Light" panose="020B0502040204020203" pitchFamily="34" charset="0"/>
                </a:rPr>
                <a:t>+</a:t>
              </a:r>
            </a:p>
          </p:txBody>
        </p:sp>
      </p:grpSp>
      <p:cxnSp>
        <p:nvCxnSpPr>
          <p:cNvPr id="165" name="Straight Arrow Connector 164">
            <a:extLst>
              <a:ext uri="{FF2B5EF4-FFF2-40B4-BE49-F238E27FC236}">
                <a16:creationId xmlns:a16="http://schemas.microsoft.com/office/drawing/2014/main" id="{7F684815-5BF5-4A56-BD8A-46C2E7167C64}"/>
              </a:ext>
            </a:extLst>
          </p:cNvPr>
          <p:cNvCxnSpPr>
            <a:cxnSpLocks/>
          </p:cNvCxnSpPr>
          <p:nvPr/>
        </p:nvCxnSpPr>
        <p:spPr>
          <a:xfrm>
            <a:off x="852518" y="2046742"/>
            <a:ext cx="484913"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6" name="Straight Arrow Connector 165">
            <a:extLst>
              <a:ext uri="{FF2B5EF4-FFF2-40B4-BE49-F238E27FC236}">
                <a16:creationId xmlns:a16="http://schemas.microsoft.com/office/drawing/2014/main" id="{5C8FCC42-7859-4673-9458-6FDB6CBE7360}"/>
              </a:ext>
            </a:extLst>
          </p:cNvPr>
          <p:cNvCxnSpPr>
            <a:cxnSpLocks/>
          </p:cNvCxnSpPr>
          <p:nvPr/>
        </p:nvCxnSpPr>
        <p:spPr>
          <a:xfrm>
            <a:off x="620419" y="2727641"/>
            <a:ext cx="714583" cy="12729"/>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7" name="Straight Arrow Connector 166">
            <a:extLst>
              <a:ext uri="{FF2B5EF4-FFF2-40B4-BE49-F238E27FC236}">
                <a16:creationId xmlns:a16="http://schemas.microsoft.com/office/drawing/2014/main" id="{24ABDF4E-676F-44FC-B564-9C131C96C826}"/>
              </a:ext>
            </a:extLst>
          </p:cNvPr>
          <p:cNvCxnSpPr>
            <a:cxnSpLocks/>
          </p:cNvCxnSpPr>
          <p:nvPr/>
        </p:nvCxnSpPr>
        <p:spPr>
          <a:xfrm flipH="1" flipV="1">
            <a:off x="620419" y="2727641"/>
            <a:ext cx="8013" cy="575627"/>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nvGrpSpPr>
          <p:cNvPr id="168" name="Group 167">
            <a:extLst>
              <a:ext uri="{FF2B5EF4-FFF2-40B4-BE49-F238E27FC236}">
                <a16:creationId xmlns:a16="http://schemas.microsoft.com/office/drawing/2014/main" id="{420DDB78-0CF9-453E-8E40-2B7E4B06E12E}"/>
              </a:ext>
            </a:extLst>
          </p:cNvPr>
          <p:cNvGrpSpPr/>
          <p:nvPr/>
        </p:nvGrpSpPr>
        <p:grpSpPr>
          <a:xfrm>
            <a:off x="842835" y="3314693"/>
            <a:ext cx="1756102" cy="1485897"/>
            <a:chOff x="3452108" y="1440180"/>
            <a:chExt cx="696736" cy="4777740"/>
          </a:xfrm>
        </p:grpSpPr>
        <p:sp>
          <p:nvSpPr>
            <p:cNvPr id="169" name="Rectangle 168">
              <a:extLst>
                <a:ext uri="{FF2B5EF4-FFF2-40B4-BE49-F238E27FC236}">
                  <a16:creationId xmlns:a16="http://schemas.microsoft.com/office/drawing/2014/main" id="{5EFC72E1-1BD5-4AF9-9697-009B019EAA38}"/>
                </a:ext>
              </a:extLst>
            </p:cNvPr>
            <p:cNvSpPr/>
            <p:nvPr/>
          </p:nvSpPr>
          <p:spPr>
            <a:xfrm>
              <a:off x="355473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TextBox 169">
              <a:extLst>
                <a:ext uri="{FF2B5EF4-FFF2-40B4-BE49-F238E27FC236}">
                  <a16:creationId xmlns:a16="http://schemas.microsoft.com/office/drawing/2014/main" id="{6BACEA56-F699-46CB-90A2-911CEC7C2E0A}"/>
                </a:ext>
              </a:extLst>
            </p:cNvPr>
            <p:cNvSpPr txBox="1"/>
            <p:nvPr/>
          </p:nvSpPr>
          <p:spPr>
            <a:xfrm>
              <a:off x="3452108" y="3146173"/>
              <a:ext cx="696736" cy="1484434"/>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Memory</a:t>
              </a:r>
            </a:p>
          </p:txBody>
        </p:sp>
      </p:grpSp>
      <p:cxnSp>
        <p:nvCxnSpPr>
          <p:cNvPr id="171" name="Straight Arrow Connector 170">
            <a:extLst>
              <a:ext uri="{FF2B5EF4-FFF2-40B4-BE49-F238E27FC236}">
                <a16:creationId xmlns:a16="http://schemas.microsoft.com/office/drawing/2014/main" id="{9D57C94F-10A3-47FA-A1F2-431209F1ED6F}"/>
              </a:ext>
            </a:extLst>
          </p:cNvPr>
          <p:cNvCxnSpPr>
            <a:cxnSpLocks/>
          </p:cNvCxnSpPr>
          <p:nvPr/>
        </p:nvCxnSpPr>
        <p:spPr>
          <a:xfrm flipV="1">
            <a:off x="695324" y="3623310"/>
            <a:ext cx="406167" cy="458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72" name="TextBox 171">
            <a:extLst>
              <a:ext uri="{FF2B5EF4-FFF2-40B4-BE49-F238E27FC236}">
                <a16:creationId xmlns:a16="http://schemas.microsoft.com/office/drawing/2014/main" id="{7008A9C7-C898-4C0B-B9D4-D35B2AE985D6}"/>
              </a:ext>
            </a:extLst>
          </p:cNvPr>
          <p:cNvSpPr txBox="1"/>
          <p:nvPr/>
        </p:nvSpPr>
        <p:spPr>
          <a:xfrm>
            <a:off x="877404" y="3423255"/>
            <a:ext cx="1087756"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Addr</a:t>
            </a:r>
            <a:endParaRPr lang="en-US" sz="2000" b="1" dirty="0">
              <a:latin typeface="Segoe UI Light" panose="020B0502040204020203" pitchFamily="34" charset="0"/>
              <a:cs typeface="Segoe UI Light" panose="020B0502040204020203" pitchFamily="34" charset="0"/>
            </a:endParaRPr>
          </a:p>
        </p:txBody>
      </p:sp>
      <p:sp>
        <p:nvSpPr>
          <p:cNvPr id="173" name="TextBox 172">
            <a:extLst>
              <a:ext uri="{FF2B5EF4-FFF2-40B4-BE49-F238E27FC236}">
                <a16:creationId xmlns:a16="http://schemas.microsoft.com/office/drawing/2014/main" id="{F7697170-3E37-4D6E-8DBD-E72B14B8D18B}"/>
              </a:ext>
            </a:extLst>
          </p:cNvPr>
          <p:cNvSpPr txBox="1"/>
          <p:nvPr/>
        </p:nvSpPr>
        <p:spPr>
          <a:xfrm>
            <a:off x="1655851" y="4280920"/>
            <a:ext cx="769694"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Instr</a:t>
            </a:r>
            <a:endParaRPr lang="en-US" sz="2000" b="1" dirty="0">
              <a:latin typeface="Segoe UI Light" panose="020B0502040204020203" pitchFamily="34" charset="0"/>
              <a:cs typeface="Segoe UI Light" panose="020B0502040204020203" pitchFamily="34" charset="0"/>
            </a:endParaRPr>
          </a:p>
        </p:txBody>
      </p:sp>
      <p:grpSp>
        <p:nvGrpSpPr>
          <p:cNvPr id="174" name="Group 173">
            <a:extLst>
              <a:ext uri="{FF2B5EF4-FFF2-40B4-BE49-F238E27FC236}">
                <a16:creationId xmlns:a16="http://schemas.microsoft.com/office/drawing/2014/main" id="{4FB8FD7A-C0C4-4829-A662-731D349596E7}"/>
              </a:ext>
            </a:extLst>
          </p:cNvPr>
          <p:cNvGrpSpPr/>
          <p:nvPr/>
        </p:nvGrpSpPr>
        <p:grpSpPr>
          <a:xfrm>
            <a:off x="3365090" y="1668790"/>
            <a:ext cx="2639931" cy="3583564"/>
            <a:chOff x="4348070" y="720100"/>
            <a:chExt cx="2639931" cy="3583564"/>
          </a:xfrm>
        </p:grpSpPr>
        <p:sp>
          <p:nvSpPr>
            <p:cNvPr id="175" name="Rectangle 174">
              <a:extLst>
                <a:ext uri="{FF2B5EF4-FFF2-40B4-BE49-F238E27FC236}">
                  <a16:creationId xmlns:a16="http://schemas.microsoft.com/office/drawing/2014/main" id="{847F2766-4A81-4B1D-BF0E-52E0D3578669}"/>
                </a:ext>
              </a:extLst>
            </p:cNvPr>
            <p:cNvSpPr/>
            <p:nvPr/>
          </p:nvSpPr>
          <p:spPr>
            <a:xfrm>
              <a:off x="4454323" y="720100"/>
              <a:ext cx="2394212" cy="3583564"/>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TextBox 175">
              <a:extLst>
                <a:ext uri="{FF2B5EF4-FFF2-40B4-BE49-F238E27FC236}">
                  <a16:creationId xmlns:a16="http://schemas.microsoft.com/office/drawing/2014/main" id="{6B8CE561-BFF6-47CC-9C7A-B0A97E9F1C54}"/>
                </a:ext>
              </a:extLst>
            </p:cNvPr>
            <p:cNvSpPr txBox="1"/>
            <p:nvPr/>
          </p:nvSpPr>
          <p:spPr>
            <a:xfrm>
              <a:off x="4767199" y="3801667"/>
              <a:ext cx="1756102" cy="461665"/>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Registers</a:t>
              </a:r>
            </a:p>
          </p:txBody>
        </p:sp>
        <p:sp>
          <p:nvSpPr>
            <p:cNvPr id="177" name="TextBox 176">
              <a:extLst>
                <a:ext uri="{FF2B5EF4-FFF2-40B4-BE49-F238E27FC236}">
                  <a16:creationId xmlns:a16="http://schemas.microsoft.com/office/drawing/2014/main" id="{B484F4B7-B24E-4D79-A4F7-D2EC16326C38}"/>
                </a:ext>
              </a:extLst>
            </p:cNvPr>
            <p:cNvSpPr txBox="1"/>
            <p:nvPr/>
          </p:nvSpPr>
          <p:spPr>
            <a:xfrm>
              <a:off x="4412840" y="770064"/>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Read reg0 </a:t>
              </a:r>
              <a:r>
                <a:rPr lang="en-US" sz="2400" b="1" dirty="0" err="1">
                  <a:latin typeface="Segoe UI Light" panose="020B0502040204020203" pitchFamily="34" charset="0"/>
                  <a:cs typeface="Segoe UI Light" panose="020B0502040204020203" pitchFamily="34" charset="0"/>
                </a:rPr>
                <a:t>idx</a:t>
              </a:r>
              <a:endParaRPr lang="en-US" sz="2400" b="1" dirty="0">
                <a:latin typeface="Segoe UI Light" panose="020B0502040204020203" pitchFamily="34" charset="0"/>
                <a:cs typeface="Segoe UI Light" panose="020B0502040204020203" pitchFamily="34" charset="0"/>
              </a:endParaRPr>
            </a:p>
          </p:txBody>
        </p:sp>
        <p:sp>
          <p:nvSpPr>
            <p:cNvPr id="178" name="TextBox 177">
              <a:extLst>
                <a:ext uri="{FF2B5EF4-FFF2-40B4-BE49-F238E27FC236}">
                  <a16:creationId xmlns:a16="http://schemas.microsoft.com/office/drawing/2014/main" id="{7A5F2EAE-C95B-4AA4-8214-EA512AB5A6FD}"/>
                </a:ext>
              </a:extLst>
            </p:cNvPr>
            <p:cNvSpPr txBox="1"/>
            <p:nvPr/>
          </p:nvSpPr>
          <p:spPr>
            <a:xfrm>
              <a:off x="4393790" y="1208214"/>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Read reg1 </a:t>
              </a:r>
              <a:r>
                <a:rPr lang="en-US" sz="2400" b="1" dirty="0" err="1">
                  <a:latin typeface="Segoe UI Light" panose="020B0502040204020203" pitchFamily="34" charset="0"/>
                  <a:cs typeface="Segoe UI Light" panose="020B0502040204020203" pitchFamily="34" charset="0"/>
                </a:rPr>
                <a:t>idx</a:t>
              </a:r>
              <a:endParaRPr lang="en-US" sz="2400" b="1" dirty="0">
                <a:latin typeface="Segoe UI Light" panose="020B0502040204020203" pitchFamily="34" charset="0"/>
                <a:cs typeface="Segoe UI Light" panose="020B0502040204020203" pitchFamily="34" charset="0"/>
              </a:endParaRPr>
            </a:p>
          </p:txBody>
        </p:sp>
        <p:sp>
          <p:nvSpPr>
            <p:cNvPr id="179" name="TextBox 178">
              <a:extLst>
                <a:ext uri="{FF2B5EF4-FFF2-40B4-BE49-F238E27FC236}">
                  <a16:creationId xmlns:a16="http://schemas.microsoft.com/office/drawing/2014/main" id="{C461D3A6-DF49-4F69-8177-A4FAFFAA1939}"/>
                </a:ext>
              </a:extLst>
            </p:cNvPr>
            <p:cNvSpPr txBox="1"/>
            <p:nvPr/>
          </p:nvSpPr>
          <p:spPr>
            <a:xfrm>
              <a:off x="4348070" y="1929436"/>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Write </a:t>
              </a:r>
              <a:r>
                <a:rPr lang="en-US" sz="2400" b="1" dirty="0" err="1">
                  <a:latin typeface="Segoe UI Light" panose="020B0502040204020203" pitchFamily="34" charset="0"/>
                  <a:cs typeface="Segoe UI Light" panose="020B0502040204020203" pitchFamily="34" charset="0"/>
                </a:rPr>
                <a:t>reg</a:t>
              </a:r>
              <a:r>
                <a:rPr lang="en-US" sz="2400" b="1" dirty="0">
                  <a:latin typeface="Segoe UI Light" panose="020B0502040204020203" pitchFamily="34" charset="0"/>
                  <a:cs typeface="Segoe UI Light" panose="020B0502040204020203" pitchFamily="34" charset="0"/>
                </a:rPr>
                <a:t> </a:t>
              </a:r>
              <a:r>
                <a:rPr lang="en-US" sz="2400" b="1" dirty="0" err="1">
                  <a:latin typeface="Segoe UI Light" panose="020B0502040204020203" pitchFamily="34" charset="0"/>
                  <a:cs typeface="Segoe UI Light" panose="020B0502040204020203" pitchFamily="34" charset="0"/>
                </a:rPr>
                <a:t>idx</a:t>
              </a:r>
              <a:endParaRPr lang="en-US" sz="2400" b="1" dirty="0">
                <a:latin typeface="Segoe UI Light" panose="020B0502040204020203" pitchFamily="34" charset="0"/>
                <a:cs typeface="Segoe UI Light" panose="020B0502040204020203" pitchFamily="34" charset="0"/>
              </a:endParaRPr>
            </a:p>
          </p:txBody>
        </p:sp>
        <p:sp>
          <p:nvSpPr>
            <p:cNvPr id="180" name="TextBox 179">
              <a:extLst>
                <a:ext uri="{FF2B5EF4-FFF2-40B4-BE49-F238E27FC236}">
                  <a16:creationId xmlns:a16="http://schemas.microsoft.com/office/drawing/2014/main" id="{418300C9-6DE8-444D-B4EF-20D2549659C4}"/>
                </a:ext>
              </a:extLst>
            </p:cNvPr>
            <p:cNvSpPr txBox="1"/>
            <p:nvPr/>
          </p:nvSpPr>
          <p:spPr>
            <a:xfrm>
              <a:off x="4351879" y="2321866"/>
              <a:ext cx="2159411"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Write </a:t>
              </a:r>
              <a:r>
                <a:rPr lang="en-US" sz="2400" b="1" dirty="0" err="1">
                  <a:latin typeface="Segoe UI Light" panose="020B0502040204020203" pitchFamily="34" charset="0"/>
                  <a:cs typeface="Segoe UI Light" panose="020B0502040204020203" pitchFamily="34" charset="0"/>
                </a:rPr>
                <a:t>reg</a:t>
              </a:r>
              <a:r>
                <a:rPr lang="en-US" sz="2400" b="1" dirty="0">
                  <a:latin typeface="Segoe UI Light" panose="020B0502040204020203" pitchFamily="34" charset="0"/>
                  <a:cs typeface="Segoe UI Light" panose="020B0502040204020203" pitchFamily="34" charset="0"/>
                </a:rPr>
                <a:t> data</a:t>
              </a:r>
            </a:p>
          </p:txBody>
        </p:sp>
        <p:sp>
          <p:nvSpPr>
            <p:cNvPr id="181" name="TextBox 180">
              <a:extLst>
                <a:ext uri="{FF2B5EF4-FFF2-40B4-BE49-F238E27FC236}">
                  <a16:creationId xmlns:a16="http://schemas.microsoft.com/office/drawing/2014/main" id="{6AAC3A35-E64F-45D8-A5C1-BBFC16CA291C}"/>
                </a:ext>
              </a:extLst>
            </p:cNvPr>
            <p:cNvSpPr txBox="1"/>
            <p:nvPr/>
          </p:nvSpPr>
          <p:spPr>
            <a:xfrm>
              <a:off x="5034331" y="3008024"/>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Read data 0</a:t>
              </a:r>
            </a:p>
          </p:txBody>
        </p:sp>
        <p:sp>
          <p:nvSpPr>
            <p:cNvPr id="182" name="TextBox 181">
              <a:extLst>
                <a:ext uri="{FF2B5EF4-FFF2-40B4-BE49-F238E27FC236}">
                  <a16:creationId xmlns:a16="http://schemas.microsoft.com/office/drawing/2014/main" id="{0716E3B4-E6FD-45A0-9269-D17FC5CBDC1F}"/>
                </a:ext>
              </a:extLst>
            </p:cNvPr>
            <p:cNvSpPr txBox="1"/>
            <p:nvPr/>
          </p:nvSpPr>
          <p:spPr>
            <a:xfrm>
              <a:off x="5015281" y="3389024"/>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Read data 1</a:t>
              </a:r>
            </a:p>
          </p:txBody>
        </p:sp>
      </p:grpSp>
      <p:sp>
        <p:nvSpPr>
          <p:cNvPr id="183" name="Oval 182">
            <a:extLst>
              <a:ext uri="{FF2B5EF4-FFF2-40B4-BE49-F238E27FC236}">
                <a16:creationId xmlns:a16="http://schemas.microsoft.com/office/drawing/2014/main" id="{ED7443B4-6ACC-4241-8D26-5A3C0AEA3719}"/>
              </a:ext>
            </a:extLst>
          </p:cNvPr>
          <p:cNvSpPr/>
          <p:nvPr/>
        </p:nvSpPr>
        <p:spPr>
          <a:xfrm>
            <a:off x="3682114" y="5302002"/>
            <a:ext cx="1997213" cy="726228"/>
          </a:xfrm>
          <a:prstGeom prst="ellipse">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7864AF9B-F4C4-41F6-9627-08E7A7F12116}"/>
              </a:ext>
            </a:extLst>
          </p:cNvPr>
          <p:cNvSpPr txBox="1"/>
          <p:nvPr/>
        </p:nvSpPr>
        <p:spPr>
          <a:xfrm>
            <a:off x="3593718" y="5302807"/>
            <a:ext cx="2163397" cy="646331"/>
          </a:xfrm>
          <a:prstGeom prst="rect">
            <a:avLst/>
          </a:prstGeom>
          <a:noFill/>
        </p:spPr>
        <p:txBody>
          <a:bodyPr wrap="square" rtlCol="0">
            <a:spAutoFit/>
          </a:bodyPr>
          <a:lstStyle/>
          <a:p>
            <a:pPr algn="ctr"/>
            <a:r>
              <a:rPr lang="en-US" dirty="0">
                <a:latin typeface="Segoe UI Light" panose="020B0502040204020203" pitchFamily="34" charset="0"/>
                <a:cs typeface="Segoe UI Light" panose="020B0502040204020203" pitchFamily="34" charset="0"/>
              </a:rPr>
              <a:t>Sign extend</a:t>
            </a:r>
          </a:p>
          <a:p>
            <a:pPr algn="ctr"/>
            <a:r>
              <a:rPr lang="en-US" dirty="0" err="1">
                <a:latin typeface="Segoe UI Light" panose="020B0502040204020203" pitchFamily="34" charset="0"/>
                <a:cs typeface="Segoe UI Light" panose="020B0502040204020203" pitchFamily="34" charset="0"/>
              </a:rPr>
              <a:t>imm</a:t>
            </a:r>
            <a:r>
              <a:rPr lang="en-US" dirty="0">
                <a:latin typeface="Segoe UI Light" panose="020B0502040204020203" pitchFamily="34" charset="0"/>
                <a:cs typeface="Segoe UI Light" panose="020B0502040204020203" pitchFamily="34" charset="0"/>
              </a:rPr>
              <a:t> to 64-bit</a:t>
            </a:r>
          </a:p>
        </p:txBody>
      </p:sp>
      <p:cxnSp>
        <p:nvCxnSpPr>
          <p:cNvPr id="185" name="Straight Arrow Connector 184">
            <a:extLst>
              <a:ext uri="{FF2B5EF4-FFF2-40B4-BE49-F238E27FC236}">
                <a16:creationId xmlns:a16="http://schemas.microsoft.com/office/drawing/2014/main" id="{10121F9C-13EA-4DA0-9963-C369F6AB2582}"/>
              </a:ext>
            </a:extLst>
          </p:cNvPr>
          <p:cNvCxnSpPr>
            <a:cxnSpLocks/>
          </p:cNvCxnSpPr>
          <p:nvPr/>
        </p:nvCxnSpPr>
        <p:spPr>
          <a:xfrm>
            <a:off x="3028573" y="5604340"/>
            <a:ext cx="653541" cy="627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6" name="Straight Arrow Connector 185">
            <a:extLst>
              <a:ext uri="{FF2B5EF4-FFF2-40B4-BE49-F238E27FC236}">
                <a16:creationId xmlns:a16="http://schemas.microsoft.com/office/drawing/2014/main" id="{7D76DBDC-1E47-48DE-9642-E094F17DC4DA}"/>
              </a:ext>
            </a:extLst>
          </p:cNvPr>
          <p:cNvCxnSpPr>
            <a:cxnSpLocks/>
          </p:cNvCxnSpPr>
          <p:nvPr/>
        </p:nvCxnSpPr>
        <p:spPr>
          <a:xfrm>
            <a:off x="5679327" y="5610612"/>
            <a:ext cx="519543"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7" name="Straight Arrow Connector 186">
            <a:extLst>
              <a:ext uri="{FF2B5EF4-FFF2-40B4-BE49-F238E27FC236}">
                <a16:creationId xmlns:a16="http://schemas.microsoft.com/office/drawing/2014/main" id="{8BB3687A-2D41-494A-9E55-546BD27DC766}"/>
              </a:ext>
            </a:extLst>
          </p:cNvPr>
          <p:cNvCxnSpPr>
            <a:cxnSpLocks/>
          </p:cNvCxnSpPr>
          <p:nvPr/>
        </p:nvCxnSpPr>
        <p:spPr>
          <a:xfrm>
            <a:off x="3093611" y="1945230"/>
            <a:ext cx="392910"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188" name="Group 187">
            <a:extLst>
              <a:ext uri="{FF2B5EF4-FFF2-40B4-BE49-F238E27FC236}">
                <a16:creationId xmlns:a16="http://schemas.microsoft.com/office/drawing/2014/main" id="{8692772A-E58A-4866-9739-698325F82361}"/>
              </a:ext>
            </a:extLst>
          </p:cNvPr>
          <p:cNvGrpSpPr/>
          <p:nvPr/>
        </p:nvGrpSpPr>
        <p:grpSpPr>
          <a:xfrm>
            <a:off x="2513678" y="1657348"/>
            <a:ext cx="584775" cy="4777742"/>
            <a:chOff x="3462368" y="1440178"/>
            <a:chExt cx="584775" cy="4777742"/>
          </a:xfrm>
        </p:grpSpPr>
        <p:sp>
          <p:nvSpPr>
            <p:cNvPr id="189" name="Rectangle 188">
              <a:extLst>
                <a:ext uri="{FF2B5EF4-FFF2-40B4-BE49-F238E27FC236}">
                  <a16:creationId xmlns:a16="http://schemas.microsoft.com/office/drawing/2014/main" id="{C400F2F0-D527-4C4C-89FB-051A97B50C85}"/>
                </a:ext>
              </a:extLst>
            </p:cNvPr>
            <p:cNvSpPr/>
            <p:nvPr/>
          </p:nvSpPr>
          <p:spPr>
            <a:xfrm>
              <a:off x="3531870" y="1440180"/>
              <a:ext cx="491490" cy="477774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TextBox 189">
              <a:extLst>
                <a:ext uri="{FF2B5EF4-FFF2-40B4-BE49-F238E27FC236}">
                  <a16:creationId xmlns:a16="http://schemas.microsoft.com/office/drawing/2014/main" id="{B5F40865-DA1C-406A-AFF8-77A66AF77ABE}"/>
                </a:ext>
              </a:extLst>
            </p:cNvPr>
            <p:cNvSpPr txBox="1"/>
            <p:nvPr/>
          </p:nvSpPr>
          <p:spPr>
            <a:xfrm rot="16200000">
              <a:off x="1365886" y="3536660"/>
              <a:ext cx="477774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Current instruction register</a:t>
              </a:r>
            </a:p>
          </p:txBody>
        </p:sp>
      </p:grpSp>
      <p:cxnSp>
        <p:nvCxnSpPr>
          <p:cNvPr id="191" name="Straight Arrow Connector 190">
            <a:extLst>
              <a:ext uri="{FF2B5EF4-FFF2-40B4-BE49-F238E27FC236}">
                <a16:creationId xmlns:a16="http://schemas.microsoft.com/office/drawing/2014/main" id="{47E04D9D-5FD5-406B-BCE2-5C7B7194B43F}"/>
              </a:ext>
            </a:extLst>
          </p:cNvPr>
          <p:cNvCxnSpPr>
            <a:cxnSpLocks/>
          </p:cNvCxnSpPr>
          <p:nvPr/>
        </p:nvCxnSpPr>
        <p:spPr>
          <a:xfrm>
            <a:off x="2330717" y="1307602"/>
            <a:ext cx="280690"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2" name="Straight Arrow Connector 191">
            <a:extLst>
              <a:ext uri="{FF2B5EF4-FFF2-40B4-BE49-F238E27FC236}">
                <a16:creationId xmlns:a16="http://schemas.microsoft.com/office/drawing/2014/main" id="{B92B8EFC-B7D4-465F-99EB-4ADD4CE645CB}"/>
              </a:ext>
            </a:extLst>
          </p:cNvPr>
          <p:cNvCxnSpPr>
            <a:cxnSpLocks/>
          </p:cNvCxnSpPr>
          <p:nvPr/>
        </p:nvCxnSpPr>
        <p:spPr>
          <a:xfrm flipH="1" flipV="1">
            <a:off x="2342155" y="1307602"/>
            <a:ext cx="1432" cy="108126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93" name="TextBox 192">
            <a:extLst>
              <a:ext uri="{FF2B5EF4-FFF2-40B4-BE49-F238E27FC236}">
                <a16:creationId xmlns:a16="http://schemas.microsoft.com/office/drawing/2014/main" id="{05BEED4E-B183-4BF8-ADA0-021051DE4EF2}"/>
              </a:ext>
            </a:extLst>
          </p:cNvPr>
          <p:cNvSpPr txBox="1"/>
          <p:nvPr/>
        </p:nvSpPr>
        <p:spPr>
          <a:xfrm>
            <a:off x="187923" y="750180"/>
            <a:ext cx="2671698" cy="400110"/>
          </a:xfrm>
          <a:prstGeom prst="rect">
            <a:avLst/>
          </a:prstGeom>
          <a:no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Next sequential IP</a:t>
            </a:r>
          </a:p>
        </p:txBody>
      </p:sp>
      <p:sp>
        <p:nvSpPr>
          <p:cNvPr id="194" name="Rectangle 193">
            <a:extLst>
              <a:ext uri="{FF2B5EF4-FFF2-40B4-BE49-F238E27FC236}">
                <a16:creationId xmlns:a16="http://schemas.microsoft.com/office/drawing/2014/main" id="{4CD916B5-AD01-422B-AE13-2D4602F73656}"/>
              </a:ext>
            </a:extLst>
          </p:cNvPr>
          <p:cNvSpPr/>
          <p:nvPr/>
        </p:nvSpPr>
        <p:spPr>
          <a:xfrm>
            <a:off x="2583180" y="981069"/>
            <a:ext cx="491490" cy="687706"/>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5" name="Group 194">
            <a:extLst>
              <a:ext uri="{FF2B5EF4-FFF2-40B4-BE49-F238E27FC236}">
                <a16:creationId xmlns:a16="http://schemas.microsoft.com/office/drawing/2014/main" id="{C0A532E9-7C5B-4252-AF27-89E8E98FF2DB}"/>
              </a:ext>
            </a:extLst>
          </p:cNvPr>
          <p:cNvGrpSpPr/>
          <p:nvPr/>
        </p:nvGrpSpPr>
        <p:grpSpPr>
          <a:xfrm>
            <a:off x="7461391" y="4217968"/>
            <a:ext cx="1131570" cy="1283526"/>
            <a:chOff x="2024057" y="2916507"/>
            <a:chExt cx="1131570" cy="1283526"/>
          </a:xfrm>
        </p:grpSpPr>
        <p:sp>
          <p:nvSpPr>
            <p:cNvPr id="196" name="Arrow: Chevron 195">
              <a:extLst>
                <a:ext uri="{FF2B5EF4-FFF2-40B4-BE49-F238E27FC236}">
                  <a16:creationId xmlns:a16="http://schemas.microsoft.com/office/drawing/2014/main" id="{806240ED-5BA3-4C8C-B921-661251704730}"/>
                </a:ext>
              </a:extLst>
            </p:cNvPr>
            <p:cNvSpPr/>
            <p:nvPr/>
          </p:nvSpPr>
          <p:spPr>
            <a:xfrm>
              <a:off x="2024057" y="2916507"/>
              <a:ext cx="1131570" cy="1283526"/>
            </a:xfrm>
            <a:prstGeom prst="chevron">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7" name="TextBox 196">
              <a:extLst>
                <a:ext uri="{FF2B5EF4-FFF2-40B4-BE49-F238E27FC236}">
                  <a16:creationId xmlns:a16="http://schemas.microsoft.com/office/drawing/2014/main" id="{5BDB89F6-E97A-4C80-B906-63DCB0875E02}"/>
                </a:ext>
              </a:extLst>
            </p:cNvPr>
            <p:cNvSpPr txBox="1"/>
            <p:nvPr/>
          </p:nvSpPr>
          <p:spPr>
            <a:xfrm rot="16200000">
              <a:off x="2243228" y="3264961"/>
              <a:ext cx="1009470"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ALU</a:t>
              </a:r>
            </a:p>
          </p:txBody>
        </p:sp>
      </p:grpSp>
      <p:cxnSp>
        <p:nvCxnSpPr>
          <p:cNvPr id="198" name="Straight Arrow Connector 197">
            <a:extLst>
              <a:ext uri="{FF2B5EF4-FFF2-40B4-BE49-F238E27FC236}">
                <a16:creationId xmlns:a16="http://schemas.microsoft.com/office/drawing/2014/main" id="{0331124E-E386-44B1-9D1E-5C48AEB2536D}"/>
              </a:ext>
            </a:extLst>
          </p:cNvPr>
          <p:cNvCxnSpPr>
            <a:cxnSpLocks/>
          </p:cNvCxnSpPr>
          <p:nvPr/>
        </p:nvCxnSpPr>
        <p:spPr>
          <a:xfrm flipV="1">
            <a:off x="3303118" y="638612"/>
            <a:ext cx="344279" cy="146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9" name="Straight Arrow Connector 198">
            <a:extLst>
              <a:ext uri="{FF2B5EF4-FFF2-40B4-BE49-F238E27FC236}">
                <a16:creationId xmlns:a16="http://schemas.microsoft.com/office/drawing/2014/main" id="{9B1EA46C-8E40-4B68-BDA6-DD733543F70D}"/>
              </a:ext>
            </a:extLst>
          </p:cNvPr>
          <p:cNvCxnSpPr>
            <a:cxnSpLocks/>
          </p:cNvCxnSpPr>
          <p:nvPr/>
        </p:nvCxnSpPr>
        <p:spPr>
          <a:xfrm>
            <a:off x="7129502" y="4557116"/>
            <a:ext cx="0" cy="253394"/>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0" name="Straight Arrow Connector 199">
            <a:extLst>
              <a:ext uri="{FF2B5EF4-FFF2-40B4-BE49-F238E27FC236}">
                <a16:creationId xmlns:a16="http://schemas.microsoft.com/office/drawing/2014/main" id="{7051B606-EF45-4534-9714-F53A18F20F09}"/>
              </a:ext>
            </a:extLst>
          </p:cNvPr>
          <p:cNvCxnSpPr>
            <a:cxnSpLocks/>
          </p:cNvCxnSpPr>
          <p:nvPr/>
        </p:nvCxnSpPr>
        <p:spPr>
          <a:xfrm>
            <a:off x="6687287" y="4557116"/>
            <a:ext cx="442471" cy="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01" name="Straight Arrow Connector 200">
            <a:extLst>
              <a:ext uri="{FF2B5EF4-FFF2-40B4-BE49-F238E27FC236}">
                <a16:creationId xmlns:a16="http://schemas.microsoft.com/office/drawing/2014/main" id="{698F84CF-EDB5-4E7F-BDA5-3505714FB8F5}"/>
              </a:ext>
            </a:extLst>
          </p:cNvPr>
          <p:cNvCxnSpPr>
            <a:cxnSpLocks/>
          </p:cNvCxnSpPr>
          <p:nvPr/>
        </p:nvCxnSpPr>
        <p:spPr>
          <a:xfrm>
            <a:off x="7426183" y="5120582"/>
            <a:ext cx="404815"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202" name="Group 201">
            <a:extLst>
              <a:ext uri="{FF2B5EF4-FFF2-40B4-BE49-F238E27FC236}">
                <a16:creationId xmlns:a16="http://schemas.microsoft.com/office/drawing/2014/main" id="{4A2EBF52-3AB1-4E80-A055-AAA28F5D0757}"/>
              </a:ext>
            </a:extLst>
          </p:cNvPr>
          <p:cNvGrpSpPr>
            <a:grpSpLocks noChangeAspect="1"/>
          </p:cNvGrpSpPr>
          <p:nvPr/>
        </p:nvGrpSpPr>
        <p:grpSpPr>
          <a:xfrm>
            <a:off x="6854190" y="4788659"/>
            <a:ext cx="564227" cy="630594"/>
            <a:chOff x="8037253" y="2752620"/>
            <a:chExt cx="633384" cy="707886"/>
          </a:xfrm>
        </p:grpSpPr>
        <p:sp>
          <p:nvSpPr>
            <p:cNvPr id="203" name="Oval 202">
              <a:extLst>
                <a:ext uri="{FF2B5EF4-FFF2-40B4-BE49-F238E27FC236}">
                  <a16:creationId xmlns:a16="http://schemas.microsoft.com/office/drawing/2014/main" id="{064C2461-C715-4F7D-B4AF-60AFB998B4FE}"/>
                </a:ext>
              </a:extLst>
            </p:cNvPr>
            <p:cNvSpPr>
              <a:spLocks noChangeAspect="1"/>
            </p:cNvSpPr>
            <p:nvPr/>
          </p:nvSpPr>
          <p:spPr>
            <a:xfrm>
              <a:off x="8037253" y="2789871"/>
              <a:ext cx="633384" cy="633384"/>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TextBox 203">
              <a:extLst>
                <a:ext uri="{FF2B5EF4-FFF2-40B4-BE49-F238E27FC236}">
                  <a16:creationId xmlns:a16="http://schemas.microsoft.com/office/drawing/2014/main" id="{88EE2D99-C1B1-473E-8835-633061AB0B36}"/>
                </a:ext>
              </a:extLst>
            </p:cNvPr>
            <p:cNvSpPr txBox="1"/>
            <p:nvPr/>
          </p:nvSpPr>
          <p:spPr>
            <a:xfrm>
              <a:off x="8083897" y="2752620"/>
              <a:ext cx="549465" cy="707886"/>
            </a:xfrm>
            <a:prstGeom prst="rect">
              <a:avLst/>
            </a:prstGeom>
            <a:noFill/>
          </p:spPr>
          <p:txBody>
            <a:bodyPr wrap="square" rtlCol="0">
              <a:spAutoFit/>
            </a:bodyPr>
            <a:lstStyle/>
            <a:p>
              <a:pPr algn="ctr"/>
              <a:r>
                <a:rPr lang="en-US" sz="4000" dirty="0">
                  <a:latin typeface="Segoe UI Light" panose="020B0502040204020203" pitchFamily="34" charset="0"/>
                  <a:cs typeface="Segoe UI Light" panose="020B0502040204020203" pitchFamily="34" charset="0"/>
                </a:rPr>
                <a:t>?</a:t>
              </a:r>
            </a:p>
          </p:txBody>
        </p:sp>
      </p:grpSp>
      <p:cxnSp>
        <p:nvCxnSpPr>
          <p:cNvPr id="205" name="Straight Arrow Connector 204">
            <a:extLst>
              <a:ext uri="{FF2B5EF4-FFF2-40B4-BE49-F238E27FC236}">
                <a16:creationId xmlns:a16="http://schemas.microsoft.com/office/drawing/2014/main" id="{2D58C646-C76D-4D50-B4F0-203A6A4451A2}"/>
              </a:ext>
            </a:extLst>
          </p:cNvPr>
          <p:cNvCxnSpPr>
            <a:cxnSpLocks/>
          </p:cNvCxnSpPr>
          <p:nvPr/>
        </p:nvCxnSpPr>
        <p:spPr>
          <a:xfrm flipV="1">
            <a:off x="7372611" y="4617233"/>
            <a:ext cx="449614" cy="4239"/>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6" name="Straight Arrow Connector 205">
            <a:extLst>
              <a:ext uri="{FF2B5EF4-FFF2-40B4-BE49-F238E27FC236}">
                <a16:creationId xmlns:a16="http://schemas.microsoft.com/office/drawing/2014/main" id="{F4BF153E-0C95-4F44-B00D-091CBF076D3C}"/>
              </a:ext>
            </a:extLst>
          </p:cNvPr>
          <p:cNvCxnSpPr>
            <a:cxnSpLocks/>
          </p:cNvCxnSpPr>
          <p:nvPr/>
        </p:nvCxnSpPr>
        <p:spPr>
          <a:xfrm flipV="1">
            <a:off x="6687803" y="4217968"/>
            <a:ext cx="671468" cy="2"/>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07" name="Straight Arrow Connector 206">
            <a:extLst>
              <a:ext uri="{FF2B5EF4-FFF2-40B4-BE49-F238E27FC236}">
                <a16:creationId xmlns:a16="http://schemas.microsoft.com/office/drawing/2014/main" id="{8B07E0D8-85D9-4CDF-AB65-BF8C37FD6199}"/>
              </a:ext>
            </a:extLst>
          </p:cNvPr>
          <p:cNvCxnSpPr>
            <a:cxnSpLocks/>
          </p:cNvCxnSpPr>
          <p:nvPr/>
        </p:nvCxnSpPr>
        <p:spPr>
          <a:xfrm flipV="1">
            <a:off x="7372611" y="4217968"/>
            <a:ext cx="0" cy="403504"/>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08" name="Straight Arrow Connector 207">
            <a:extLst>
              <a:ext uri="{FF2B5EF4-FFF2-40B4-BE49-F238E27FC236}">
                <a16:creationId xmlns:a16="http://schemas.microsoft.com/office/drawing/2014/main" id="{937779F0-B73C-4943-9B45-C5F473334BCB}"/>
              </a:ext>
            </a:extLst>
          </p:cNvPr>
          <p:cNvCxnSpPr>
            <a:cxnSpLocks/>
          </p:cNvCxnSpPr>
          <p:nvPr/>
        </p:nvCxnSpPr>
        <p:spPr>
          <a:xfrm flipV="1">
            <a:off x="151197" y="4013385"/>
            <a:ext cx="229152" cy="4586"/>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9" name="Straight Arrow Connector 208">
            <a:extLst>
              <a:ext uri="{FF2B5EF4-FFF2-40B4-BE49-F238E27FC236}">
                <a16:creationId xmlns:a16="http://schemas.microsoft.com/office/drawing/2014/main" id="{58B023D1-8D97-404D-85D4-0C9DF7DB2DD4}"/>
              </a:ext>
            </a:extLst>
          </p:cNvPr>
          <p:cNvCxnSpPr>
            <a:cxnSpLocks/>
          </p:cNvCxnSpPr>
          <p:nvPr/>
        </p:nvCxnSpPr>
        <p:spPr>
          <a:xfrm flipV="1">
            <a:off x="158145" y="182880"/>
            <a:ext cx="990" cy="3851906"/>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10" name="Straight Arrow Connector 209">
            <a:extLst>
              <a:ext uri="{FF2B5EF4-FFF2-40B4-BE49-F238E27FC236}">
                <a16:creationId xmlns:a16="http://schemas.microsoft.com/office/drawing/2014/main" id="{71285EB2-0882-460E-9A95-6AF83910EE41}"/>
              </a:ext>
            </a:extLst>
          </p:cNvPr>
          <p:cNvCxnSpPr>
            <a:cxnSpLocks/>
          </p:cNvCxnSpPr>
          <p:nvPr/>
        </p:nvCxnSpPr>
        <p:spPr>
          <a:xfrm flipV="1">
            <a:off x="8592961" y="4861636"/>
            <a:ext cx="230999" cy="25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211" name="Group 210">
            <a:extLst>
              <a:ext uri="{FF2B5EF4-FFF2-40B4-BE49-F238E27FC236}">
                <a16:creationId xmlns:a16="http://schemas.microsoft.com/office/drawing/2014/main" id="{D6C6C17E-20C0-4654-B8A4-B12DFD5844F9}"/>
              </a:ext>
            </a:extLst>
          </p:cNvPr>
          <p:cNvGrpSpPr/>
          <p:nvPr/>
        </p:nvGrpSpPr>
        <p:grpSpPr>
          <a:xfrm>
            <a:off x="9362709" y="4754393"/>
            <a:ext cx="1756102" cy="1506750"/>
            <a:chOff x="9888489" y="4937273"/>
            <a:chExt cx="1756102" cy="1506750"/>
          </a:xfrm>
        </p:grpSpPr>
        <p:grpSp>
          <p:nvGrpSpPr>
            <p:cNvPr id="212" name="Group 211">
              <a:extLst>
                <a:ext uri="{FF2B5EF4-FFF2-40B4-BE49-F238E27FC236}">
                  <a16:creationId xmlns:a16="http://schemas.microsoft.com/office/drawing/2014/main" id="{1740A1DD-41AF-4C10-A56A-FB1FD24E76CA}"/>
                </a:ext>
              </a:extLst>
            </p:cNvPr>
            <p:cNvGrpSpPr/>
            <p:nvPr/>
          </p:nvGrpSpPr>
          <p:grpSpPr>
            <a:xfrm>
              <a:off x="9888489" y="4956209"/>
              <a:ext cx="1756102" cy="1485897"/>
              <a:chOff x="3452108" y="1528899"/>
              <a:chExt cx="696736" cy="4777740"/>
            </a:xfrm>
          </p:grpSpPr>
          <p:sp>
            <p:nvSpPr>
              <p:cNvPr id="216" name="Rectangle 215">
                <a:extLst>
                  <a:ext uri="{FF2B5EF4-FFF2-40B4-BE49-F238E27FC236}">
                    <a16:creationId xmlns:a16="http://schemas.microsoft.com/office/drawing/2014/main" id="{D09C9F02-AB24-4DFD-AACC-14F240EEF1A1}"/>
                  </a:ext>
                </a:extLst>
              </p:cNvPr>
              <p:cNvSpPr/>
              <p:nvPr/>
            </p:nvSpPr>
            <p:spPr>
              <a:xfrm>
                <a:off x="3554731" y="1528899"/>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TextBox 216">
                <a:extLst>
                  <a:ext uri="{FF2B5EF4-FFF2-40B4-BE49-F238E27FC236}">
                    <a16:creationId xmlns:a16="http://schemas.microsoft.com/office/drawing/2014/main" id="{9C9E7B19-7B96-424A-B913-4EDA149A28B1}"/>
                  </a:ext>
                </a:extLst>
              </p:cNvPr>
              <p:cNvSpPr txBox="1"/>
              <p:nvPr/>
            </p:nvSpPr>
            <p:spPr>
              <a:xfrm>
                <a:off x="3452108" y="2662967"/>
                <a:ext cx="696736" cy="1484434"/>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Memory</a:t>
                </a:r>
              </a:p>
            </p:txBody>
          </p:sp>
        </p:grpSp>
        <p:sp>
          <p:nvSpPr>
            <p:cNvPr id="213" name="TextBox 212">
              <a:extLst>
                <a:ext uri="{FF2B5EF4-FFF2-40B4-BE49-F238E27FC236}">
                  <a16:creationId xmlns:a16="http://schemas.microsoft.com/office/drawing/2014/main" id="{6A392988-D6F5-42A9-888C-FA37AF7EA560}"/>
                </a:ext>
              </a:extLst>
            </p:cNvPr>
            <p:cNvSpPr txBox="1"/>
            <p:nvPr/>
          </p:nvSpPr>
          <p:spPr>
            <a:xfrm>
              <a:off x="10100501" y="5710588"/>
              <a:ext cx="739414"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Addr</a:t>
              </a:r>
              <a:endParaRPr lang="en-US" sz="2000" b="1" dirty="0">
                <a:latin typeface="Segoe UI Light" panose="020B0502040204020203" pitchFamily="34" charset="0"/>
                <a:cs typeface="Segoe UI Light" panose="020B0502040204020203" pitchFamily="34" charset="0"/>
              </a:endParaRPr>
            </a:p>
          </p:txBody>
        </p:sp>
        <p:sp>
          <p:nvSpPr>
            <p:cNvPr id="214" name="TextBox 213">
              <a:extLst>
                <a:ext uri="{FF2B5EF4-FFF2-40B4-BE49-F238E27FC236}">
                  <a16:creationId xmlns:a16="http://schemas.microsoft.com/office/drawing/2014/main" id="{F6685E04-0357-4977-AC19-377A8AEDD23D}"/>
                </a:ext>
              </a:extLst>
            </p:cNvPr>
            <p:cNvSpPr txBox="1"/>
            <p:nvPr/>
          </p:nvSpPr>
          <p:spPr>
            <a:xfrm>
              <a:off x="10087041" y="6043913"/>
              <a:ext cx="1027717"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WrData</a:t>
              </a:r>
              <a:endParaRPr lang="en-US" sz="2000" b="1" dirty="0">
                <a:latin typeface="Segoe UI Light" panose="020B0502040204020203" pitchFamily="34" charset="0"/>
                <a:cs typeface="Segoe UI Light" panose="020B0502040204020203" pitchFamily="34" charset="0"/>
              </a:endParaRPr>
            </a:p>
          </p:txBody>
        </p:sp>
        <p:sp>
          <p:nvSpPr>
            <p:cNvPr id="215" name="TextBox 214">
              <a:extLst>
                <a:ext uri="{FF2B5EF4-FFF2-40B4-BE49-F238E27FC236}">
                  <a16:creationId xmlns:a16="http://schemas.microsoft.com/office/drawing/2014/main" id="{9DCD6775-B258-4269-AE74-C84CD330C6A2}"/>
                </a:ext>
              </a:extLst>
            </p:cNvPr>
            <p:cNvSpPr txBox="1"/>
            <p:nvPr/>
          </p:nvSpPr>
          <p:spPr>
            <a:xfrm>
              <a:off x="10416106" y="4937273"/>
              <a:ext cx="1027717"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RdData</a:t>
              </a:r>
              <a:endParaRPr lang="en-US" sz="2000" b="1" dirty="0">
                <a:latin typeface="Segoe UI Light" panose="020B0502040204020203" pitchFamily="34" charset="0"/>
                <a:cs typeface="Segoe UI Light" panose="020B0502040204020203" pitchFamily="34" charset="0"/>
              </a:endParaRPr>
            </a:p>
          </p:txBody>
        </p:sp>
      </p:grpSp>
      <p:cxnSp>
        <p:nvCxnSpPr>
          <p:cNvPr id="218" name="Straight Arrow Connector 217">
            <a:extLst>
              <a:ext uri="{FF2B5EF4-FFF2-40B4-BE49-F238E27FC236}">
                <a16:creationId xmlns:a16="http://schemas.microsoft.com/office/drawing/2014/main" id="{ACCFCAC6-16AA-4E86-8F07-02AEFAB74180}"/>
              </a:ext>
            </a:extLst>
          </p:cNvPr>
          <p:cNvCxnSpPr>
            <a:cxnSpLocks/>
          </p:cNvCxnSpPr>
          <p:nvPr/>
        </p:nvCxnSpPr>
        <p:spPr>
          <a:xfrm flipV="1">
            <a:off x="9317945" y="6125223"/>
            <a:ext cx="298038" cy="229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9" name="Straight Arrow Connector 218">
            <a:extLst>
              <a:ext uri="{FF2B5EF4-FFF2-40B4-BE49-F238E27FC236}">
                <a16:creationId xmlns:a16="http://schemas.microsoft.com/office/drawing/2014/main" id="{DC0102D3-BDD3-4C5C-ABB8-EF9F15CCCE75}"/>
              </a:ext>
            </a:extLst>
          </p:cNvPr>
          <p:cNvCxnSpPr>
            <a:cxnSpLocks/>
          </p:cNvCxnSpPr>
          <p:nvPr/>
        </p:nvCxnSpPr>
        <p:spPr>
          <a:xfrm flipV="1">
            <a:off x="6697127" y="6128772"/>
            <a:ext cx="2123945" cy="896"/>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0" name="Straight Arrow Connector 219">
            <a:extLst>
              <a:ext uri="{FF2B5EF4-FFF2-40B4-BE49-F238E27FC236}">
                <a16:creationId xmlns:a16="http://schemas.microsoft.com/office/drawing/2014/main" id="{DDFC5C54-58B1-495D-B510-1989D41047A9}"/>
              </a:ext>
            </a:extLst>
          </p:cNvPr>
          <p:cNvCxnSpPr>
            <a:cxnSpLocks/>
          </p:cNvCxnSpPr>
          <p:nvPr/>
        </p:nvCxnSpPr>
        <p:spPr>
          <a:xfrm>
            <a:off x="5995496" y="6140202"/>
            <a:ext cx="210801"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21" name="Left Bracket 220">
            <a:extLst>
              <a:ext uri="{FF2B5EF4-FFF2-40B4-BE49-F238E27FC236}">
                <a16:creationId xmlns:a16="http://schemas.microsoft.com/office/drawing/2014/main" id="{38D48146-E055-4797-BB42-9DF7E00F6022}"/>
              </a:ext>
            </a:extLst>
          </p:cNvPr>
          <p:cNvSpPr/>
          <p:nvPr/>
        </p:nvSpPr>
        <p:spPr>
          <a:xfrm>
            <a:off x="5921928" y="5459948"/>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22" name="Straight Arrow Connector 221">
            <a:extLst>
              <a:ext uri="{FF2B5EF4-FFF2-40B4-BE49-F238E27FC236}">
                <a16:creationId xmlns:a16="http://schemas.microsoft.com/office/drawing/2014/main" id="{2353AAB2-69A0-4B22-BE31-E6073CD9AF3B}"/>
              </a:ext>
            </a:extLst>
          </p:cNvPr>
          <p:cNvCxnSpPr>
            <a:cxnSpLocks/>
          </p:cNvCxnSpPr>
          <p:nvPr/>
        </p:nvCxnSpPr>
        <p:spPr>
          <a:xfrm flipV="1">
            <a:off x="6007271" y="5783168"/>
            <a:ext cx="0" cy="35612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23" name="Straight Arrow Connector 222">
            <a:extLst>
              <a:ext uri="{FF2B5EF4-FFF2-40B4-BE49-F238E27FC236}">
                <a16:creationId xmlns:a16="http://schemas.microsoft.com/office/drawing/2014/main" id="{0CB419B1-B8D8-41A3-88AA-258E323B34B3}"/>
              </a:ext>
            </a:extLst>
          </p:cNvPr>
          <p:cNvCxnSpPr>
            <a:cxnSpLocks/>
          </p:cNvCxnSpPr>
          <p:nvPr/>
        </p:nvCxnSpPr>
        <p:spPr>
          <a:xfrm flipV="1">
            <a:off x="9390368" y="5759833"/>
            <a:ext cx="230999" cy="25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4" name="Straight Arrow Connector 223">
            <a:extLst>
              <a:ext uri="{FF2B5EF4-FFF2-40B4-BE49-F238E27FC236}">
                <a16:creationId xmlns:a16="http://schemas.microsoft.com/office/drawing/2014/main" id="{9F50EC47-977E-4961-A72E-400D47EA58C4}"/>
              </a:ext>
            </a:extLst>
          </p:cNvPr>
          <p:cNvCxnSpPr>
            <a:cxnSpLocks/>
          </p:cNvCxnSpPr>
          <p:nvPr/>
        </p:nvCxnSpPr>
        <p:spPr>
          <a:xfrm flipV="1">
            <a:off x="9401342" y="3763023"/>
            <a:ext cx="5144" cy="199681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25" name="Straight Arrow Connector 224">
            <a:extLst>
              <a:ext uri="{FF2B5EF4-FFF2-40B4-BE49-F238E27FC236}">
                <a16:creationId xmlns:a16="http://schemas.microsoft.com/office/drawing/2014/main" id="{7CE45C9C-FEBB-4E3D-97AB-D199BB860CFA}"/>
              </a:ext>
            </a:extLst>
          </p:cNvPr>
          <p:cNvCxnSpPr>
            <a:cxnSpLocks/>
          </p:cNvCxnSpPr>
          <p:nvPr/>
        </p:nvCxnSpPr>
        <p:spPr>
          <a:xfrm flipV="1">
            <a:off x="9312877" y="4865903"/>
            <a:ext cx="101143" cy="25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26" name="Straight Arrow Connector 225">
            <a:extLst>
              <a:ext uri="{FF2B5EF4-FFF2-40B4-BE49-F238E27FC236}">
                <a16:creationId xmlns:a16="http://schemas.microsoft.com/office/drawing/2014/main" id="{617A9666-0A17-4898-9831-43D9661F0CF8}"/>
              </a:ext>
            </a:extLst>
          </p:cNvPr>
          <p:cNvCxnSpPr>
            <a:cxnSpLocks/>
          </p:cNvCxnSpPr>
          <p:nvPr/>
        </p:nvCxnSpPr>
        <p:spPr>
          <a:xfrm>
            <a:off x="9399269" y="3763023"/>
            <a:ext cx="1699033"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7" name="Straight Arrow Connector 226">
            <a:extLst>
              <a:ext uri="{FF2B5EF4-FFF2-40B4-BE49-F238E27FC236}">
                <a16:creationId xmlns:a16="http://schemas.microsoft.com/office/drawing/2014/main" id="{6066B9E9-4986-498F-BE0A-6A57720DB740}"/>
              </a:ext>
            </a:extLst>
          </p:cNvPr>
          <p:cNvCxnSpPr>
            <a:cxnSpLocks/>
          </p:cNvCxnSpPr>
          <p:nvPr/>
        </p:nvCxnSpPr>
        <p:spPr>
          <a:xfrm flipV="1">
            <a:off x="3214985" y="3485435"/>
            <a:ext cx="268182" cy="25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8" name="Straight Arrow Connector 227">
            <a:extLst>
              <a:ext uri="{FF2B5EF4-FFF2-40B4-BE49-F238E27FC236}">
                <a16:creationId xmlns:a16="http://schemas.microsoft.com/office/drawing/2014/main" id="{49FB3932-C837-437E-9F40-E32163AA2D95}"/>
              </a:ext>
            </a:extLst>
          </p:cNvPr>
          <p:cNvCxnSpPr>
            <a:cxnSpLocks/>
          </p:cNvCxnSpPr>
          <p:nvPr/>
        </p:nvCxnSpPr>
        <p:spPr>
          <a:xfrm flipV="1">
            <a:off x="3289051" y="3109904"/>
            <a:ext cx="197000" cy="25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9" name="Straight Arrow Connector 228">
            <a:extLst>
              <a:ext uri="{FF2B5EF4-FFF2-40B4-BE49-F238E27FC236}">
                <a16:creationId xmlns:a16="http://schemas.microsoft.com/office/drawing/2014/main" id="{84B354CC-BFB4-4F6C-89A8-F2B6BA5736C1}"/>
              </a:ext>
            </a:extLst>
          </p:cNvPr>
          <p:cNvCxnSpPr>
            <a:cxnSpLocks/>
          </p:cNvCxnSpPr>
          <p:nvPr/>
        </p:nvCxnSpPr>
        <p:spPr>
          <a:xfrm flipV="1">
            <a:off x="11914562" y="3778216"/>
            <a:ext cx="3816" cy="1669366"/>
          </a:xfrm>
          <a:prstGeom prst="straightConnector1">
            <a:avLst/>
          </a:prstGeom>
          <a:ln w="254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230" name="Straight Arrow Connector 229">
            <a:extLst>
              <a:ext uri="{FF2B5EF4-FFF2-40B4-BE49-F238E27FC236}">
                <a16:creationId xmlns:a16="http://schemas.microsoft.com/office/drawing/2014/main" id="{D196EBE6-3012-4858-8B02-59EDF8AC9834}"/>
              </a:ext>
            </a:extLst>
          </p:cNvPr>
          <p:cNvCxnSpPr>
            <a:cxnSpLocks/>
          </p:cNvCxnSpPr>
          <p:nvPr/>
        </p:nvCxnSpPr>
        <p:spPr>
          <a:xfrm flipV="1">
            <a:off x="11702422" y="4977645"/>
            <a:ext cx="3816" cy="510870"/>
          </a:xfrm>
          <a:prstGeom prst="straightConnector1">
            <a:avLst/>
          </a:prstGeom>
          <a:ln w="254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231" name="Straight Arrow Connector 230">
            <a:extLst>
              <a:ext uri="{FF2B5EF4-FFF2-40B4-BE49-F238E27FC236}">
                <a16:creationId xmlns:a16="http://schemas.microsoft.com/office/drawing/2014/main" id="{3B57C2F2-9D61-4B77-9B3B-51FDDE04ACEC}"/>
              </a:ext>
            </a:extLst>
          </p:cNvPr>
          <p:cNvCxnSpPr>
            <a:cxnSpLocks/>
          </p:cNvCxnSpPr>
          <p:nvPr/>
        </p:nvCxnSpPr>
        <p:spPr>
          <a:xfrm flipV="1">
            <a:off x="11584663" y="3767468"/>
            <a:ext cx="346178" cy="57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32" name="Straight Arrow Connector 231">
            <a:extLst>
              <a:ext uri="{FF2B5EF4-FFF2-40B4-BE49-F238E27FC236}">
                <a16:creationId xmlns:a16="http://schemas.microsoft.com/office/drawing/2014/main" id="{0550AD3A-38BA-4600-A895-95FFBE63C36B}"/>
              </a:ext>
            </a:extLst>
          </p:cNvPr>
          <p:cNvCxnSpPr>
            <a:cxnSpLocks/>
          </p:cNvCxnSpPr>
          <p:nvPr/>
        </p:nvCxnSpPr>
        <p:spPr>
          <a:xfrm flipV="1">
            <a:off x="3204167" y="3478896"/>
            <a:ext cx="1092" cy="200551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233" name="Left Bracket 232">
            <a:extLst>
              <a:ext uri="{FF2B5EF4-FFF2-40B4-BE49-F238E27FC236}">
                <a16:creationId xmlns:a16="http://schemas.microsoft.com/office/drawing/2014/main" id="{444D4BBD-0ED6-4CC5-80A0-0D7B09851AA6}"/>
              </a:ext>
            </a:extLst>
          </p:cNvPr>
          <p:cNvSpPr/>
          <p:nvPr/>
        </p:nvSpPr>
        <p:spPr>
          <a:xfrm flipH="1">
            <a:off x="3200992" y="5471699"/>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34" name="Straight Arrow Connector 233">
            <a:extLst>
              <a:ext uri="{FF2B5EF4-FFF2-40B4-BE49-F238E27FC236}">
                <a16:creationId xmlns:a16="http://schemas.microsoft.com/office/drawing/2014/main" id="{60F92782-9D61-401E-B480-E0E42A789FB0}"/>
              </a:ext>
            </a:extLst>
          </p:cNvPr>
          <p:cNvCxnSpPr>
            <a:cxnSpLocks/>
          </p:cNvCxnSpPr>
          <p:nvPr/>
        </p:nvCxnSpPr>
        <p:spPr>
          <a:xfrm flipV="1">
            <a:off x="3169456" y="6490320"/>
            <a:ext cx="3596" cy="209944"/>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35" name="Straight Arrow Connector 234">
            <a:extLst>
              <a:ext uri="{FF2B5EF4-FFF2-40B4-BE49-F238E27FC236}">
                <a16:creationId xmlns:a16="http://schemas.microsoft.com/office/drawing/2014/main" id="{94AF25AA-ED0A-4B87-9F12-84E67E72797B}"/>
              </a:ext>
            </a:extLst>
          </p:cNvPr>
          <p:cNvCxnSpPr>
            <a:cxnSpLocks/>
          </p:cNvCxnSpPr>
          <p:nvPr/>
        </p:nvCxnSpPr>
        <p:spPr>
          <a:xfrm>
            <a:off x="3171724" y="6690630"/>
            <a:ext cx="8728339" cy="16455"/>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36" name="Straight Arrow Connector 235">
            <a:extLst>
              <a:ext uri="{FF2B5EF4-FFF2-40B4-BE49-F238E27FC236}">
                <a16:creationId xmlns:a16="http://schemas.microsoft.com/office/drawing/2014/main" id="{07CE6712-56E1-40F7-A49D-4CF8DA0D3437}"/>
              </a:ext>
            </a:extLst>
          </p:cNvPr>
          <p:cNvCxnSpPr>
            <a:cxnSpLocks/>
          </p:cNvCxnSpPr>
          <p:nvPr/>
        </p:nvCxnSpPr>
        <p:spPr>
          <a:xfrm flipV="1">
            <a:off x="11886970" y="5918183"/>
            <a:ext cx="0" cy="789153"/>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nvGrpSpPr>
          <p:cNvPr id="237" name="Group 236">
            <a:extLst>
              <a:ext uri="{FF2B5EF4-FFF2-40B4-BE49-F238E27FC236}">
                <a16:creationId xmlns:a16="http://schemas.microsoft.com/office/drawing/2014/main" id="{14ADCBDF-8E32-48DD-A62D-7416F66D1ADF}"/>
              </a:ext>
            </a:extLst>
          </p:cNvPr>
          <p:cNvGrpSpPr>
            <a:grpSpLocks noChangeAspect="1"/>
          </p:cNvGrpSpPr>
          <p:nvPr/>
        </p:nvGrpSpPr>
        <p:grpSpPr>
          <a:xfrm>
            <a:off x="11604857" y="5397636"/>
            <a:ext cx="564227" cy="630594"/>
            <a:chOff x="8037253" y="2752620"/>
            <a:chExt cx="633384" cy="707886"/>
          </a:xfrm>
        </p:grpSpPr>
        <p:sp>
          <p:nvSpPr>
            <p:cNvPr id="238" name="Oval 237">
              <a:extLst>
                <a:ext uri="{FF2B5EF4-FFF2-40B4-BE49-F238E27FC236}">
                  <a16:creationId xmlns:a16="http://schemas.microsoft.com/office/drawing/2014/main" id="{7CAD7771-5DF6-4A7D-BB37-6E9857B3AF3B}"/>
                </a:ext>
              </a:extLst>
            </p:cNvPr>
            <p:cNvSpPr>
              <a:spLocks noChangeAspect="1"/>
            </p:cNvSpPr>
            <p:nvPr/>
          </p:nvSpPr>
          <p:spPr>
            <a:xfrm>
              <a:off x="8037253" y="2789871"/>
              <a:ext cx="633384" cy="633384"/>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TextBox 238">
              <a:extLst>
                <a:ext uri="{FF2B5EF4-FFF2-40B4-BE49-F238E27FC236}">
                  <a16:creationId xmlns:a16="http://schemas.microsoft.com/office/drawing/2014/main" id="{15105016-9950-490D-B121-7A69FC543FC4}"/>
                </a:ext>
              </a:extLst>
            </p:cNvPr>
            <p:cNvSpPr txBox="1"/>
            <p:nvPr/>
          </p:nvSpPr>
          <p:spPr>
            <a:xfrm>
              <a:off x="8083897" y="2752620"/>
              <a:ext cx="549465" cy="707886"/>
            </a:xfrm>
            <a:prstGeom prst="rect">
              <a:avLst/>
            </a:prstGeom>
            <a:noFill/>
          </p:spPr>
          <p:txBody>
            <a:bodyPr wrap="square" rtlCol="0">
              <a:spAutoFit/>
            </a:bodyPr>
            <a:lstStyle/>
            <a:p>
              <a:pPr algn="ctr"/>
              <a:r>
                <a:rPr lang="en-US" sz="4000" dirty="0">
                  <a:latin typeface="Segoe UI Light" panose="020B0502040204020203" pitchFamily="34" charset="0"/>
                  <a:cs typeface="Segoe UI Light" panose="020B0502040204020203" pitchFamily="34" charset="0"/>
                </a:rPr>
                <a:t>?</a:t>
              </a:r>
            </a:p>
          </p:txBody>
        </p:sp>
      </p:grpSp>
      <p:cxnSp>
        <p:nvCxnSpPr>
          <p:cNvPr id="240" name="Straight Arrow Connector 239">
            <a:extLst>
              <a:ext uri="{FF2B5EF4-FFF2-40B4-BE49-F238E27FC236}">
                <a16:creationId xmlns:a16="http://schemas.microsoft.com/office/drawing/2014/main" id="{2DE47BC8-1581-406B-BFA7-29626E9547A8}"/>
              </a:ext>
            </a:extLst>
          </p:cNvPr>
          <p:cNvCxnSpPr>
            <a:cxnSpLocks/>
          </p:cNvCxnSpPr>
          <p:nvPr/>
        </p:nvCxnSpPr>
        <p:spPr>
          <a:xfrm>
            <a:off x="6685935" y="5625435"/>
            <a:ext cx="442471" cy="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41" name="Straight Arrow Connector 240">
            <a:extLst>
              <a:ext uri="{FF2B5EF4-FFF2-40B4-BE49-F238E27FC236}">
                <a16:creationId xmlns:a16="http://schemas.microsoft.com/office/drawing/2014/main" id="{F9FAB6D7-E82B-4B9B-AD99-F3DEA91D6BB6}"/>
              </a:ext>
            </a:extLst>
          </p:cNvPr>
          <p:cNvCxnSpPr>
            <a:cxnSpLocks/>
          </p:cNvCxnSpPr>
          <p:nvPr/>
        </p:nvCxnSpPr>
        <p:spPr>
          <a:xfrm flipV="1">
            <a:off x="7133927" y="5395372"/>
            <a:ext cx="6550" cy="216873"/>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42" name="Left Bracket 241">
            <a:extLst>
              <a:ext uri="{FF2B5EF4-FFF2-40B4-BE49-F238E27FC236}">
                <a16:creationId xmlns:a16="http://schemas.microsoft.com/office/drawing/2014/main" id="{6D7F9A7B-9BD5-468B-ADAA-699076C3FDB4}"/>
              </a:ext>
            </a:extLst>
          </p:cNvPr>
          <p:cNvSpPr/>
          <p:nvPr/>
        </p:nvSpPr>
        <p:spPr>
          <a:xfrm flipH="1">
            <a:off x="3176862" y="6180673"/>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43" name="Straight Arrow Connector 242">
            <a:extLst>
              <a:ext uri="{FF2B5EF4-FFF2-40B4-BE49-F238E27FC236}">
                <a16:creationId xmlns:a16="http://schemas.microsoft.com/office/drawing/2014/main" id="{C2D81B21-B4D9-4661-9157-B6F75246DC67}"/>
              </a:ext>
            </a:extLst>
          </p:cNvPr>
          <p:cNvCxnSpPr>
            <a:cxnSpLocks/>
          </p:cNvCxnSpPr>
          <p:nvPr/>
        </p:nvCxnSpPr>
        <p:spPr>
          <a:xfrm flipV="1">
            <a:off x="3193886" y="5787463"/>
            <a:ext cx="3596" cy="39295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44" name="Straight Arrow Connector 243">
            <a:extLst>
              <a:ext uri="{FF2B5EF4-FFF2-40B4-BE49-F238E27FC236}">
                <a16:creationId xmlns:a16="http://schemas.microsoft.com/office/drawing/2014/main" id="{EDB117FD-B76E-475B-AA0C-D749798603EC}"/>
              </a:ext>
            </a:extLst>
          </p:cNvPr>
          <p:cNvCxnSpPr>
            <a:cxnSpLocks/>
          </p:cNvCxnSpPr>
          <p:nvPr/>
        </p:nvCxnSpPr>
        <p:spPr>
          <a:xfrm flipV="1">
            <a:off x="6700937" y="6338322"/>
            <a:ext cx="2123945" cy="896"/>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5" name="Straight Arrow Connector 244">
            <a:extLst>
              <a:ext uri="{FF2B5EF4-FFF2-40B4-BE49-F238E27FC236}">
                <a16:creationId xmlns:a16="http://schemas.microsoft.com/office/drawing/2014/main" id="{CBE5DF4C-A902-4C9D-82C0-F5C39B57DB48}"/>
              </a:ext>
            </a:extLst>
          </p:cNvPr>
          <p:cNvCxnSpPr>
            <a:cxnSpLocks/>
          </p:cNvCxnSpPr>
          <p:nvPr/>
        </p:nvCxnSpPr>
        <p:spPr>
          <a:xfrm flipV="1">
            <a:off x="3287987" y="3115501"/>
            <a:ext cx="1092" cy="225986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246" name="Left Bracket 245">
            <a:extLst>
              <a:ext uri="{FF2B5EF4-FFF2-40B4-BE49-F238E27FC236}">
                <a16:creationId xmlns:a16="http://schemas.microsoft.com/office/drawing/2014/main" id="{AC3F35A6-3091-46C6-B670-5C50B8148BCE}"/>
              </a:ext>
            </a:extLst>
          </p:cNvPr>
          <p:cNvSpPr/>
          <p:nvPr/>
        </p:nvSpPr>
        <p:spPr>
          <a:xfrm flipH="1">
            <a:off x="3341962" y="5361209"/>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7" name="Left Bracket 246">
            <a:extLst>
              <a:ext uri="{FF2B5EF4-FFF2-40B4-BE49-F238E27FC236}">
                <a16:creationId xmlns:a16="http://schemas.microsoft.com/office/drawing/2014/main" id="{37EAF253-40A8-44BF-BDA2-26FE4A4E7C4B}"/>
              </a:ext>
            </a:extLst>
          </p:cNvPr>
          <p:cNvSpPr/>
          <p:nvPr/>
        </p:nvSpPr>
        <p:spPr>
          <a:xfrm flipH="1">
            <a:off x="3340692" y="6104473"/>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48" name="Straight Arrow Connector 247">
            <a:extLst>
              <a:ext uri="{FF2B5EF4-FFF2-40B4-BE49-F238E27FC236}">
                <a16:creationId xmlns:a16="http://schemas.microsoft.com/office/drawing/2014/main" id="{31AC6D32-452F-4F13-B46B-D747D1A16C5F}"/>
              </a:ext>
            </a:extLst>
          </p:cNvPr>
          <p:cNvCxnSpPr>
            <a:cxnSpLocks/>
          </p:cNvCxnSpPr>
          <p:nvPr/>
        </p:nvCxnSpPr>
        <p:spPr>
          <a:xfrm flipV="1">
            <a:off x="3346286" y="5691854"/>
            <a:ext cx="3596" cy="408916"/>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49" name="Straight Arrow Connector 248">
            <a:extLst>
              <a:ext uri="{FF2B5EF4-FFF2-40B4-BE49-F238E27FC236}">
                <a16:creationId xmlns:a16="http://schemas.microsoft.com/office/drawing/2014/main" id="{CE646462-DA5B-404A-94D8-19539172C8C1}"/>
              </a:ext>
            </a:extLst>
          </p:cNvPr>
          <p:cNvCxnSpPr>
            <a:cxnSpLocks/>
          </p:cNvCxnSpPr>
          <p:nvPr/>
        </p:nvCxnSpPr>
        <p:spPr>
          <a:xfrm flipH="1" flipV="1">
            <a:off x="3278641" y="5367400"/>
            <a:ext cx="168133" cy="206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50" name="Straight Arrow Connector 249">
            <a:extLst>
              <a:ext uri="{FF2B5EF4-FFF2-40B4-BE49-F238E27FC236}">
                <a16:creationId xmlns:a16="http://schemas.microsoft.com/office/drawing/2014/main" id="{B9FE014F-C37D-460A-9061-A83B7A6E393C}"/>
              </a:ext>
            </a:extLst>
          </p:cNvPr>
          <p:cNvCxnSpPr>
            <a:cxnSpLocks/>
          </p:cNvCxnSpPr>
          <p:nvPr/>
        </p:nvCxnSpPr>
        <p:spPr>
          <a:xfrm flipV="1">
            <a:off x="3344716" y="6413575"/>
            <a:ext cx="3596" cy="188175"/>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51" name="Straight Arrow Connector 250">
            <a:extLst>
              <a:ext uri="{FF2B5EF4-FFF2-40B4-BE49-F238E27FC236}">
                <a16:creationId xmlns:a16="http://schemas.microsoft.com/office/drawing/2014/main" id="{2F7CA554-9A33-4C39-93B1-84736B198EFD}"/>
              </a:ext>
            </a:extLst>
          </p:cNvPr>
          <p:cNvCxnSpPr>
            <a:cxnSpLocks/>
          </p:cNvCxnSpPr>
          <p:nvPr/>
        </p:nvCxnSpPr>
        <p:spPr>
          <a:xfrm>
            <a:off x="3334392" y="6591570"/>
            <a:ext cx="8387762" cy="16455"/>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52" name="Straight Arrow Connector 251">
            <a:extLst>
              <a:ext uri="{FF2B5EF4-FFF2-40B4-BE49-F238E27FC236}">
                <a16:creationId xmlns:a16="http://schemas.microsoft.com/office/drawing/2014/main" id="{1713F37D-21BA-4D01-BC07-BB0E87EC4160}"/>
              </a:ext>
            </a:extLst>
          </p:cNvPr>
          <p:cNvCxnSpPr>
            <a:cxnSpLocks/>
          </p:cNvCxnSpPr>
          <p:nvPr/>
        </p:nvCxnSpPr>
        <p:spPr>
          <a:xfrm flipV="1">
            <a:off x="11711476" y="6391260"/>
            <a:ext cx="3596" cy="209944"/>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53" name="Straight Arrow Connector 252">
            <a:extLst>
              <a:ext uri="{FF2B5EF4-FFF2-40B4-BE49-F238E27FC236}">
                <a16:creationId xmlns:a16="http://schemas.microsoft.com/office/drawing/2014/main" id="{9C445002-79D5-4174-8366-C61EB386734F}"/>
              </a:ext>
            </a:extLst>
          </p:cNvPr>
          <p:cNvCxnSpPr>
            <a:cxnSpLocks/>
          </p:cNvCxnSpPr>
          <p:nvPr/>
        </p:nvCxnSpPr>
        <p:spPr>
          <a:xfrm flipV="1">
            <a:off x="11574597" y="6373571"/>
            <a:ext cx="149097" cy="25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254" name="TextBox 253">
            <a:extLst>
              <a:ext uri="{FF2B5EF4-FFF2-40B4-BE49-F238E27FC236}">
                <a16:creationId xmlns:a16="http://schemas.microsoft.com/office/drawing/2014/main" id="{F99672AA-60E0-4E7A-8FF1-1BE0AEEBA9EE}"/>
              </a:ext>
            </a:extLst>
          </p:cNvPr>
          <p:cNvSpPr txBox="1"/>
          <p:nvPr/>
        </p:nvSpPr>
        <p:spPr>
          <a:xfrm>
            <a:off x="3267401" y="5973455"/>
            <a:ext cx="2671698" cy="400110"/>
          </a:xfrm>
          <a:prstGeom prst="rect">
            <a:avLst/>
          </a:prstGeom>
          <a:no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Write </a:t>
            </a:r>
            <a:r>
              <a:rPr lang="en-US" sz="2000" b="1" dirty="0" err="1">
                <a:latin typeface="Segoe UI Light" panose="020B0502040204020203" pitchFamily="34" charset="0"/>
                <a:cs typeface="Segoe UI Light" panose="020B0502040204020203" pitchFamily="34" charset="0"/>
              </a:rPr>
              <a:t>reg</a:t>
            </a:r>
            <a:r>
              <a:rPr lang="en-US" sz="2000" b="1" dirty="0">
                <a:latin typeface="Segoe UI Light" panose="020B0502040204020203" pitchFamily="34" charset="0"/>
                <a:cs typeface="Segoe UI Light" panose="020B0502040204020203" pitchFamily="34" charset="0"/>
              </a:rPr>
              <a:t> </a:t>
            </a:r>
            <a:r>
              <a:rPr lang="en-US" sz="2000" b="1" dirty="0" err="1">
                <a:latin typeface="Segoe UI Light" panose="020B0502040204020203" pitchFamily="34" charset="0"/>
                <a:cs typeface="Segoe UI Light" panose="020B0502040204020203" pitchFamily="34" charset="0"/>
              </a:rPr>
              <a:t>idx</a:t>
            </a:r>
            <a:endParaRPr lang="en-US" sz="2000" b="1" dirty="0">
              <a:latin typeface="Segoe UI Light" panose="020B0502040204020203" pitchFamily="34" charset="0"/>
              <a:cs typeface="Segoe UI Light" panose="020B0502040204020203" pitchFamily="34" charset="0"/>
            </a:endParaRPr>
          </a:p>
        </p:txBody>
      </p:sp>
      <p:cxnSp>
        <p:nvCxnSpPr>
          <p:cNvPr id="255" name="Straight Arrow Connector 254">
            <a:extLst>
              <a:ext uri="{FF2B5EF4-FFF2-40B4-BE49-F238E27FC236}">
                <a16:creationId xmlns:a16="http://schemas.microsoft.com/office/drawing/2014/main" id="{A88A5287-9901-48D5-B197-A929E859BEBA}"/>
              </a:ext>
            </a:extLst>
          </p:cNvPr>
          <p:cNvCxnSpPr>
            <a:cxnSpLocks/>
          </p:cNvCxnSpPr>
          <p:nvPr/>
        </p:nvCxnSpPr>
        <p:spPr>
          <a:xfrm flipH="1" flipV="1">
            <a:off x="162945" y="175260"/>
            <a:ext cx="5033973" cy="736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56" name="Straight Arrow Connector 255">
            <a:extLst>
              <a:ext uri="{FF2B5EF4-FFF2-40B4-BE49-F238E27FC236}">
                <a16:creationId xmlns:a16="http://schemas.microsoft.com/office/drawing/2014/main" id="{D00AC91C-9016-4515-AD8B-5429EE74597A}"/>
              </a:ext>
            </a:extLst>
          </p:cNvPr>
          <p:cNvCxnSpPr>
            <a:cxnSpLocks/>
          </p:cNvCxnSpPr>
          <p:nvPr/>
        </p:nvCxnSpPr>
        <p:spPr>
          <a:xfrm flipH="1" flipV="1">
            <a:off x="5195486" y="170603"/>
            <a:ext cx="1432" cy="501513"/>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57" name="Straight Arrow Connector 256">
            <a:extLst>
              <a:ext uri="{FF2B5EF4-FFF2-40B4-BE49-F238E27FC236}">
                <a16:creationId xmlns:a16="http://schemas.microsoft.com/office/drawing/2014/main" id="{25B294A9-62FC-4721-8C83-47D407C6CAFE}"/>
              </a:ext>
            </a:extLst>
          </p:cNvPr>
          <p:cNvCxnSpPr>
            <a:cxnSpLocks/>
          </p:cNvCxnSpPr>
          <p:nvPr/>
        </p:nvCxnSpPr>
        <p:spPr>
          <a:xfrm flipV="1">
            <a:off x="3079977" y="1305362"/>
            <a:ext cx="226680" cy="146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58" name="Straight Arrow Connector 257">
            <a:extLst>
              <a:ext uri="{FF2B5EF4-FFF2-40B4-BE49-F238E27FC236}">
                <a16:creationId xmlns:a16="http://schemas.microsoft.com/office/drawing/2014/main" id="{AF358C36-4796-45AC-851D-957C4D612036}"/>
              </a:ext>
            </a:extLst>
          </p:cNvPr>
          <p:cNvCxnSpPr>
            <a:cxnSpLocks/>
          </p:cNvCxnSpPr>
          <p:nvPr/>
        </p:nvCxnSpPr>
        <p:spPr>
          <a:xfrm flipV="1">
            <a:off x="3302211" y="641876"/>
            <a:ext cx="0" cy="676244"/>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59" name="Straight Arrow Connector 258">
            <a:extLst>
              <a:ext uri="{FF2B5EF4-FFF2-40B4-BE49-F238E27FC236}">
                <a16:creationId xmlns:a16="http://schemas.microsoft.com/office/drawing/2014/main" id="{6A3E4038-CD94-4F4A-A0F4-16AB447309D0}"/>
              </a:ext>
            </a:extLst>
          </p:cNvPr>
          <p:cNvCxnSpPr>
            <a:cxnSpLocks/>
          </p:cNvCxnSpPr>
          <p:nvPr/>
        </p:nvCxnSpPr>
        <p:spPr>
          <a:xfrm flipV="1">
            <a:off x="3417742" y="1008182"/>
            <a:ext cx="305530" cy="146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0" name="Straight Arrow Connector 259">
            <a:extLst>
              <a:ext uri="{FF2B5EF4-FFF2-40B4-BE49-F238E27FC236}">
                <a16:creationId xmlns:a16="http://schemas.microsoft.com/office/drawing/2014/main" id="{C66176FA-C14F-4D8F-8937-89C3DB2C5D65}"/>
              </a:ext>
            </a:extLst>
          </p:cNvPr>
          <p:cNvCxnSpPr>
            <a:cxnSpLocks/>
          </p:cNvCxnSpPr>
          <p:nvPr/>
        </p:nvCxnSpPr>
        <p:spPr>
          <a:xfrm flipV="1">
            <a:off x="3431751" y="1001286"/>
            <a:ext cx="0" cy="467965"/>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61" name="Straight Arrow Connector 260">
            <a:extLst>
              <a:ext uri="{FF2B5EF4-FFF2-40B4-BE49-F238E27FC236}">
                <a16:creationId xmlns:a16="http://schemas.microsoft.com/office/drawing/2014/main" id="{4B76FEDB-FDB2-48A9-9917-8173CE21B26C}"/>
              </a:ext>
            </a:extLst>
          </p:cNvPr>
          <p:cNvCxnSpPr>
            <a:cxnSpLocks/>
          </p:cNvCxnSpPr>
          <p:nvPr/>
        </p:nvCxnSpPr>
        <p:spPr>
          <a:xfrm flipV="1">
            <a:off x="3435557" y="1457762"/>
            <a:ext cx="391821" cy="146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262" name="TextBox 261">
            <a:extLst>
              <a:ext uri="{FF2B5EF4-FFF2-40B4-BE49-F238E27FC236}">
                <a16:creationId xmlns:a16="http://schemas.microsoft.com/office/drawing/2014/main" id="{1A8A6653-82EE-4E4F-B3CB-7CD85AEC27E3}"/>
              </a:ext>
            </a:extLst>
          </p:cNvPr>
          <p:cNvSpPr txBox="1"/>
          <p:nvPr/>
        </p:nvSpPr>
        <p:spPr>
          <a:xfrm>
            <a:off x="3458578" y="1259317"/>
            <a:ext cx="2671698" cy="369332"/>
          </a:xfrm>
          <a:prstGeom prst="rect">
            <a:avLst/>
          </a:prstGeom>
          <a:noFill/>
        </p:spPr>
        <p:txBody>
          <a:bodyPr wrap="square" rtlCol="0">
            <a:spAutoFit/>
          </a:bodyPr>
          <a:lstStyle/>
          <a:p>
            <a:pPr algn="ctr"/>
            <a:r>
              <a:rPr lang="en-US" b="1" dirty="0">
                <a:latin typeface="Segoe UI Light" panose="020B0502040204020203" pitchFamily="34" charset="0"/>
                <a:cs typeface="Segoe UI Light" panose="020B0502040204020203" pitchFamily="34" charset="0"/>
              </a:rPr>
              <a:t>Sign-extended </a:t>
            </a:r>
            <a:r>
              <a:rPr lang="en-US" b="1" dirty="0" err="1">
                <a:latin typeface="Segoe UI Light" panose="020B0502040204020203" pitchFamily="34" charset="0"/>
                <a:cs typeface="Segoe UI Light" panose="020B0502040204020203" pitchFamily="34" charset="0"/>
              </a:rPr>
              <a:t>imm</a:t>
            </a:r>
            <a:endParaRPr lang="en-US" b="1" dirty="0">
              <a:latin typeface="Segoe UI Light" panose="020B0502040204020203" pitchFamily="34" charset="0"/>
              <a:cs typeface="Segoe UI Light" panose="020B0502040204020203" pitchFamily="34" charset="0"/>
            </a:endParaRPr>
          </a:p>
        </p:txBody>
      </p:sp>
      <p:sp>
        <p:nvSpPr>
          <p:cNvPr id="263" name="TextBox 262">
            <a:extLst>
              <a:ext uri="{FF2B5EF4-FFF2-40B4-BE49-F238E27FC236}">
                <a16:creationId xmlns:a16="http://schemas.microsoft.com/office/drawing/2014/main" id="{DDDBA1CA-4EBA-4EE9-B525-52077D9B6426}"/>
              </a:ext>
            </a:extLst>
          </p:cNvPr>
          <p:cNvSpPr txBox="1"/>
          <p:nvPr/>
        </p:nvSpPr>
        <p:spPr>
          <a:xfrm>
            <a:off x="7385212" y="-11681"/>
            <a:ext cx="4809838" cy="646331"/>
          </a:xfrm>
          <a:prstGeom prst="rect">
            <a:avLst/>
          </a:prstGeom>
          <a:solidFill>
            <a:srgbClr val="FFCCCC"/>
          </a:solidFill>
        </p:spPr>
        <p:txBody>
          <a:bodyPr wrap="square" rtlCol="0">
            <a:spAutoFit/>
          </a:bodyPr>
          <a:lstStyle/>
          <a:p>
            <a:pPr algn="ctr"/>
            <a:r>
              <a:rPr lang="en-US" sz="3600" dirty="0">
                <a:latin typeface="Consolas" panose="020B0609020204030204" pitchFamily="49" charset="0"/>
              </a:rPr>
              <a:t>Decode: 10011001…</a:t>
            </a:r>
          </a:p>
        </p:txBody>
      </p:sp>
      <p:grpSp>
        <p:nvGrpSpPr>
          <p:cNvPr id="264" name="Group 263">
            <a:extLst>
              <a:ext uri="{FF2B5EF4-FFF2-40B4-BE49-F238E27FC236}">
                <a16:creationId xmlns:a16="http://schemas.microsoft.com/office/drawing/2014/main" id="{5CCAE7F2-C29F-464C-A7B1-0B27AE103895}"/>
              </a:ext>
            </a:extLst>
          </p:cNvPr>
          <p:cNvGrpSpPr/>
          <p:nvPr/>
        </p:nvGrpSpPr>
        <p:grpSpPr>
          <a:xfrm>
            <a:off x="6514292" y="2652554"/>
            <a:ext cx="1359436" cy="1558926"/>
            <a:chOff x="6514292" y="2652554"/>
            <a:chExt cx="1359436" cy="1558926"/>
          </a:xfrm>
        </p:grpSpPr>
        <p:sp>
          <p:nvSpPr>
            <p:cNvPr id="265" name="TextBox 264">
              <a:extLst>
                <a:ext uri="{FF2B5EF4-FFF2-40B4-BE49-F238E27FC236}">
                  <a16:creationId xmlns:a16="http://schemas.microsoft.com/office/drawing/2014/main" id="{9382A84C-74DE-4D61-A892-E780EE8654A7}"/>
                </a:ext>
              </a:extLst>
            </p:cNvPr>
            <p:cNvSpPr txBox="1"/>
            <p:nvPr/>
          </p:nvSpPr>
          <p:spPr>
            <a:xfrm>
              <a:off x="6514292" y="2652554"/>
              <a:ext cx="1359436" cy="400110"/>
            </a:xfrm>
            <a:prstGeom prst="rect">
              <a:avLst/>
            </a:prstGeom>
            <a:no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Opcode</a:t>
              </a:r>
            </a:p>
          </p:txBody>
        </p:sp>
        <p:cxnSp>
          <p:nvCxnSpPr>
            <p:cNvPr id="266" name="Straight Arrow Connector 265">
              <a:extLst>
                <a:ext uri="{FF2B5EF4-FFF2-40B4-BE49-F238E27FC236}">
                  <a16:creationId xmlns:a16="http://schemas.microsoft.com/office/drawing/2014/main" id="{2B3C18BB-6C3C-4F1F-A4A6-8ABA9D6C19F3}"/>
                </a:ext>
              </a:extLst>
            </p:cNvPr>
            <p:cNvCxnSpPr>
              <a:cxnSpLocks/>
            </p:cNvCxnSpPr>
            <p:nvPr/>
          </p:nvCxnSpPr>
          <p:spPr>
            <a:xfrm>
              <a:off x="7761962" y="3014927"/>
              <a:ext cx="0" cy="1196553"/>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7" name="Straight Arrow Connector 266">
              <a:extLst>
                <a:ext uri="{FF2B5EF4-FFF2-40B4-BE49-F238E27FC236}">
                  <a16:creationId xmlns:a16="http://schemas.microsoft.com/office/drawing/2014/main" id="{132C0F6D-0EA9-45B1-9388-79FA9E60B334}"/>
                </a:ext>
              </a:extLst>
            </p:cNvPr>
            <p:cNvCxnSpPr>
              <a:cxnSpLocks/>
            </p:cNvCxnSpPr>
            <p:nvPr/>
          </p:nvCxnSpPr>
          <p:spPr>
            <a:xfrm flipV="1">
              <a:off x="6697068" y="3031631"/>
              <a:ext cx="1055100" cy="57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268" name="Group 267">
            <a:extLst>
              <a:ext uri="{FF2B5EF4-FFF2-40B4-BE49-F238E27FC236}">
                <a16:creationId xmlns:a16="http://schemas.microsoft.com/office/drawing/2014/main" id="{925282BD-EE83-4586-8A35-80FBBA9E0D3A}"/>
              </a:ext>
            </a:extLst>
          </p:cNvPr>
          <p:cNvGrpSpPr/>
          <p:nvPr/>
        </p:nvGrpSpPr>
        <p:grpSpPr>
          <a:xfrm>
            <a:off x="189618" y="1804256"/>
            <a:ext cx="801949" cy="623039"/>
            <a:chOff x="8185297" y="484460"/>
            <a:chExt cx="801949" cy="623039"/>
          </a:xfrm>
        </p:grpSpPr>
        <p:sp>
          <p:nvSpPr>
            <p:cNvPr id="269" name="TextBox 268">
              <a:extLst>
                <a:ext uri="{FF2B5EF4-FFF2-40B4-BE49-F238E27FC236}">
                  <a16:creationId xmlns:a16="http://schemas.microsoft.com/office/drawing/2014/main" id="{B5C245A4-BECA-4597-B91E-0757D0DB568E}"/>
                </a:ext>
              </a:extLst>
            </p:cNvPr>
            <p:cNvSpPr txBox="1"/>
            <p:nvPr/>
          </p:nvSpPr>
          <p:spPr>
            <a:xfrm>
              <a:off x="8192376" y="484460"/>
              <a:ext cx="794870"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Instr</a:t>
              </a:r>
              <a:endParaRPr lang="en-US" sz="2000" b="1" dirty="0">
                <a:latin typeface="Segoe UI Light" panose="020B0502040204020203" pitchFamily="34" charset="0"/>
                <a:cs typeface="Segoe UI Light" panose="020B0502040204020203" pitchFamily="34" charset="0"/>
              </a:endParaRPr>
            </a:p>
          </p:txBody>
        </p:sp>
        <p:sp>
          <p:nvSpPr>
            <p:cNvPr id="270" name="TextBox 269">
              <a:extLst>
                <a:ext uri="{FF2B5EF4-FFF2-40B4-BE49-F238E27FC236}">
                  <a16:creationId xmlns:a16="http://schemas.microsoft.com/office/drawing/2014/main" id="{F9B4EC50-B6E1-424E-8607-F52ABCF7DC5A}"/>
                </a:ext>
              </a:extLst>
            </p:cNvPr>
            <p:cNvSpPr txBox="1"/>
            <p:nvPr/>
          </p:nvSpPr>
          <p:spPr>
            <a:xfrm>
              <a:off x="8185297" y="707389"/>
              <a:ext cx="794870" cy="400110"/>
            </a:xfrm>
            <a:prstGeom prst="rect">
              <a:avLst/>
            </a:prstGeom>
            <a:no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size</a:t>
              </a:r>
            </a:p>
          </p:txBody>
        </p:sp>
      </p:grpSp>
      <p:cxnSp>
        <p:nvCxnSpPr>
          <p:cNvPr id="271" name="Straight Arrow Connector 270">
            <a:extLst>
              <a:ext uri="{FF2B5EF4-FFF2-40B4-BE49-F238E27FC236}">
                <a16:creationId xmlns:a16="http://schemas.microsoft.com/office/drawing/2014/main" id="{4E3C7FFC-DB51-4E6E-8F90-19A76304EE61}"/>
              </a:ext>
            </a:extLst>
          </p:cNvPr>
          <p:cNvCxnSpPr>
            <a:cxnSpLocks/>
          </p:cNvCxnSpPr>
          <p:nvPr/>
        </p:nvCxnSpPr>
        <p:spPr>
          <a:xfrm flipV="1">
            <a:off x="6024805" y="864131"/>
            <a:ext cx="0" cy="370326"/>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2" name="Straight Arrow Connector 271">
            <a:extLst>
              <a:ext uri="{FF2B5EF4-FFF2-40B4-BE49-F238E27FC236}">
                <a16:creationId xmlns:a16="http://schemas.microsoft.com/office/drawing/2014/main" id="{9C49C31E-BAD3-4283-B4BA-DA0F3CB4E659}"/>
              </a:ext>
            </a:extLst>
          </p:cNvPr>
          <p:cNvCxnSpPr>
            <a:cxnSpLocks/>
          </p:cNvCxnSpPr>
          <p:nvPr/>
        </p:nvCxnSpPr>
        <p:spPr>
          <a:xfrm flipV="1">
            <a:off x="6950784" y="1221680"/>
            <a:ext cx="0" cy="64419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73" name="Straight Arrow Connector 272">
            <a:extLst>
              <a:ext uri="{FF2B5EF4-FFF2-40B4-BE49-F238E27FC236}">
                <a16:creationId xmlns:a16="http://schemas.microsoft.com/office/drawing/2014/main" id="{35694A2A-0145-4117-8182-837EA4D86AE1}"/>
              </a:ext>
            </a:extLst>
          </p:cNvPr>
          <p:cNvCxnSpPr>
            <a:cxnSpLocks/>
          </p:cNvCxnSpPr>
          <p:nvPr/>
        </p:nvCxnSpPr>
        <p:spPr>
          <a:xfrm flipH="1">
            <a:off x="6018178" y="1234458"/>
            <a:ext cx="931953" cy="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74" name="Straight Arrow Connector 273">
            <a:extLst>
              <a:ext uri="{FF2B5EF4-FFF2-40B4-BE49-F238E27FC236}">
                <a16:creationId xmlns:a16="http://schemas.microsoft.com/office/drawing/2014/main" id="{41B907EF-F913-4FF5-A177-F7A064496F52}"/>
              </a:ext>
            </a:extLst>
          </p:cNvPr>
          <p:cNvCxnSpPr>
            <a:cxnSpLocks/>
          </p:cNvCxnSpPr>
          <p:nvPr/>
        </p:nvCxnSpPr>
        <p:spPr>
          <a:xfrm flipH="1" flipV="1">
            <a:off x="6950131" y="1854551"/>
            <a:ext cx="1682994" cy="74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75" name="Straight Arrow Connector 274">
            <a:extLst>
              <a:ext uri="{FF2B5EF4-FFF2-40B4-BE49-F238E27FC236}">
                <a16:creationId xmlns:a16="http://schemas.microsoft.com/office/drawing/2014/main" id="{E8CE36BB-AF24-4EC2-B61E-0022AA5BCB8F}"/>
              </a:ext>
            </a:extLst>
          </p:cNvPr>
          <p:cNvCxnSpPr>
            <a:cxnSpLocks/>
          </p:cNvCxnSpPr>
          <p:nvPr/>
        </p:nvCxnSpPr>
        <p:spPr>
          <a:xfrm flipV="1">
            <a:off x="8633124" y="1844594"/>
            <a:ext cx="0" cy="302796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nvGrpSpPr>
          <p:cNvPr id="276" name="Group 275">
            <a:extLst>
              <a:ext uri="{FF2B5EF4-FFF2-40B4-BE49-F238E27FC236}">
                <a16:creationId xmlns:a16="http://schemas.microsoft.com/office/drawing/2014/main" id="{69B087E5-9907-4567-B968-C8B805110FD4}"/>
              </a:ext>
            </a:extLst>
          </p:cNvPr>
          <p:cNvGrpSpPr/>
          <p:nvPr/>
        </p:nvGrpSpPr>
        <p:grpSpPr>
          <a:xfrm>
            <a:off x="3512483" y="433259"/>
            <a:ext cx="679098" cy="801198"/>
            <a:chOff x="1667796" y="3070605"/>
            <a:chExt cx="1201136" cy="1238505"/>
          </a:xfrm>
        </p:grpSpPr>
        <p:sp>
          <p:nvSpPr>
            <p:cNvPr id="277" name="Arrow: Chevron 276">
              <a:extLst>
                <a:ext uri="{FF2B5EF4-FFF2-40B4-BE49-F238E27FC236}">
                  <a16:creationId xmlns:a16="http://schemas.microsoft.com/office/drawing/2014/main" id="{06DD3472-8576-4BBF-A654-2AE1D8CC72BD}"/>
                </a:ext>
              </a:extLst>
            </p:cNvPr>
            <p:cNvSpPr/>
            <p:nvPr/>
          </p:nvSpPr>
          <p:spPr>
            <a:xfrm>
              <a:off x="1667796" y="3120390"/>
              <a:ext cx="1201136" cy="1188720"/>
            </a:xfrm>
            <a:prstGeom prst="chevron">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78" name="TextBox 277">
              <a:extLst>
                <a:ext uri="{FF2B5EF4-FFF2-40B4-BE49-F238E27FC236}">
                  <a16:creationId xmlns:a16="http://schemas.microsoft.com/office/drawing/2014/main" id="{5B9359B5-2CDF-4DE7-B852-5FD256B89FA9}"/>
                </a:ext>
              </a:extLst>
            </p:cNvPr>
            <p:cNvSpPr txBox="1"/>
            <p:nvPr/>
          </p:nvSpPr>
          <p:spPr>
            <a:xfrm>
              <a:off x="2243229" y="3070605"/>
              <a:ext cx="593318" cy="1189415"/>
            </a:xfrm>
            <a:prstGeom prst="rect">
              <a:avLst/>
            </a:prstGeom>
            <a:noFill/>
          </p:spPr>
          <p:txBody>
            <a:bodyPr wrap="square" rtlCol="0">
              <a:spAutoFit/>
            </a:bodyPr>
            <a:lstStyle/>
            <a:p>
              <a:pPr algn="ctr"/>
              <a:r>
                <a:rPr lang="en-US" sz="4400" dirty="0">
                  <a:latin typeface="Segoe UI Light" panose="020B0502040204020203" pitchFamily="34" charset="0"/>
                  <a:cs typeface="Segoe UI Light" panose="020B0502040204020203" pitchFamily="34" charset="0"/>
                </a:rPr>
                <a:t>+</a:t>
              </a:r>
            </a:p>
          </p:txBody>
        </p:sp>
      </p:grpSp>
      <p:grpSp>
        <p:nvGrpSpPr>
          <p:cNvPr id="279" name="Group 278">
            <a:extLst>
              <a:ext uri="{FF2B5EF4-FFF2-40B4-BE49-F238E27FC236}">
                <a16:creationId xmlns:a16="http://schemas.microsoft.com/office/drawing/2014/main" id="{B8A8271E-370F-4723-92E2-8244C835D7D1}"/>
              </a:ext>
            </a:extLst>
          </p:cNvPr>
          <p:cNvGrpSpPr/>
          <p:nvPr/>
        </p:nvGrpSpPr>
        <p:grpSpPr>
          <a:xfrm>
            <a:off x="4413661" y="651513"/>
            <a:ext cx="1659695" cy="400110"/>
            <a:chOff x="7659781" y="411483"/>
            <a:chExt cx="1659695" cy="400110"/>
          </a:xfrm>
        </p:grpSpPr>
        <p:sp>
          <p:nvSpPr>
            <p:cNvPr id="280" name="Oval 279">
              <a:extLst>
                <a:ext uri="{FF2B5EF4-FFF2-40B4-BE49-F238E27FC236}">
                  <a16:creationId xmlns:a16="http://schemas.microsoft.com/office/drawing/2014/main" id="{40B4B309-2C22-4ACC-B2C1-17A278ACBA9C}"/>
                </a:ext>
              </a:extLst>
            </p:cNvPr>
            <p:cNvSpPr>
              <a:spLocks noChangeAspect="1"/>
            </p:cNvSpPr>
            <p:nvPr/>
          </p:nvSpPr>
          <p:spPr>
            <a:xfrm>
              <a:off x="7659781" y="423959"/>
              <a:ext cx="1612235" cy="349082"/>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81" name="TextBox 280">
              <a:extLst>
                <a:ext uri="{FF2B5EF4-FFF2-40B4-BE49-F238E27FC236}">
                  <a16:creationId xmlns:a16="http://schemas.microsoft.com/office/drawing/2014/main" id="{AFA03CAA-6A1E-4F8F-A833-A874EEFEC69C}"/>
                </a:ext>
              </a:extLst>
            </p:cNvPr>
            <p:cNvSpPr txBox="1"/>
            <p:nvPr/>
          </p:nvSpPr>
          <p:spPr>
            <a:xfrm>
              <a:off x="7691931" y="411483"/>
              <a:ext cx="1627545" cy="400110"/>
            </a:xfrm>
            <a:prstGeom prst="rect">
              <a:avLst/>
            </a:prstGeom>
            <a:noFill/>
          </p:spPr>
          <p:txBody>
            <a:bodyPr wrap="square" rtlCol="0">
              <a:spAutoFit/>
            </a:bodyPr>
            <a:lstStyle/>
            <a:p>
              <a:pPr algn="ctr"/>
              <a:r>
                <a:rPr lang="en-US" sz="2000" dirty="0">
                  <a:latin typeface="Segoe UI Light" panose="020B0502040204020203" pitchFamily="34" charset="0"/>
                  <a:cs typeface="Segoe UI Light" panose="020B0502040204020203" pitchFamily="34" charset="0"/>
                </a:rPr>
                <a:t>Conditions?</a:t>
              </a:r>
            </a:p>
          </p:txBody>
        </p:sp>
      </p:grpSp>
      <p:grpSp>
        <p:nvGrpSpPr>
          <p:cNvPr id="282" name="Group 281">
            <a:extLst>
              <a:ext uri="{FF2B5EF4-FFF2-40B4-BE49-F238E27FC236}">
                <a16:creationId xmlns:a16="http://schemas.microsoft.com/office/drawing/2014/main" id="{551BEC21-F98F-4D1E-BBA7-92C887F7D70C}"/>
              </a:ext>
            </a:extLst>
          </p:cNvPr>
          <p:cNvGrpSpPr/>
          <p:nvPr/>
        </p:nvGrpSpPr>
        <p:grpSpPr>
          <a:xfrm>
            <a:off x="280065" y="3303268"/>
            <a:ext cx="696736" cy="1485897"/>
            <a:chOff x="3452108" y="1440180"/>
            <a:chExt cx="696736" cy="4777740"/>
          </a:xfrm>
        </p:grpSpPr>
        <p:sp>
          <p:nvSpPr>
            <p:cNvPr id="283" name="Rectangle 282">
              <a:extLst>
                <a:ext uri="{FF2B5EF4-FFF2-40B4-BE49-F238E27FC236}">
                  <a16:creationId xmlns:a16="http://schemas.microsoft.com/office/drawing/2014/main" id="{DBC1DAAE-1E8E-4422-8DD9-5FD0A408AF7F}"/>
                </a:ext>
              </a:extLst>
            </p:cNvPr>
            <p:cNvSpPr/>
            <p:nvPr/>
          </p:nvSpPr>
          <p:spPr>
            <a:xfrm>
              <a:off x="355473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TextBox 283">
              <a:extLst>
                <a:ext uri="{FF2B5EF4-FFF2-40B4-BE49-F238E27FC236}">
                  <a16:creationId xmlns:a16="http://schemas.microsoft.com/office/drawing/2014/main" id="{99E9BCDD-9DE0-47D6-AE97-7E1BE2797365}"/>
                </a:ext>
              </a:extLst>
            </p:cNvPr>
            <p:cNvSpPr txBox="1"/>
            <p:nvPr/>
          </p:nvSpPr>
          <p:spPr>
            <a:xfrm>
              <a:off x="3452108" y="2888910"/>
              <a:ext cx="696736" cy="1880280"/>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IP</a:t>
              </a:r>
            </a:p>
          </p:txBody>
        </p:sp>
      </p:grpSp>
    </p:spTree>
    <p:extLst>
      <p:ext uri="{BB962C8B-B14F-4D97-AF65-F5344CB8AC3E}">
        <p14:creationId xmlns:p14="http://schemas.microsoft.com/office/powerpoint/2010/main" val="1682158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F252481-2098-47A6-BC12-B70E0AF98292}"/>
              </a:ext>
            </a:extLst>
          </p:cNvPr>
          <p:cNvSpPr/>
          <p:nvPr/>
        </p:nvSpPr>
        <p:spPr>
          <a:xfrm>
            <a:off x="0" y="5382228"/>
            <a:ext cx="12192000" cy="393539"/>
          </a:xfrm>
          <a:prstGeom prst="rect">
            <a:avLst/>
          </a:prstGeom>
          <a:solidFill>
            <a:srgbClr val="B4F2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92865CD-CFF4-476C-9E20-7A1F1BAC9E7E}"/>
              </a:ext>
            </a:extLst>
          </p:cNvPr>
          <p:cNvSpPr/>
          <p:nvPr/>
        </p:nvSpPr>
        <p:spPr>
          <a:xfrm>
            <a:off x="457200" y="960612"/>
            <a:ext cx="11734800" cy="5632311"/>
          </a:xfrm>
          <a:prstGeom prst="rect">
            <a:avLst/>
          </a:prstGeom>
        </p:spPr>
        <p:txBody>
          <a:bodyPr wrap="square">
            <a:spAutoFit/>
          </a:bodyPr>
          <a:lstStyle/>
          <a:p>
            <a:r>
              <a:rPr lang="en-US" sz="2400" dirty="0">
                <a:latin typeface="Consolas" panose="020B0609020204030204" pitchFamily="49" charset="0"/>
              </a:rPr>
              <a:t>//Chickadee’s x86-64.h: Listing the IDT numbers</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INT_DE          </a:t>
            </a:r>
            <a:r>
              <a:rPr lang="en-US" sz="2400" dirty="0">
                <a:solidFill>
                  <a:srgbClr val="00B050"/>
                </a:solidFill>
                <a:latin typeface="Consolas" panose="020B0609020204030204" pitchFamily="49" charset="0"/>
              </a:rPr>
              <a:t>0</a:t>
            </a:r>
            <a:r>
              <a:rPr lang="en-US" sz="2400" dirty="0">
                <a:latin typeface="Consolas" panose="020B0609020204030204" pitchFamily="49" charset="0"/>
              </a:rPr>
              <a:t>           // Divide error (#DE)</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INT_DB          </a:t>
            </a:r>
            <a:r>
              <a:rPr lang="en-US" sz="2400" dirty="0">
                <a:solidFill>
                  <a:srgbClr val="00B050"/>
                </a:solidFill>
                <a:latin typeface="Consolas" panose="020B0609020204030204" pitchFamily="49" charset="0"/>
              </a:rPr>
              <a:t>1</a:t>
            </a:r>
            <a:r>
              <a:rPr lang="en-US" sz="2400" dirty="0">
                <a:latin typeface="Consolas" panose="020B0609020204030204" pitchFamily="49" charset="0"/>
              </a:rPr>
              <a:t>           // Debug (#DB)</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INT_NM          </a:t>
            </a:r>
            <a:r>
              <a:rPr lang="en-US" sz="2400" dirty="0">
                <a:solidFill>
                  <a:srgbClr val="00B050"/>
                </a:solidFill>
                <a:latin typeface="Consolas" panose="020B0609020204030204" pitchFamily="49" charset="0"/>
              </a:rPr>
              <a:t>2</a:t>
            </a:r>
            <a:r>
              <a:rPr lang="en-US" sz="2400" dirty="0">
                <a:latin typeface="Consolas" panose="020B0609020204030204" pitchFamily="49" charset="0"/>
              </a:rPr>
              <a:t>           // Non-maskable interrupt (#NM)</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INT_BP          </a:t>
            </a:r>
            <a:r>
              <a:rPr lang="en-US" sz="2400" dirty="0">
                <a:solidFill>
                  <a:srgbClr val="00B050"/>
                </a:solidFill>
                <a:latin typeface="Consolas" panose="020B0609020204030204" pitchFamily="49" charset="0"/>
              </a:rPr>
              <a:t>3</a:t>
            </a:r>
            <a:r>
              <a:rPr lang="en-US" sz="2400" dirty="0">
                <a:latin typeface="Consolas" panose="020B0609020204030204" pitchFamily="49" charset="0"/>
              </a:rPr>
              <a:t>           // Breakpoint (#BP)</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INT_OF          </a:t>
            </a:r>
            <a:r>
              <a:rPr lang="en-US" sz="2400" dirty="0">
                <a:solidFill>
                  <a:srgbClr val="00B050"/>
                </a:solidFill>
                <a:latin typeface="Consolas" panose="020B0609020204030204" pitchFamily="49" charset="0"/>
              </a:rPr>
              <a:t>4</a:t>
            </a:r>
            <a:r>
              <a:rPr lang="en-US" sz="2400" dirty="0">
                <a:latin typeface="Consolas" panose="020B0609020204030204" pitchFamily="49" charset="0"/>
              </a:rPr>
              <a:t>           // Overflow (#OF)</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INT_UD          </a:t>
            </a:r>
            <a:r>
              <a:rPr lang="en-US" sz="2400" dirty="0">
                <a:solidFill>
                  <a:srgbClr val="00B050"/>
                </a:solidFill>
                <a:latin typeface="Consolas" panose="020B0609020204030204" pitchFamily="49" charset="0"/>
              </a:rPr>
              <a:t>6</a:t>
            </a:r>
            <a:r>
              <a:rPr lang="en-US" sz="2400" dirty="0">
                <a:latin typeface="Consolas" panose="020B0609020204030204" pitchFamily="49" charset="0"/>
              </a:rPr>
              <a:t>           // Invalid opcode (#UD)</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INT_DF          </a:t>
            </a:r>
            <a:r>
              <a:rPr lang="en-US" sz="2400" dirty="0">
                <a:solidFill>
                  <a:srgbClr val="00B050"/>
                </a:solidFill>
                <a:latin typeface="Consolas" panose="020B0609020204030204" pitchFamily="49" charset="0"/>
              </a:rPr>
              <a:t>8</a:t>
            </a:r>
            <a:r>
              <a:rPr lang="en-US" sz="2400" dirty="0">
                <a:latin typeface="Consolas" panose="020B0609020204030204" pitchFamily="49" charset="0"/>
              </a:rPr>
              <a:t>           // Double fault (#DF)</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INT_TS          </a:t>
            </a:r>
            <a:r>
              <a:rPr lang="en-US" sz="2400" dirty="0">
                <a:solidFill>
                  <a:srgbClr val="00B050"/>
                </a:solidFill>
                <a:latin typeface="Consolas" panose="020B0609020204030204" pitchFamily="49" charset="0"/>
              </a:rPr>
              <a:t>10</a:t>
            </a:r>
            <a:r>
              <a:rPr lang="en-US" sz="2400" dirty="0">
                <a:latin typeface="Consolas" panose="020B0609020204030204" pitchFamily="49" charset="0"/>
              </a:rPr>
              <a:t>          // Invalid TSS (#TS)</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INT_NP          </a:t>
            </a:r>
            <a:r>
              <a:rPr lang="en-US" sz="2400" dirty="0">
                <a:solidFill>
                  <a:srgbClr val="00B050"/>
                </a:solidFill>
                <a:latin typeface="Consolas" panose="020B0609020204030204" pitchFamily="49" charset="0"/>
              </a:rPr>
              <a:t>11</a:t>
            </a:r>
            <a:r>
              <a:rPr lang="en-US" sz="2400" dirty="0">
                <a:latin typeface="Consolas" panose="020B0609020204030204" pitchFamily="49" charset="0"/>
              </a:rPr>
              <a:t>          // Segment not present (#NP)</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INT_SS          </a:t>
            </a:r>
            <a:r>
              <a:rPr lang="en-US" sz="2400" dirty="0">
                <a:solidFill>
                  <a:srgbClr val="00B050"/>
                </a:solidFill>
                <a:latin typeface="Consolas" panose="020B0609020204030204" pitchFamily="49" charset="0"/>
              </a:rPr>
              <a:t>12</a:t>
            </a:r>
            <a:r>
              <a:rPr lang="en-US" sz="2400" dirty="0">
                <a:latin typeface="Consolas" panose="020B0609020204030204" pitchFamily="49" charset="0"/>
              </a:rPr>
              <a:t>          // Stack fault (#SS)</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INT_GP          </a:t>
            </a:r>
            <a:r>
              <a:rPr lang="en-US" sz="2400" dirty="0">
                <a:solidFill>
                  <a:srgbClr val="00B050"/>
                </a:solidFill>
                <a:latin typeface="Consolas" panose="020B0609020204030204" pitchFamily="49" charset="0"/>
              </a:rPr>
              <a:t>13</a:t>
            </a:r>
            <a:r>
              <a:rPr lang="en-US" sz="2400" dirty="0">
                <a:latin typeface="Consolas" panose="020B0609020204030204" pitchFamily="49" charset="0"/>
              </a:rPr>
              <a:t>          // General protection (#GP)</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INT_PF          </a:t>
            </a:r>
            <a:r>
              <a:rPr lang="en-US" sz="2400" dirty="0">
                <a:solidFill>
                  <a:srgbClr val="00B050"/>
                </a:solidFill>
                <a:latin typeface="Consolas" panose="020B0609020204030204" pitchFamily="49" charset="0"/>
              </a:rPr>
              <a:t>14</a:t>
            </a:r>
            <a:r>
              <a:rPr lang="en-US" sz="2400" dirty="0">
                <a:latin typeface="Consolas" panose="020B0609020204030204" pitchFamily="49" charset="0"/>
              </a:rPr>
              <a:t>          // Page fault (#PF)</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INT_AC          </a:t>
            </a:r>
            <a:r>
              <a:rPr lang="en-US" sz="2400" dirty="0">
                <a:solidFill>
                  <a:srgbClr val="00B050"/>
                </a:solidFill>
                <a:latin typeface="Consolas" panose="020B0609020204030204" pitchFamily="49" charset="0"/>
              </a:rPr>
              <a:t>17</a:t>
            </a:r>
            <a:r>
              <a:rPr lang="en-US" sz="2400" dirty="0">
                <a:latin typeface="Consolas" panose="020B0609020204030204" pitchFamily="49" charset="0"/>
              </a:rPr>
              <a:t>          // Alignment check (#AC)</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INT_MC          </a:t>
            </a:r>
            <a:r>
              <a:rPr lang="en-US" sz="2400" dirty="0">
                <a:solidFill>
                  <a:srgbClr val="00B050"/>
                </a:solidFill>
                <a:latin typeface="Consolas" panose="020B0609020204030204" pitchFamily="49" charset="0"/>
              </a:rPr>
              <a:t>18</a:t>
            </a:r>
            <a:r>
              <a:rPr lang="en-US" sz="2400" dirty="0">
                <a:latin typeface="Consolas" panose="020B0609020204030204" pitchFamily="49" charset="0"/>
              </a:rPr>
              <a:t>          // Machine check (#MC)</a:t>
            </a:r>
          </a:p>
        </p:txBody>
      </p:sp>
      <p:sp>
        <p:nvSpPr>
          <p:cNvPr id="3" name="Title 1">
            <a:extLst>
              <a:ext uri="{FF2B5EF4-FFF2-40B4-BE49-F238E27FC236}">
                <a16:creationId xmlns:a16="http://schemas.microsoft.com/office/drawing/2014/main" id="{A7A4F0CC-2D40-48CC-BCB5-FF8F58518AF1}"/>
              </a:ext>
            </a:extLst>
          </p:cNvPr>
          <p:cNvSpPr>
            <a:spLocks noGrp="1"/>
          </p:cNvSpPr>
          <p:nvPr>
            <p:ph type="title"/>
          </p:nvPr>
        </p:nvSpPr>
        <p:spPr>
          <a:xfrm>
            <a:off x="0" y="-132587"/>
            <a:ext cx="12192000" cy="1325563"/>
          </a:xfrm>
        </p:spPr>
        <p:txBody>
          <a:bodyPr>
            <a:normAutofit/>
          </a:bodyPr>
          <a:lstStyle/>
          <a:p>
            <a:r>
              <a:rPr lang="en-US" sz="4200" dirty="0"/>
              <a:t>Interrupts, Exceptions, and Non-</a:t>
            </a:r>
            <a:r>
              <a:rPr lang="en-US" sz="4200" dirty="0" err="1">
                <a:latin typeface="Consolas" panose="020B0609020204030204" pitchFamily="49" charset="0"/>
              </a:rPr>
              <a:t>syscall</a:t>
            </a:r>
            <a:r>
              <a:rPr lang="en-US" sz="4200" dirty="0"/>
              <a:t> Traps</a:t>
            </a:r>
          </a:p>
        </p:txBody>
      </p:sp>
    </p:spTree>
    <p:extLst>
      <p:ext uri="{BB962C8B-B14F-4D97-AF65-F5344CB8AC3E}">
        <p14:creationId xmlns:p14="http://schemas.microsoft.com/office/powerpoint/2010/main" val="586528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D1C2D2D-B16A-49DD-9DCA-AE1E63455E1B}"/>
              </a:ext>
            </a:extLst>
          </p:cNvPr>
          <p:cNvSpPr>
            <a:spLocks noGrp="1"/>
          </p:cNvSpPr>
          <p:nvPr>
            <p:ph type="title"/>
          </p:nvPr>
        </p:nvSpPr>
        <p:spPr>
          <a:xfrm>
            <a:off x="1524000" y="0"/>
            <a:ext cx="9144000" cy="519616"/>
          </a:xfrm>
        </p:spPr>
        <p:txBody>
          <a:bodyPr>
            <a:normAutofit fontScale="90000"/>
          </a:bodyPr>
          <a:lstStyle/>
          <a:p>
            <a:r>
              <a:rPr lang="en-US" sz="3200" dirty="0"/>
              <a:t>The Lifecycle of a Memory Reference on x86</a:t>
            </a:r>
          </a:p>
        </p:txBody>
      </p:sp>
      <p:sp>
        <p:nvSpPr>
          <p:cNvPr id="5" name="TextBox 4">
            <a:extLst>
              <a:ext uri="{FF2B5EF4-FFF2-40B4-BE49-F238E27FC236}">
                <a16:creationId xmlns:a16="http://schemas.microsoft.com/office/drawing/2014/main" id="{9E854D6F-8E8D-4ACF-8361-78A2C371635D}"/>
              </a:ext>
            </a:extLst>
          </p:cNvPr>
          <p:cNvSpPr txBox="1"/>
          <p:nvPr/>
        </p:nvSpPr>
        <p:spPr>
          <a:xfrm>
            <a:off x="4767172" y="533400"/>
            <a:ext cx="2657656" cy="369332"/>
          </a:xfrm>
          <a:prstGeom prst="rect">
            <a:avLst/>
          </a:prstGeom>
          <a:noFill/>
        </p:spPr>
        <p:txBody>
          <a:bodyPr wrap="square" rtlCol="0">
            <a:spAutoFit/>
          </a:bodyPr>
          <a:lstStyle/>
          <a:p>
            <a:pPr algn="ctr"/>
            <a:r>
              <a:rPr lang="en-US" dirty="0"/>
              <a:t>Virtual address</a:t>
            </a:r>
          </a:p>
        </p:txBody>
      </p:sp>
      <p:grpSp>
        <p:nvGrpSpPr>
          <p:cNvPr id="6" name="Group 5">
            <a:extLst>
              <a:ext uri="{FF2B5EF4-FFF2-40B4-BE49-F238E27FC236}">
                <a16:creationId xmlns:a16="http://schemas.microsoft.com/office/drawing/2014/main" id="{F603EE0A-EB3E-4BB6-82BB-D2FC7276E31E}"/>
              </a:ext>
            </a:extLst>
          </p:cNvPr>
          <p:cNvGrpSpPr/>
          <p:nvPr/>
        </p:nvGrpSpPr>
        <p:grpSpPr>
          <a:xfrm>
            <a:off x="4769800" y="910986"/>
            <a:ext cx="2657656" cy="898267"/>
            <a:chOff x="3245800" y="910985"/>
            <a:chExt cx="2657656" cy="898267"/>
          </a:xfrm>
        </p:grpSpPr>
        <p:sp>
          <p:nvSpPr>
            <p:cNvPr id="7" name="TextBox 6">
              <a:extLst>
                <a:ext uri="{FF2B5EF4-FFF2-40B4-BE49-F238E27FC236}">
                  <a16:creationId xmlns:a16="http://schemas.microsoft.com/office/drawing/2014/main" id="{0F755868-C562-4F50-B55E-D94AB93EF11C}"/>
                </a:ext>
              </a:extLst>
            </p:cNvPr>
            <p:cNvSpPr txBox="1"/>
            <p:nvPr/>
          </p:nvSpPr>
          <p:spPr>
            <a:xfrm>
              <a:off x="3245800" y="1439920"/>
              <a:ext cx="2657656" cy="369332"/>
            </a:xfrm>
            <a:prstGeom prst="rect">
              <a:avLst/>
            </a:prstGeom>
            <a:noFill/>
            <a:ln>
              <a:solidFill>
                <a:schemeClr val="tx1"/>
              </a:solidFill>
            </a:ln>
          </p:spPr>
          <p:txBody>
            <a:bodyPr wrap="square" rtlCol="0">
              <a:spAutoFit/>
            </a:bodyPr>
            <a:lstStyle/>
            <a:p>
              <a:pPr algn="ctr"/>
              <a:r>
                <a:rPr lang="en-US" dirty="0"/>
                <a:t>TLB lookup</a:t>
              </a:r>
            </a:p>
          </p:txBody>
        </p:sp>
        <p:cxnSp>
          <p:nvCxnSpPr>
            <p:cNvPr id="8" name="Straight Arrow Connector 7">
              <a:extLst>
                <a:ext uri="{FF2B5EF4-FFF2-40B4-BE49-F238E27FC236}">
                  <a16:creationId xmlns:a16="http://schemas.microsoft.com/office/drawing/2014/main" id="{0993AE10-517D-48BD-AF81-CC066313F059}"/>
                </a:ext>
              </a:extLst>
            </p:cNvPr>
            <p:cNvCxnSpPr>
              <a:endCxn id="7" idx="0"/>
            </p:cNvCxnSpPr>
            <p:nvPr/>
          </p:nvCxnSpPr>
          <p:spPr bwMode="auto">
            <a:xfrm>
              <a:off x="4572000" y="910985"/>
              <a:ext cx="2628" cy="528935"/>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9" name="Group 8">
            <a:extLst>
              <a:ext uri="{FF2B5EF4-FFF2-40B4-BE49-F238E27FC236}">
                <a16:creationId xmlns:a16="http://schemas.microsoft.com/office/drawing/2014/main" id="{0F26A10A-0FFF-401E-93D2-726CC629982C}"/>
              </a:ext>
            </a:extLst>
          </p:cNvPr>
          <p:cNvGrpSpPr/>
          <p:nvPr/>
        </p:nvGrpSpPr>
        <p:grpSpPr>
          <a:xfrm>
            <a:off x="5295900" y="1809253"/>
            <a:ext cx="1600200" cy="1362432"/>
            <a:chOff x="3771900" y="1809253"/>
            <a:chExt cx="1600200" cy="1362432"/>
          </a:xfrm>
        </p:grpSpPr>
        <p:grpSp>
          <p:nvGrpSpPr>
            <p:cNvPr id="10" name="Group 9">
              <a:extLst>
                <a:ext uri="{FF2B5EF4-FFF2-40B4-BE49-F238E27FC236}">
                  <a16:creationId xmlns:a16="http://schemas.microsoft.com/office/drawing/2014/main" id="{891F575B-8355-4736-B78D-5E7183CF8B3F}"/>
                </a:ext>
              </a:extLst>
            </p:cNvPr>
            <p:cNvGrpSpPr/>
            <p:nvPr/>
          </p:nvGrpSpPr>
          <p:grpSpPr>
            <a:xfrm>
              <a:off x="3771900" y="2243265"/>
              <a:ext cx="1600200" cy="928420"/>
              <a:chOff x="3771900" y="2148675"/>
              <a:chExt cx="1600200" cy="928420"/>
            </a:xfrm>
          </p:grpSpPr>
          <p:sp>
            <p:nvSpPr>
              <p:cNvPr id="12" name="TextBox 11">
                <a:extLst>
                  <a:ext uri="{FF2B5EF4-FFF2-40B4-BE49-F238E27FC236}">
                    <a16:creationId xmlns:a16="http://schemas.microsoft.com/office/drawing/2014/main" id="{A4B47AE9-B494-4A0C-81A1-201C2BC758F2}"/>
                  </a:ext>
                </a:extLst>
              </p:cNvPr>
              <p:cNvSpPr txBox="1"/>
              <p:nvPr/>
            </p:nvSpPr>
            <p:spPr>
              <a:xfrm>
                <a:off x="3831386" y="2382052"/>
                <a:ext cx="1481228" cy="369332"/>
              </a:xfrm>
              <a:prstGeom prst="rect">
                <a:avLst/>
              </a:prstGeom>
              <a:noFill/>
            </p:spPr>
            <p:txBody>
              <a:bodyPr wrap="square" rtlCol="0">
                <a:spAutoFit/>
              </a:bodyPr>
              <a:lstStyle/>
              <a:p>
                <a:pPr algn="ctr"/>
                <a:r>
                  <a:rPr lang="en-US" dirty="0"/>
                  <a:t>TLB hit?</a:t>
                </a:r>
              </a:p>
            </p:txBody>
          </p:sp>
          <p:sp>
            <p:nvSpPr>
              <p:cNvPr id="13" name="Flowchart: Decision 12">
                <a:extLst>
                  <a:ext uri="{FF2B5EF4-FFF2-40B4-BE49-F238E27FC236}">
                    <a16:creationId xmlns:a16="http://schemas.microsoft.com/office/drawing/2014/main" id="{1BA9DDCB-3104-47C4-9803-A04A2084E4F6}"/>
                  </a:ext>
                </a:extLst>
              </p:cNvPr>
              <p:cNvSpPr/>
              <p:nvPr/>
            </p:nvSpPr>
            <p:spPr bwMode="auto">
              <a:xfrm>
                <a:off x="3771900" y="2148675"/>
                <a:ext cx="1600200" cy="928420"/>
              </a:xfrm>
              <a:prstGeom prst="flowChartDecision">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cxnSp>
          <p:nvCxnSpPr>
            <p:cNvPr id="11" name="Straight Arrow Connector 10">
              <a:extLst>
                <a:ext uri="{FF2B5EF4-FFF2-40B4-BE49-F238E27FC236}">
                  <a16:creationId xmlns:a16="http://schemas.microsoft.com/office/drawing/2014/main" id="{4F52FC76-FFEA-43E3-BE08-6EA6392D04E2}"/>
                </a:ext>
              </a:extLst>
            </p:cNvPr>
            <p:cNvCxnSpPr>
              <a:cxnSpLocks/>
              <a:stCxn id="7" idx="2"/>
              <a:endCxn id="13" idx="0"/>
            </p:cNvCxnSpPr>
            <p:nvPr/>
          </p:nvCxnSpPr>
          <p:spPr bwMode="auto">
            <a:xfrm flipH="1">
              <a:off x="4572000" y="1809253"/>
              <a:ext cx="2628" cy="434012"/>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14" name="Group 13">
            <a:extLst>
              <a:ext uri="{FF2B5EF4-FFF2-40B4-BE49-F238E27FC236}">
                <a16:creationId xmlns:a16="http://schemas.microsoft.com/office/drawing/2014/main" id="{26DED919-53D2-40A2-A457-5A7C431C1FDB}"/>
              </a:ext>
            </a:extLst>
          </p:cNvPr>
          <p:cNvGrpSpPr/>
          <p:nvPr/>
        </p:nvGrpSpPr>
        <p:grpSpPr>
          <a:xfrm>
            <a:off x="7517742" y="3615664"/>
            <a:ext cx="1947772" cy="1452350"/>
            <a:chOff x="5993742" y="3615663"/>
            <a:chExt cx="1947772" cy="1452350"/>
          </a:xfrm>
        </p:grpSpPr>
        <p:grpSp>
          <p:nvGrpSpPr>
            <p:cNvPr id="15" name="Group 14">
              <a:extLst>
                <a:ext uri="{FF2B5EF4-FFF2-40B4-BE49-F238E27FC236}">
                  <a16:creationId xmlns:a16="http://schemas.microsoft.com/office/drawing/2014/main" id="{14634F8D-735C-4DA9-9AEB-BEBF80F938C9}"/>
                </a:ext>
              </a:extLst>
            </p:cNvPr>
            <p:cNvGrpSpPr/>
            <p:nvPr/>
          </p:nvGrpSpPr>
          <p:grpSpPr>
            <a:xfrm>
              <a:off x="5993742" y="4139593"/>
              <a:ext cx="1947772" cy="928420"/>
              <a:chOff x="5843750" y="4211580"/>
              <a:chExt cx="1947772" cy="928420"/>
            </a:xfrm>
          </p:grpSpPr>
          <p:sp>
            <p:nvSpPr>
              <p:cNvPr id="17" name="TextBox 16">
                <a:extLst>
                  <a:ext uri="{FF2B5EF4-FFF2-40B4-BE49-F238E27FC236}">
                    <a16:creationId xmlns:a16="http://schemas.microsoft.com/office/drawing/2014/main" id="{199BAFC5-09A5-4BEB-9DE7-ACA57F31D8BD}"/>
                  </a:ext>
                </a:extLst>
              </p:cNvPr>
              <p:cNvSpPr txBox="1"/>
              <p:nvPr/>
            </p:nvSpPr>
            <p:spPr>
              <a:xfrm>
                <a:off x="6021698" y="4434447"/>
                <a:ext cx="1600200" cy="369332"/>
              </a:xfrm>
              <a:prstGeom prst="rect">
                <a:avLst/>
              </a:prstGeom>
              <a:noFill/>
            </p:spPr>
            <p:txBody>
              <a:bodyPr wrap="square" rtlCol="0">
                <a:spAutoFit/>
              </a:bodyPr>
              <a:lstStyle/>
              <a:p>
                <a:pPr algn="ctr"/>
                <a:r>
                  <a:rPr lang="en-US" dirty="0"/>
                  <a:t>Access ok?</a:t>
                </a:r>
              </a:p>
            </p:txBody>
          </p:sp>
          <p:sp>
            <p:nvSpPr>
              <p:cNvPr id="18" name="Flowchart: Decision 17">
                <a:extLst>
                  <a:ext uri="{FF2B5EF4-FFF2-40B4-BE49-F238E27FC236}">
                    <a16:creationId xmlns:a16="http://schemas.microsoft.com/office/drawing/2014/main" id="{A677B13A-A645-4DED-8025-41C9C3EC24C9}"/>
                  </a:ext>
                </a:extLst>
              </p:cNvPr>
              <p:cNvSpPr/>
              <p:nvPr/>
            </p:nvSpPr>
            <p:spPr bwMode="auto">
              <a:xfrm>
                <a:off x="5843750" y="4211580"/>
                <a:ext cx="1947772" cy="928420"/>
              </a:xfrm>
              <a:prstGeom prst="flowChartDecision">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cxnSp>
          <p:nvCxnSpPr>
            <p:cNvPr id="16" name="Straight Arrow Connector 15">
              <a:extLst>
                <a:ext uri="{FF2B5EF4-FFF2-40B4-BE49-F238E27FC236}">
                  <a16:creationId xmlns:a16="http://schemas.microsoft.com/office/drawing/2014/main" id="{AA2FB153-FAD4-4A2C-8586-A6410BC9B3EB}"/>
                </a:ext>
              </a:extLst>
            </p:cNvPr>
            <p:cNvCxnSpPr>
              <a:cxnSpLocks/>
              <a:stCxn id="31" idx="2"/>
            </p:cNvCxnSpPr>
            <p:nvPr/>
          </p:nvCxnSpPr>
          <p:spPr bwMode="auto">
            <a:xfrm>
              <a:off x="6967628" y="3615663"/>
              <a:ext cx="2628" cy="535665"/>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19" name="Group 18">
            <a:extLst>
              <a:ext uri="{FF2B5EF4-FFF2-40B4-BE49-F238E27FC236}">
                <a16:creationId xmlns:a16="http://schemas.microsoft.com/office/drawing/2014/main" id="{449D537B-5219-44EC-B89D-ACAFA2E402D9}"/>
              </a:ext>
            </a:extLst>
          </p:cNvPr>
          <p:cNvGrpSpPr/>
          <p:nvPr/>
        </p:nvGrpSpPr>
        <p:grpSpPr>
          <a:xfrm>
            <a:off x="2438400" y="3612424"/>
            <a:ext cx="2667000" cy="1986704"/>
            <a:chOff x="914400" y="3612424"/>
            <a:chExt cx="2667000" cy="1986704"/>
          </a:xfrm>
        </p:grpSpPr>
        <p:grpSp>
          <p:nvGrpSpPr>
            <p:cNvPr id="20" name="Group 19">
              <a:extLst>
                <a:ext uri="{FF2B5EF4-FFF2-40B4-BE49-F238E27FC236}">
                  <a16:creationId xmlns:a16="http://schemas.microsoft.com/office/drawing/2014/main" id="{7062CDCC-1ACA-49B0-A176-3C1BC1DCED6E}"/>
                </a:ext>
              </a:extLst>
            </p:cNvPr>
            <p:cNvGrpSpPr/>
            <p:nvPr/>
          </p:nvGrpSpPr>
          <p:grpSpPr>
            <a:xfrm>
              <a:off x="914400" y="4151328"/>
              <a:ext cx="2667000" cy="1447800"/>
              <a:chOff x="304800" y="3962400"/>
              <a:chExt cx="2667000" cy="1447800"/>
            </a:xfrm>
          </p:grpSpPr>
          <p:sp>
            <p:nvSpPr>
              <p:cNvPr id="22" name="TextBox 21">
                <a:extLst>
                  <a:ext uri="{FF2B5EF4-FFF2-40B4-BE49-F238E27FC236}">
                    <a16:creationId xmlns:a16="http://schemas.microsoft.com/office/drawing/2014/main" id="{0A77E39A-4175-4D4F-926A-3BF576E66500}"/>
                  </a:ext>
                </a:extLst>
              </p:cNvPr>
              <p:cNvSpPr txBox="1"/>
              <p:nvPr/>
            </p:nvSpPr>
            <p:spPr>
              <a:xfrm>
                <a:off x="634709" y="4421024"/>
                <a:ext cx="2041634" cy="646331"/>
              </a:xfrm>
              <a:prstGeom prst="rect">
                <a:avLst/>
              </a:prstGeom>
              <a:noFill/>
            </p:spPr>
            <p:txBody>
              <a:bodyPr wrap="square" rtlCol="0">
                <a:spAutoFit/>
              </a:bodyPr>
              <a:lstStyle/>
              <a:p>
                <a:pPr algn="ctr"/>
                <a:r>
                  <a:rPr lang="en-US" dirty="0"/>
                  <a:t>Found PTE for </a:t>
                </a:r>
                <a:r>
                  <a:rPr lang="en-US" dirty="0" err="1"/>
                  <a:t>virt</a:t>
                </a:r>
                <a:r>
                  <a:rPr lang="en-US" dirty="0"/>
                  <a:t> frame?</a:t>
                </a:r>
              </a:p>
            </p:txBody>
          </p:sp>
          <p:sp>
            <p:nvSpPr>
              <p:cNvPr id="23" name="Flowchart: Decision 22">
                <a:extLst>
                  <a:ext uri="{FF2B5EF4-FFF2-40B4-BE49-F238E27FC236}">
                    <a16:creationId xmlns:a16="http://schemas.microsoft.com/office/drawing/2014/main" id="{5212A5C8-0F60-4E92-8D9F-E696B5E958D6}"/>
                  </a:ext>
                </a:extLst>
              </p:cNvPr>
              <p:cNvSpPr/>
              <p:nvPr/>
            </p:nvSpPr>
            <p:spPr bwMode="auto">
              <a:xfrm>
                <a:off x="304800" y="3962400"/>
                <a:ext cx="2667000" cy="1447800"/>
              </a:xfrm>
              <a:prstGeom prst="flowChartDecision">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cxnSp>
          <p:nvCxnSpPr>
            <p:cNvPr id="21" name="Straight Arrow Connector 20">
              <a:extLst>
                <a:ext uri="{FF2B5EF4-FFF2-40B4-BE49-F238E27FC236}">
                  <a16:creationId xmlns:a16="http://schemas.microsoft.com/office/drawing/2014/main" id="{E5012F32-2776-4256-AB34-3FAB386111F8}"/>
                </a:ext>
              </a:extLst>
            </p:cNvPr>
            <p:cNvCxnSpPr>
              <a:stCxn id="58" idx="2"/>
              <a:endCxn id="23" idx="0"/>
            </p:cNvCxnSpPr>
            <p:nvPr/>
          </p:nvCxnSpPr>
          <p:spPr bwMode="auto">
            <a:xfrm>
              <a:off x="2238653" y="3612424"/>
              <a:ext cx="9247" cy="538904"/>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24" name="Group 23">
            <a:extLst>
              <a:ext uri="{FF2B5EF4-FFF2-40B4-BE49-F238E27FC236}">
                <a16:creationId xmlns:a16="http://schemas.microsoft.com/office/drawing/2014/main" id="{9DA3D1C0-96A0-4570-AB2C-D366F5019499}"/>
              </a:ext>
            </a:extLst>
          </p:cNvPr>
          <p:cNvGrpSpPr/>
          <p:nvPr/>
        </p:nvGrpSpPr>
        <p:grpSpPr>
          <a:xfrm>
            <a:off x="8815550" y="4178756"/>
            <a:ext cx="1790461" cy="2379422"/>
            <a:chOff x="7291549" y="4178756"/>
            <a:chExt cx="1790461" cy="2379422"/>
          </a:xfrm>
        </p:grpSpPr>
        <p:sp>
          <p:nvSpPr>
            <p:cNvPr id="25" name="TextBox 24">
              <a:extLst>
                <a:ext uri="{FF2B5EF4-FFF2-40B4-BE49-F238E27FC236}">
                  <a16:creationId xmlns:a16="http://schemas.microsoft.com/office/drawing/2014/main" id="{7D3291FA-666E-4583-9D86-FCFB93A260D9}"/>
                </a:ext>
              </a:extLst>
            </p:cNvPr>
            <p:cNvSpPr txBox="1"/>
            <p:nvPr/>
          </p:nvSpPr>
          <p:spPr>
            <a:xfrm>
              <a:off x="7738032" y="4178756"/>
              <a:ext cx="726871" cy="369332"/>
            </a:xfrm>
            <a:prstGeom prst="rect">
              <a:avLst/>
            </a:prstGeom>
            <a:noFill/>
          </p:spPr>
          <p:txBody>
            <a:bodyPr wrap="square" rtlCol="0">
              <a:spAutoFit/>
            </a:bodyPr>
            <a:lstStyle/>
            <a:p>
              <a:pPr algn="ctr"/>
              <a:r>
                <a:rPr lang="en-US" dirty="0"/>
                <a:t>Yes</a:t>
              </a:r>
            </a:p>
          </p:txBody>
        </p:sp>
        <p:sp>
          <p:nvSpPr>
            <p:cNvPr id="26" name="TextBox 25">
              <a:extLst>
                <a:ext uri="{FF2B5EF4-FFF2-40B4-BE49-F238E27FC236}">
                  <a16:creationId xmlns:a16="http://schemas.microsoft.com/office/drawing/2014/main" id="{C9156ADC-7055-4AED-8E03-ACF53B6304DC}"/>
                </a:ext>
              </a:extLst>
            </p:cNvPr>
            <p:cNvSpPr txBox="1"/>
            <p:nvPr/>
          </p:nvSpPr>
          <p:spPr>
            <a:xfrm>
              <a:off x="7291549" y="5542515"/>
              <a:ext cx="1790461" cy="1015663"/>
            </a:xfrm>
            <a:prstGeom prst="rect">
              <a:avLst/>
            </a:prstGeom>
            <a:noFill/>
            <a:ln>
              <a:solidFill>
                <a:schemeClr val="tx1"/>
              </a:solidFill>
            </a:ln>
          </p:spPr>
          <p:txBody>
            <a:bodyPr wrap="square" rtlCol="0">
              <a:spAutoFit/>
            </a:bodyPr>
            <a:lstStyle/>
            <a:p>
              <a:pPr algn="ctr"/>
              <a:r>
                <a:rPr lang="en-US" sz="2000" dirty="0"/>
                <a:t>Calculate </a:t>
              </a:r>
              <a:r>
                <a:rPr lang="en-US" sz="2000" dirty="0" err="1"/>
                <a:t>phys</a:t>
              </a:r>
              <a:r>
                <a:rPr lang="en-US" sz="2000" dirty="0"/>
                <a:t> </a:t>
              </a:r>
              <a:r>
                <a:rPr lang="en-US" sz="2000" dirty="0" err="1"/>
                <a:t>addr</a:t>
              </a:r>
              <a:r>
                <a:rPr lang="en-US" sz="2000" dirty="0"/>
                <a:t>, send to L1/L2/L3/RAM</a:t>
              </a:r>
            </a:p>
          </p:txBody>
        </p:sp>
        <p:grpSp>
          <p:nvGrpSpPr>
            <p:cNvPr id="27" name="Group 26">
              <a:extLst>
                <a:ext uri="{FF2B5EF4-FFF2-40B4-BE49-F238E27FC236}">
                  <a16:creationId xmlns:a16="http://schemas.microsoft.com/office/drawing/2014/main" id="{26DCC7D7-5AF4-4E67-A3A3-D5FCBE36F317}"/>
                </a:ext>
              </a:extLst>
            </p:cNvPr>
            <p:cNvGrpSpPr/>
            <p:nvPr/>
          </p:nvGrpSpPr>
          <p:grpSpPr>
            <a:xfrm>
              <a:off x="7941514" y="4603803"/>
              <a:ext cx="326720" cy="938711"/>
              <a:chOff x="7941514" y="4603803"/>
              <a:chExt cx="326720" cy="938711"/>
            </a:xfrm>
          </p:grpSpPr>
          <p:cxnSp>
            <p:nvCxnSpPr>
              <p:cNvPr id="28" name="Straight Arrow Connector 27">
                <a:extLst>
                  <a:ext uri="{FF2B5EF4-FFF2-40B4-BE49-F238E27FC236}">
                    <a16:creationId xmlns:a16="http://schemas.microsoft.com/office/drawing/2014/main" id="{FA11B6F2-4F7D-40E1-885F-786C523B1BB2}"/>
                  </a:ext>
                </a:extLst>
              </p:cNvPr>
              <p:cNvCxnSpPr/>
              <p:nvPr/>
            </p:nvCxnSpPr>
            <p:spPr bwMode="auto">
              <a:xfrm>
                <a:off x="8268234" y="4603803"/>
                <a:ext cx="0" cy="938711"/>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29" name="Straight Arrow Connector 28">
                <a:extLst>
                  <a:ext uri="{FF2B5EF4-FFF2-40B4-BE49-F238E27FC236}">
                    <a16:creationId xmlns:a16="http://schemas.microsoft.com/office/drawing/2014/main" id="{1C099CD5-F4A0-4BD2-A4D1-273E921F99EB}"/>
                  </a:ext>
                </a:extLst>
              </p:cNvPr>
              <p:cNvCxnSpPr>
                <a:stCxn id="18" idx="3"/>
              </p:cNvCxnSpPr>
              <p:nvPr/>
            </p:nvCxnSpPr>
            <p:spPr bwMode="auto">
              <a:xfrm>
                <a:off x="7941514" y="4603803"/>
                <a:ext cx="326720" cy="0"/>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grpSp>
      </p:grpSp>
      <p:grpSp>
        <p:nvGrpSpPr>
          <p:cNvPr id="30" name="Group 29">
            <a:extLst>
              <a:ext uri="{FF2B5EF4-FFF2-40B4-BE49-F238E27FC236}">
                <a16:creationId xmlns:a16="http://schemas.microsoft.com/office/drawing/2014/main" id="{B6199423-18BA-494B-A0DB-DDF891B9247C}"/>
              </a:ext>
            </a:extLst>
          </p:cNvPr>
          <p:cNvGrpSpPr/>
          <p:nvPr/>
        </p:nvGrpSpPr>
        <p:grpSpPr>
          <a:xfrm>
            <a:off x="6896100" y="2296912"/>
            <a:ext cx="2611692" cy="1318752"/>
            <a:chOff x="5372100" y="2296912"/>
            <a:chExt cx="2611692" cy="1318752"/>
          </a:xfrm>
        </p:grpSpPr>
        <p:sp>
          <p:nvSpPr>
            <p:cNvPr id="31" name="TextBox 30">
              <a:extLst>
                <a:ext uri="{FF2B5EF4-FFF2-40B4-BE49-F238E27FC236}">
                  <a16:creationId xmlns:a16="http://schemas.microsoft.com/office/drawing/2014/main" id="{347437D4-65D5-4F85-9CCA-89F614EB89CF}"/>
                </a:ext>
              </a:extLst>
            </p:cNvPr>
            <p:cNvSpPr txBox="1"/>
            <p:nvPr/>
          </p:nvSpPr>
          <p:spPr>
            <a:xfrm>
              <a:off x="5951463" y="2969333"/>
              <a:ext cx="2032329" cy="646331"/>
            </a:xfrm>
            <a:prstGeom prst="rect">
              <a:avLst/>
            </a:prstGeom>
            <a:noFill/>
            <a:ln>
              <a:solidFill>
                <a:schemeClr val="tx1"/>
              </a:solidFill>
            </a:ln>
          </p:spPr>
          <p:txBody>
            <a:bodyPr wrap="square" rtlCol="0">
              <a:spAutoFit/>
            </a:bodyPr>
            <a:lstStyle/>
            <a:p>
              <a:pPr algn="ctr"/>
              <a:r>
                <a:rPr lang="en-US" dirty="0"/>
                <a:t>Check protection bits</a:t>
              </a:r>
            </a:p>
          </p:txBody>
        </p:sp>
        <p:cxnSp>
          <p:nvCxnSpPr>
            <p:cNvPr id="32" name="Straight Arrow Connector 31">
              <a:extLst>
                <a:ext uri="{FF2B5EF4-FFF2-40B4-BE49-F238E27FC236}">
                  <a16:creationId xmlns:a16="http://schemas.microsoft.com/office/drawing/2014/main" id="{453B41DC-4E9A-48B6-B399-65D83A9B6B05}"/>
                </a:ext>
              </a:extLst>
            </p:cNvPr>
            <p:cNvCxnSpPr/>
            <p:nvPr/>
          </p:nvCxnSpPr>
          <p:spPr bwMode="auto">
            <a:xfrm>
              <a:off x="6967627" y="2707474"/>
              <a:ext cx="0" cy="258619"/>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33" name="Straight Arrow Connector 32">
              <a:extLst>
                <a:ext uri="{FF2B5EF4-FFF2-40B4-BE49-F238E27FC236}">
                  <a16:creationId xmlns:a16="http://schemas.microsoft.com/office/drawing/2014/main" id="{81BFDBF1-12CF-4ACF-A3DE-A07F8E0A196B}"/>
                </a:ext>
              </a:extLst>
            </p:cNvPr>
            <p:cNvCxnSpPr>
              <a:stCxn id="13" idx="3"/>
            </p:cNvCxnSpPr>
            <p:nvPr/>
          </p:nvCxnSpPr>
          <p:spPr bwMode="auto">
            <a:xfrm flipV="1">
              <a:off x="5372100" y="2704234"/>
              <a:ext cx="1595527" cy="3241"/>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sp>
          <p:nvSpPr>
            <p:cNvPr id="34" name="TextBox 33">
              <a:extLst>
                <a:ext uri="{FF2B5EF4-FFF2-40B4-BE49-F238E27FC236}">
                  <a16:creationId xmlns:a16="http://schemas.microsoft.com/office/drawing/2014/main" id="{936671DE-63D6-45FA-8131-695D74976A84}"/>
                </a:ext>
              </a:extLst>
            </p:cNvPr>
            <p:cNvSpPr txBox="1"/>
            <p:nvPr/>
          </p:nvSpPr>
          <p:spPr>
            <a:xfrm>
              <a:off x="5709140" y="2296912"/>
              <a:ext cx="726871" cy="369332"/>
            </a:xfrm>
            <a:prstGeom prst="rect">
              <a:avLst/>
            </a:prstGeom>
            <a:noFill/>
          </p:spPr>
          <p:txBody>
            <a:bodyPr wrap="square" rtlCol="0">
              <a:spAutoFit/>
            </a:bodyPr>
            <a:lstStyle/>
            <a:p>
              <a:pPr algn="ctr"/>
              <a:r>
                <a:rPr lang="en-US" dirty="0"/>
                <a:t>Yes</a:t>
              </a:r>
            </a:p>
          </p:txBody>
        </p:sp>
      </p:grpSp>
      <p:grpSp>
        <p:nvGrpSpPr>
          <p:cNvPr id="35" name="Group 34">
            <a:extLst>
              <a:ext uri="{FF2B5EF4-FFF2-40B4-BE49-F238E27FC236}">
                <a16:creationId xmlns:a16="http://schemas.microsoft.com/office/drawing/2014/main" id="{85227641-9BAA-4821-8A55-A547ACE88B3F}"/>
              </a:ext>
            </a:extLst>
          </p:cNvPr>
          <p:cNvGrpSpPr/>
          <p:nvPr/>
        </p:nvGrpSpPr>
        <p:grpSpPr>
          <a:xfrm>
            <a:off x="6498920" y="4183526"/>
            <a:ext cx="2187880" cy="2066874"/>
            <a:chOff x="4974920" y="4183526"/>
            <a:chExt cx="2187880" cy="2066874"/>
          </a:xfrm>
        </p:grpSpPr>
        <p:sp>
          <p:nvSpPr>
            <p:cNvPr id="36" name="TextBox 35">
              <a:extLst>
                <a:ext uri="{FF2B5EF4-FFF2-40B4-BE49-F238E27FC236}">
                  <a16:creationId xmlns:a16="http://schemas.microsoft.com/office/drawing/2014/main" id="{5E3FAAB0-02D9-4A82-BD54-EE05116F313E}"/>
                </a:ext>
              </a:extLst>
            </p:cNvPr>
            <p:cNvSpPr txBox="1"/>
            <p:nvPr/>
          </p:nvSpPr>
          <p:spPr>
            <a:xfrm>
              <a:off x="4974920" y="5542514"/>
              <a:ext cx="2187880" cy="707886"/>
            </a:xfrm>
            <a:prstGeom prst="rect">
              <a:avLst/>
            </a:prstGeom>
            <a:solidFill>
              <a:schemeClr val="bg1">
                <a:lumMod val="95000"/>
              </a:schemeClr>
            </a:solidFill>
            <a:ln>
              <a:solidFill>
                <a:schemeClr val="tx1"/>
              </a:solidFill>
            </a:ln>
          </p:spPr>
          <p:txBody>
            <a:bodyPr wrap="square" rtlCol="0">
              <a:spAutoFit/>
            </a:bodyPr>
            <a:lstStyle/>
            <a:p>
              <a:pPr algn="ctr"/>
              <a:r>
                <a:rPr lang="en-US" sz="2000" dirty="0"/>
                <a:t>HW raises a page fault</a:t>
              </a:r>
            </a:p>
          </p:txBody>
        </p:sp>
        <p:grpSp>
          <p:nvGrpSpPr>
            <p:cNvPr id="37" name="Group 36">
              <a:extLst>
                <a:ext uri="{FF2B5EF4-FFF2-40B4-BE49-F238E27FC236}">
                  <a16:creationId xmlns:a16="http://schemas.microsoft.com/office/drawing/2014/main" id="{E6830FCA-40E4-4EF3-A1A9-208FCBD687B5}"/>
                </a:ext>
              </a:extLst>
            </p:cNvPr>
            <p:cNvGrpSpPr/>
            <p:nvPr/>
          </p:nvGrpSpPr>
          <p:grpSpPr>
            <a:xfrm flipH="1">
              <a:off x="5679871" y="4608948"/>
              <a:ext cx="326720" cy="938711"/>
              <a:chOff x="7941514" y="4603803"/>
              <a:chExt cx="326720" cy="938711"/>
            </a:xfrm>
          </p:grpSpPr>
          <p:cxnSp>
            <p:nvCxnSpPr>
              <p:cNvPr id="39" name="Straight Arrow Connector 38">
                <a:extLst>
                  <a:ext uri="{FF2B5EF4-FFF2-40B4-BE49-F238E27FC236}">
                    <a16:creationId xmlns:a16="http://schemas.microsoft.com/office/drawing/2014/main" id="{9534B698-59DA-4D86-BD82-D5BBC84B1E9D}"/>
                  </a:ext>
                </a:extLst>
              </p:cNvPr>
              <p:cNvCxnSpPr/>
              <p:nvPr/>
            </p:nvCxnSpPr>
            <p:spPr bwMode="auto">
              <a:xfrm>
                <a:off x="8268234" y="4603803"/>
                <a:ext cx="0" cy="938711"/>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40" name="Straight Arrow Connector 39">
                <a:extLst>
                  <a:ext uri="{FF2B5EF4-FFF2-40B4-BE49-F238E27FC236}">
                    <a16:creationId xmlns:a16="http://schemas.microsoft.com/office/drawing/2014/main" id="{DEA0EAE5-CA11-43B5-8490-830C5F3C528F}"/>
                  </a:ext>
                </a:extLst>
              </p:cNvPr>
              <p:cNvCxnSpPr/>
              <p:nvPr/>
            </p:nvCxnSpPr>
            <p:spPr bwMode="auto">
              <a:xfrm>
                <a:off x="7941514" y="4603803"/>
                <a:ext cx="326720" cy="0"/>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grpSp>
        <p:sp>
          <p:nvSpPr>
            <p:cNvPr id="38" name="TextBox 37">
              <a:extLst>
                <a:ext uri="{FF2B5EF4-FFF2-40B4-BE49-F238E27FC236}">
                  <a16:creationId xmlns:a16="http://schemas.microsoft.com/office/drawing/2014/main" id="{91BF2E8B-B789-440A-A629-AF77BB2AAF09}"/>
                </a:ext>
              </a:extLst>
            </p:cNvPr>
            <p:cNvSpPr txBox="1"/>
            <p:nvPr/>
          </p:nvSpPr>
          <p:spPr>
            <a:xfrm>
              <a:off x="5473371" y="4183526"/>
              <a:ext cx="726871" cy="369332"/>
            </a:xfrm>
            <a:prstGeom prst="rect">
              <a:avLst/>
            </a:prstGeom>
            <a:noFill/>
          </p:spPr>
          <p:txBody>
            <a:bodyPr wrap="square" rtlCol="0">
              <a:spAutoFit/>
            </a:bodyPr>
            <a:lstStyle/>
            <a:p>
              <a:pPr algn="ctr"/>
              <a:r>
                <a:rPr lang="en-US" dirty="0"/>
                <a:t>No</a:t>
              </a:r>
            </a:p>
          </p:txBody>
        </p:sp>
      </p:grpSp>
      <p:grpSp>
        <p:nvGrpSpPr>
          <p:cNvPr id="41" name="Group 40">
            <a:extLst>
              <a:ext uri="{FF2B5EF4-FFF2-40B4-BE49-F238E27FC236}">
                <a16:creationId xmlns:a16="http://schemas.microsoft.com/office/drawing/2014/main" id="{C292AF63-1CE5-4D78-B8F2-67A6002E3EF1}"/>
              </a:ext>
            </a:extLst>
          </p:cNvPr>
          <p:cNvGrpSpPr/>
          <p:nvPr/>
        </p:nvGrpSpPr>
        <p:grpSpPr>
          <a:xfrm>
            <a:off x="1778658" y="4448440"/>
            <a:ext cx="1726543" cy="1801960"/>
            <a:chOff x="254657" y="4448440"/>
            <a:chExt cx="1726543" cy="1801960"/>
          </a:xfrm>
        </p:grpSpPr>
        <p:sp>
          <p:nvSpPr>
            <p:cNvPr id="42" name="TextBox 41">
              <a:extLst>
                <a:ext uri="{FF2B5EF4-FFF2-40B4-BE49-F238E27FC236}">
                  <a16:creationId xmlns:a16="http://schemas.microsoft.com/office/drawing/2014/main" id="{FCD9EC96-5941-455B-A2AA-24F2EF3C9DB0}"/>
                </a:ext>
              </a:extLst>
            </p:cNvPr>
            <p:cNvSpPr txBox="1"/>
            <p:nvPr/>
          </p:nvSpPr>
          <p:spPr>
            <a:xfrm>
              <a:off x="254657" y="5542514"/>
              <a:ext cx="1726543" cy="707886"/>
            </a:xfrm>
            <a:prstGeom prst="rect">
              <a:avLst/>
            </a:prstGeom>
            <a:noFill/>
            <a:ln>
              <a:solidFill>
                <a:schemeClr val="tx1"/>
              </a:solidFill>
            </a:ln>
          </p:spPr>
          <p:txBody>
            <a:bodyPr wrap="square" rtlCol="0">
              <a:spAutoFit/>
            </a:bodyPr>
            <a:lstStyle/>
            <a:p>
              <a:pPr algn="ctr"/>
              <a:r>
                <a:rPr lang="en-US" sz="2000" dirty="0"/>
                <a:t>HW updates TLB</a:t>
              </a:r>
            </a:p>
          </p:txBody>
        </p:sp>
        <p:grpSp>
          <p:nvGrpSpPr>
            <p:cNvPr id="43" name="Group 42">
              <a:extLst>
                <a:ext uri="{FF2B5EF4-FFF2-40B4-BE49-F238E27FC236}">
                  <a16:creationId xmlns:a16="http://schemas.microsoft.com/office/drawing/2014/main" id="{F82742A0-46FE-48DB-BEBD-90540CA02BAA}"/>
                </a:ext>
              </a:extLst>
            </p:cNvPr>
            <p:cNvGrpSpPr/>
            <p:nvPr/>
          </p:nvGrpSpPr>
          <p:grpSpPr>
            <a:xfrm flipH="1">
              <a:off x="392826" y="4873716"/>
              <a:ext cx="533400" cy="668798"/>
              <a:chOff x="3581400" y="4873716"/>
              <a:chExt cx="533400" cy="668798"/>
            </a:xfrm>
          </p:grpSpPr>
          <p:cxnSp>
            <p:nvCxnSpPr>
              <p:cNvPr id="45" name="Straight Arrow Connector 44">
                <a:extLst>
                  <a:ext uri="{FF2B5EF4-FFF2-40B4-BE49-F238E27FC236}">
                    <a16:creationId xmlns:a16="http://schemas.microsoft.com/office/drawing/2014/main" id="{525554C5-0EE5-4C25-A804-BCF410BFF62B}"/>
                  </a:ext>
                </a:extLst>
              </p:cNvPr>
              <p:cNvCxnSpPr/>
              <p:nvPr/>
            </p:nvCxnSpPr>
            <p:spPr bwMode="auto">
              <a:xfrm>
                <a:off x="4114800" y="4873716"/>
                <a:ext cx="0" cy="668798"/>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46" name="Straight Arrow Connector 45">
                <a:extLst>
                  <a:ext uri="{FF2B5EF4-FFF2-40B4-BE49-F238E27FC236}">
                    <a16:creationId xmlns:a16="http://schemas.microsoft.com/office/drawing/2014/main" id="{2AFEA269-A1EF-4CCD-8061-18E8C4AFCB49}"/>
                  </a:ext>
                </a:extLst>
              </p:cNvPr>
              <p:cNvCxnSpPr/>
              <p:nvPr/>
            </p:nvCxnSpPr>
            <p:spPr bwMode="auto">
              <a:xfrm>
                <a:off x="3581400" y="4873716"/>
                <a:ext cx="532181" cy="0"/>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grpSp>
        <p:sp>
          <p:nvSpPr>
            <p:cNvPr id="44" name="TextBox 43">
              <a:extLst>
                <a:ext uri="{FF2B5EF4-FFF2-40B4-BE49-F238E27FC236}">
                  <a16:creationId xmlns:a16="http://schemas.microsoft.com/office/drawing/2014/main" id="{C488FC71-62A5-4945-BAF3-811405F94837}"/>
                </a:ext>
              </a:extLst>
            </p:cNvPr>
            <p:cNvSpPr txBox="1"/>
            <p:nvPr/>
          </p:nvSpPr>
          <p:spPr>
            <a:xfrm>
              <a:off x="274263" y="4448440"/>
              <a:ext cx="726871" cy="369332"/>
            </a:xfrm>
            <a:prstGeom prst="rect">
              <a:avLst/>
            </a:prstGeom>
            <a:noFill/>
          </p:spPr>
          <p:txBody>
            <a:bodyPr wrap="square" rtlCol="0">
              <a:spAutoFit/>
            </a:bodyPr>
            <a:lstStyle/>
            <a:p>
              <a:pPr algn="ctr"/>
              <a:r>
                <a:rPr lang="en-US" dirty="0"/>
                <a:t>Yes</a:t>
              </a:r>
            </a:p>
          </p:txBody>
        </p:sp>
      </p:grpSp>
      <p:cxnSp>
        <p:nvCxnSpPr>
          <p:cNvPr id="47" name="Straight Arrow Connector 46">
            <a:extLst>
              <a:ext uri="{FF2B5EF4-FFF2-40B4-BE49-F238E27FC236}">
                <a16:creationId xmlns:a16="http://schemas.microsoft.com/office/drawing/2014/main" id="{17454E1F-4944-4295-84D3-18AD880A15E9}"/>
              </a:ext>
            </a:extLst>
          </p:cNvPr>
          <p:cNvCxnSpPr>
            <a:endCxn id="7" idx="1"/>
          </p:cNvCxnSpPr>
          <p:nvPr/>
        </p:nvCxnSpPr>
        <p:spPr bwMode="auto">
          <a:xfrm flipV="1">
            <a:off x="1676400" y="1624587"/>
            <a:ext cx="3093400" cy="46167"/>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48" name="Straight Arrow Connector 47">
            <a:extLst>
              <a:ext uri="{FF2B5EF4-FFF2-40B4-BE49-F238E27FC236}">
                <a16:creationId xmlns:a16="http://schemas.microsoft.com/office/drawing/2014/main" id="{9F5805DD-9CEC-4818-9D3F-7970ED2B0382}"/>
              </a:ext>
            </a:extLst>
          </p:cNvPr>
          <p:cNvCxnSpPr/>
          <p:nvPr/>
        </p:nvCxnSpPr>
        <p:spPr bwMode="auto">
          <a:xfrm>
            <a:off x="1676400" y="1670754"/>
            <a:ext cx="0" cy="4887425"/>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cxnSp>
        <p:nvCxnSpPr>
          <p:cNvPr id="49" name="Straight Arrow Connector 48">
            <a:extLst>
              <a:ext uri="{FF2B5EF4-FFF2-40B4-BE49-F238E27FC236}">
                <a16:creationId xmlns:a16="http://schemas.microsoft.com/office/drawing/2014/main" id="{4E3876A1-F795-4479-A160-AFF7A4046855}"/>
              </a:ext>
            </a:extLst>
          </p:cNvPr>
          <p:cNvCxnSpPr/>
          <p:nvPr/>
        </p:nvCxnSpPr>
        <p:spPr bwMode="auto">
          <a:xfrm flipH="1">
            <a:off x="1676403" y="6558178"/>
            <a:ext cx="965526" cy="0"/>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cxnSp>
        <p:nvCxnSpPr>
          <p:cNvPr id="50" name="Straight Arrow Connector 49">
            <a:extLst>
              <a:ext uri="{FF2B5EF4-FFF2-40B4-BE49-F238E27FC236}">
                <a16:creationId xmlns:a16="http://schemas.microsoft.com/office/drawing/2014/main" id="{438B81DF-E158-4B9B-B72F-268F8D554BBC}"/>
              </a:ext>
            </a:extLst>
          </p:cNvPr>
          <p:cNvCxnSpPr>
            <a:stCxn id="42" idx="2"/>
          </p:cNvCxnSpPr>
          <p:nvPr/>
        </p:nvCxnSpPr>
        <p:spPr bwMode="auto">
          <a:xfrm>
            <a:off x="2641929" y="6250401"/>
            <a:ext cx="0" cy="307779"/>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grpSp>
        <p:nvGrpSpPr>
          <p:cNvPr id="51" name="Group 50">
            <a:extLst>
              <a:ext uri="{FF2B5EF4-FFF2-40B4-BE49-F238E27FC236}">
                <a16:creationId xmlns:a16="http://schemas.microsoft.com/office/drawing/2014/main" id="{576F4AD5-BC60-49F7-92F6-40658727E8B6}"/>
              </a:ext>
            </a:extLst>
          </p:cNvPr>
          <p:cNvGrpSpPr/>
          <p:nvPr/>
        </p:nvGrpSpPr>
        <p:grpSpPr>
          <a:xfrm>
            <a:off x="4038600" y="4463708"/>
            <a:ext cx="2133600" cy="1786695"/>
            <a:chOff x="2514600" y="4463707"/>
            <a:chExt cx="2133600" cy="1786695"/>
          </a:xfrm>
        </p:grpSpPr>
        <p:sp>
          <p:nvSpPr>
            <p:cNvPr id="52" name="TextBox 51">
              <a:extLst>
                <a:ext uri="{FF2B5EF4-FFF2-40B4-BE49-F238E27FC236}">
                  <a16:creationId xmlns:a16="http://schemas.microsoft.com/office/drawing/2014/main" id="{86ED7E3F-F569-4B4E-A7F6-20F346E38DCD}"/>
                </a:ext>
              </a:extLst>
            </p:cNvPr>
            <p:cNvSpPr txBox="1"/>
            <p:nvPr/>
          </p:nvSpPr>
          <p:spPr>
            <a:xfrm>
              <a:off x="2514600" y="5542516"/>
              <a:ext cx="2133600" cy="707886"/>
            </a:xfrm>
            <a:prstGeom prst="rect">
              <a:avLst/>
            </a:prstGeom>
            <a:solidFill>
              <a:schemeClr val="bg1">
                <a:lumMod val="95000"/>
              </a:schemeClr>
            </a:solidFill>
            <a:ln>
              <a:solidFill>
                <a:schemeClr val="tx1"/>
              </a:solidFill>
            </a:ln>
          </p:spPr>
          <p:txBody>
            <a:bodyPr wrap="square" rtlCol="0">
              <a:spAutoFit/>
            </a:bodyPr>
            <a:lstStyle/>
            <a:p>
              <a:pPr algn="ctr"/>
              <a:r>
                <a:rPr lang="en-US" sz="2000" dirty="0"/>
                <a:t>HW raises a page fault</a:t>
              </a:r>
            </a:p>
          </p:txBody>
        </p:sp>
        <p:grpSp>
          <p:nvGrpSpPr>
            <p:cNvPr id="53" name="Group 52">
              <a:extLst>
                <a:ext uri="{FF2B5EF4-FFF2-40B4-BE49-F238E27FC236}">
                  <a16:creationId xmlns:a16="http://schemas.microsoft.com/office/drawing/2014/main" id="{5851B532-2E43-4E5C-B9AD-4985E5FE3F7A}"/>
                </a:ext>
              </a:extLst>
            </p:cNvPr>
            <p:cNvGrpSpPr/>
            <p:nvPr/>
          </p:nvGrpSpPr>
          <p:grpSpPr>
            <a:xfrm>
              <a:off x="3581400" y="4873716"/>
              <a:ext cx="533400" cy="668798"/>
              <a:chOff x="3581400" y="4873716"/>
              <a:chExt cx="533400" cy="668798"/>
            </a:xfrm>
          </p:grpSpPr>
          <p:cxnSp>
            <p:nvCxnSpPr>
              <p:cNvPr id="55" name="Straight Arrow Connector 54">
                <a:extLst>
                  <a:ext uri="{FF2B5EF4-FFF2-40B4-BE49-F238E27FC236}">
                    <a16:creationId xmlns:a16="http://schemas.microsoft.com/office/drawing/2014/main" id="{F3B28D25-F679-426D-9C1F-3B45CA7489E0}"/>
                  </a:ext>
                </a:extLst>
              </p:cNvPr>
              <p:cNvCxnSpPr/>
              <p:nvPr/>
            </p:nvCxnSpPr>
            <p:spPr bwMode="auto">
              <a:xfrm>
                <a:off x="4114800" y="4873716"/>
                <a:ext cx="0" cy="668798"/>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56" name="Straight Arrow Connector 55">
                <a:extLst>
                  <a:ext uri="{FF2B5EF4-FFF2-40B4-BE49-F238E27FC236}">
                    <a16:creationId xmlns:a16="http://schemas.microsoft.com/office/drawing/2014/main" id="{982747D2-1CDF-4C2F-ABDD-C6F1189A4C00}"/>
                  </a:ext>
                </a:extLst>
              </p:cNvPr>
              <p:cNvCxnSpPr/>
              <p:nvPr/>
            </p:nvCxnSpPr>
            <p:spPr bwMode="auto">
              <a:xfrm>
                <a:off x="3581400" y="4873716"/>
                <a:ext cx="532181" cy="0"/>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grpSp>
        <p:sp>
          <p:nvSpPr>
            <p:cNvPr id="54" name="TextBox 53">
              <a:extLst>
                <a:ext uri="{FF2B5EF4-FFF2-40B4-BE49-F238E27FC236}">
                  <a16:creationId xmlns:a16="http://schemas.microsoft.com/office/drawing/2014/main" id="{9363156F-4A2A-4125-B208-6124208D624D}"/>
                </a:ext>
              </a:extLst>
            </p:cNvPr>
            <p:cNvSpPr txBox="1"/>
            <p:nvPr/>
          </p:nvSpPr>
          <p:spPr>
            <a:xfrm>
              <a:off x="3461139" y="4463707"/>
              <a:ext cx="726871" cy="369332"/>
            </a:xfrm>
            <a:prstGeom prst="rect">
              <a:avLst/>
            </a:prstGeom>
            <a:noFill/>
          </p:spPr>
          <p:txBody>
            <a:bodyPr wrap="square" rtlCol="0">
              <a:spAutoFit/>
            </a:bodyPr>
            <a:lstStyle/>
            <a:p>
              <a:pPr algn="ctr"/>
              <a:r>
                <a:rPr lang="en-US" dirty="0"/>
                <a:t>No</a:t>
              </a:r>
            </a:p>
          </p:txBody>
        </p:sp>
      </p:grpSp>
      <p:grpSp>
        <p:nvGrpSpPr>
          <p:cNvPr id="57" name="Group 56">
            <a:extLst>
              <a:ext uri="{FF2B5EF4-FFF2-40B4-BE49-F238E27FC236}">
                <a16:creationId xmlns:a16="http://schemas.microsoft.com/office/drawing/2014/main" id="{F5029919-ED3C-41E2-9C4F-2132854AB2AC}"/>
              </a:ext>
            </a:extLst>
          </p:cNvPr>
          <p:cNvGrpSpPr/>
          <p:nvPr/>
        </p:nvGrpSpPr>
        <p:grpSpPr>
          <a:xfrm>
            <a:off x="2629506" y="2301148"/>
            <a:ext cx="2666395" cy="1311277"/>
            <a:chOff x="1105505" y="2301147"/>
            <a:chExt cx="2666395" cy="1311277"/>
          </a:xfrm>
        </p:grpSpPr>
        <p:sp>
          <p:nvSpPr>
            <p:cNvPr id="58" name="TextBox 57">
              <a:extLst>
                <a:ext uri="{FF2B5EF4-FFF2-40B4-BE49-F238E27FC236}">
                  <a16:creationId xmlns:a16="http://schemas.microsoft.com/office/drawing/2014/main" id="{662C5E2F-A2F9-4BFC-A7C8-64FD9F64C330}"/>
                </a:ext>
              </a:extLst>
            </p:cNvPr>
            <p:cNvSpPr txBox="1"/>
            <p:nvPr/>
          </p:nvSpPr>
          <p:spPr>
            <a:xfrm>
              <a:off x="1105505" y="2966093"/>
              <a:ext cx="2266295" cy="646331"/>
            </a:xfrm>
            <a:prstGeom prst="rect">
              <a:avLst/>
            </a:prstGeom>
            <a:noFill/>
            <a:ln>
              <a:solidFill>
                <a:schemeClr val="tx1"/>
              </a:solidFill>
            </a:ln>
          </p:spPr>
          <p:txBody>
            <a:bodyPr wrap="square" rtlCol="0">
              <a:spAutoFit/>
            </a:bodyPr>
            <a:lstStyle/>
            <a:p>
              <a:pPr algn="ctr"/>
              <a:r>
                <a:rPr lang="en-US" dirty="0"/>
                <a:t>HW walks the page table</a:t>
              </a:r>
            </a:p>
          </p:txBody>
        </p:sp>
        <p:cxnSp>
          <p:nvCxnSpPr>
            <p:cNvPr id="59" name="Straight Arrow Connector 58">
              <a:extLst>
                <a:ext uri="{FF2B5EF4-FFF2-40B4-BE49-F238E27FC236}">
                  <a16:creationId xmlns:a16="http://schemas.microsoft.com/office/drawing/2014/main" id="{CFC0E242-39DB-4450-BEAE-28587306F70F}"/>
                </a:ext>
              </a:extLst>
            </p:cNvPr>
            <p:cNvCxnSpPr>
              <a:endCxn id="13" idx="1"/>
            </p:cNvCxnSpPr>
            <p:nvPr/>
          </p:nvCxnSpPr>
          <p:spPr bwMode="auto">
            <a:xfrm flipV="1">
              <a:off x="2209799" y="2707475"/>
              <a:ext cx="1562101" cy="4195"/>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sp>
          <p:nvSpPr>
            <p:cNvPr id="60" name="TextBox 59">
              <a:extLst>
                <a:ext uri="{FF2B5EF4-FFF2-40B4-BE49-F238E27FC236}">
                  <a16:creationId xmlns:a16="http://schemas.microsoft.com/office/drawing/2014/main" id="{04F52A3D-A504-4AE9-B518-0E9F951C4402}"/>
                </a:ext>
              </a:extLst>
            </p:cNvPr>
            <p:cNvSpPr txBox="1"/>
            <p:nvPr/>
          </p:nvSpPr>
          <p:spPr>
            <a:xfrm>
              <a:off x="2722179" y="2301147"/>
              <a:ext cx="726871" cy="369332"/>
            </a:xfrm>
            <a:prstGeom prst="rect">
              <a:avLst/>
            </a:prstGeom>
            <a:noFill/>
          </p:spPr>
          <p:txBody>
            <a:bodyPr wrap="square" rtlCol="0">
              <a:spAutoFit/>
            </a:bodyPr>
            <a:lstStyle/>
            <a:p>
              <a:pPr algn="ctr"/>
              <a:r>
                <a:rPr lang="en-US" dirty="0"/>
                <a:t>No</a:t>
              </a:r>
            </a:p>
          </p:txBody>
        </p:sp>
        <p:cxnSp>
          <p:nvCxnSpPr>
            <p:cNvPr id="61" name="Straight Arrow Connector 60">
              <a:extLst>
                <a:ext uri="{FF2B5EF4-FFF2-40B4-BE49-F238E27FC236}">
                  <a16:creationId xmlns:a16="http://schemas.microsoft.com/office/drawing/2014/main" id="{1D1F4878-DEB4-45E8-8731-DAE3B00728D5}"/>
                </a:ext>
              </a:extLst>
            </p:cNvPr>
            <p:cNvCxnSpPr/>
            <p:nvPr/>
          </p:nvCxnSpPr>
          <p:spPr bwMode="auto">
            <a:xfrm>
              <a:off x="2209800" y="2711670"/>
              <a:ext cx="0" cy="258619"/>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spTree>
    <p:extLst>
      <p:ext uri="{BB962C8B-B14F-4D97-AF65-F5344CB8AC3E}">
        <p14:creationId xmlns:p14="http://schemas.microsoft.com/office/powerpoint/2010/main" val="2006772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2865CD-CFF4-476C-9E20-7A1F1BAC9E7E}"/>
              </a:ext>
            </a:extLst>
          </p:cNvPr>
          <p:cNvSpPr/>
          <p:nvPr/>
        </p:nvSpPr>
        <p:spPr>
          <a:xfrm>
            <a:off x="457200" y="960612"/>
            <a:ext cx="11734800" cy="5632311"/>
          </a:xfrm>
          <a:prstGeom prst="rect">
            <a:avLst/>
          </a:prstGeom>
        </p:spPr>
        <p:txBody>
          <a:bodyPr wrap="square">
            <a:spAutoFit/>
          </a:bodyPr>
          <a:lstStyle/>
          <a:p>
            <a:r>
              <a:rPr lang="en-US" sz="2400" dirty="0">
                <a:latin typeface="Consolas" panose="020B0609020204030204" pitchFamily="49" charset="0"/>
              </a:rPr>
              <a:t>//Chickadee’s x86-64.h: Listing the IDT numbers</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INT_DE          </a:t>
            </a:r>
            <a:r>
              <a:rPr lang="en-US" sz="2400" dirty="0">
                <a:solidFill>
                  <a:srgbClr val="00B050"/>
                </a:solidFill>
                <a:latin typeface="Consolas" panose="020B0609020204030204" pitchFamily="49" charset="0"/>
              </a:rPr>
              <a:t>0</a:t>
            </a:r>
            <a:r>
              <a:rPr lang="en-US" sz="2400" dirty="0">
                <a:latin typeface="Consolas" panose="020B0609020204030204" pitchFamily="49" charset="0"/>
              </a:rPr>
              <a:t>           // Divide error (#DE)</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INT_DB          </a:t>
            </a:r>
            <a:r>
              <a:rPr lang="en-US" sz="2400" dirty="0">
                <a:solidFill>
                  <a:srgbClr val="00B050"/>
                </a:solidFill>
                <a:latin typeface="Consolas" panose="020B0609020204030204" pitchFamily="49" charset="0"/>
              </a:rPr>
              <a:t>1</a:t>
            </a:r>
            <a:r>
              <a:rPr lang="en-US" sz="2400" dirty="0">
                <a:latin typeface="Consolas" panose="020B0609020204030204" pitchFamily="49" charset="0"/>
              </a:rPr>
              <a:t>           // Debug (#DB)</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INT_NM          </a:t>
            </a:r>
            <a:r>
              <a:rPr lang="en-US" sz="2400" dirty="0">
                <a:solidFill>
                  <a:srgbClr val="00B050"/>
                </a:solidFill>
                <a:latin typeface="Consolas" panose="020B0609020204030204" pitchFamily="49" charset="0"/>
              </a:rPr>
              <a:t>2</a:t>
            </a:r>
            <a:r>
              <a:rPr lang="en-US" sz="2400" dirty="0">
                <a:latin typeface="Consolas" panose="020B0609020204030204" pitchFamily="49" charset="0"/>
              </a:rPr>
              <a:t>           // Non-maskable interrupt (#NM)</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INT_BP          </a:t>
            </a:r>
            <a:r>
              <a:rPr lang="en-US" sz="2400" dirty="0">
                <a:solidFill>
                  <a:srgbClr val="00B050"/>
                </a:solidFill>
                <a:latin typeface="Consolas" panose="020B0609020204030204" pitchFamily="49" charset="0"/>
              </a:rPr>
              <a:t>3</a:t>
            </a:r>
            <a:r>
              <a:rPr lang="en-US" sz="2400" dirty="0">
                <a:latin typeface="Consolas" panose="020B0609020204030204" pitchFamily="49" charset="0"/>
              </a:rPr>
              <a:t>           // Breakpoint (#BP)</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INT_OF          </a:t>
            </a:r>
            <a:r>
              <a:rPr lang="en-US" sz="2400" dirty="0">
                <a:solidFill>
                  <a:srgbClr val="00B050"/>
                </a:solidFill>
                <a:latin typeface="Consolas" panose="020B0609020204030204" pitchFamily="49" charset="0"/>
              </a:rPr>
              <a:t>4</a:t>
            </a:r>
            <a:r>
              <a:rPr lang="en-US" sz="2400" dirty="0">
                <a:latin typeface="Consolas" panose="020B0609020204030204" pitchFamily="49" charset="0"/>
              </a:rPr>
              <a:t>           // Overflow (#OF)</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INT_UD          </a:t>
            </a:r>
            <a:r>
              <a:rPr lang="en-US" sz="2400" dirty="0">
                <a:solidFill>
                  <a:srgbClr val="00B050"/>
                </a:solidFill>
                <a:latin typeface="Consolas" panose="020B0609020204030204" pitchFamily="49" charset="0"/>
              </a:rPr>
              <a:t>6</a:t>
            </a:r>
            <a:r>
              <a:rPr lang="en-US" sz="2400" dirty="0">
                <a:latin typeface="Consolas" panose="020B0609020204030204" pitchFamily="49" charset="0"/>
              </a:rPr>
              <a:t>           // Invalid opcode (#UD)</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INT_DF          </a:t>
            </a:r>
            <a:r>
              <a:rPr lang="en-US" sz="2400" dirty="0">
                <a:solidFill>
                  <a:srgbClr val="00B050"/>
                </a:solidFill>
                <a:latin typeface="Consolas" panose="020B0609020204030204" pitchFamily="49" charset="0"/>
              </a:rPr>
              <a:t>8</a:t>
            </a:r>
            <a:r>
              <a:rPr lang="en-US" sz="2400" dirty="0">
                <a:latin typeface="Consolas" panose="020B0609020204030204" pitchFamily="49" charset="0"/>
              </a:rPr>
              <a:t>           // Double fault (#DF)</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INT_TS          </a:t>
            </a:r>
            <a:r>
              <a:rPr lang="en-US" sz="2400" dirty="0">
                <a:solidFill>
                  <a:srgbClr val="00B050"/>
                </a:solidFill>
                <a:latin typeface="Consolas" panose="020B0609020204030204" pitchFamily="49" charset="0"/>
              </a:rPr>
              <a:t>10</a:t>
            </a:r>
            <a:r>
              <a:rPr lang="en-US" sz="2400" dirty="0">
                <a:latin typeface="Consolas" panose="020B0609020204030204" pitchFamily="49" charset="0"/>
              </a:rPr>
              <a:t>          // Invalid TSS (#TS)</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INT_NP          </a:t>
            </a:r>
            <a:r>
              <a:rPr lang="en-US" sz="2400" dirty="0">
                <a:solidFill>
                  <a:srgbClr val="00B050"/>
                </a:solidFill>
                <a:latin typeface="Consolas" panose="020B0609020204030204" pitchFamily="49" charset="0"/>
              </a:rPr>
              <a:t>11</a:t>
            </a:r>
            <a:r>
              <a:rPr lang="en-US" sz="2400" dirty="0">
                <a:latin typeface="Consolas" panose="020B0609020204030204" pitchFamily="49" charset="0"/>
              </a:rPr>
              <a:t>          // Segment not present (#NP)</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INT_SS          </a:t>
            </a:r>
            <a:r>
              <a:rPr lang="en-US" sz="2400" dirty="0">
                <a:solidFill>
                  <a:srgbClr val="00B050"/>
                </a:solidFill>
                <a:latin typeface="Consolas" panose="020B0609020204030204" pitchFamily="49" charset="0"/>
              </a:rPr>
              <a:t>12</a:t>
            </a:r>
            <a:r>
              <a:rPr lang="en-US" sz="2400" dirty="0">
                <a:latin typeface="Consolas" panose="020B0609020204030204" pitchFamily="49" charset="0"/>
              </a:rPr>
              <a:t>          // Stack fault (#SS)</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INT_GP          </a:t>
            </a:r>
            <a:r>
              <a:rPr lang="en-US" sz="2400" dirty="0">
                <a:solidFill>
                  <a:srgbClr val="00B050"/>
                </a:solidFill>
                <a:latin typeface="Consolas" panose="020B0609020204030204" pitchFamily="49" charset="0"/>
              </a:rPr>
              <a:t>13</a:t>
            </a:r>
            <a:r>
              <a:rPr lang="en-US" sz="2400" dirty="0">
                <a:latin typeface="Consolas" panose="020B0609020204030204" pitchFamily="49" charset="0"/>
              </a:rPr>
              <a:t>          // General protection (#GP)</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INT_PF          </a:t>
            </a:r>
            <a:r>
              <a:rPr lang="en-US" sz="2400" dirty="0">
                <a:solidFill>
                  <a:srgbClr val="00B050"/>
                </a:solidFill>
                <a:latin typeface="Consolas" panose="020B0609020204030204" pitchFamily="49" charset="0"/>
              </a:rPr>
              <a:t>14</a:t>
            </a:r>
            <a:r>
              <a:rPr lang="en-US" sz="2400" dirty="0">
                <a:latin typeface="Consolas" panose="020B0609020204030204" pitchFamily="49" charset="0"/>
              </a:rPr>
              <a:t>          // Page fault (#PF)</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INT_AC          </a:t>
            </a:r>
            <a:r>
              <a:rPr lang="en-US" sz="2400" dirty="0">
                <a:solidFill>
                  <a:srgbClr val="00B050"/>
                </a:solidFill>
                <a:latin typeface="Consolas" panose="020B0609020204030204" pitchFamily="49" charset="0"/>
              </a:rPr>
              <a:t>17</a:t>
            </a:r>
            <a:r>
              <a:rPr lang="en-US" sz="2400" dirty="0">
                <a:latin typeface="Consolas" panose="020B0609020204030204" pitchFamily="49" charset="0"/>
              </a:rPr>
              <a:t>          // Alignment check (#AC)</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INT_MC          </a:t>
            </a:r>
            <a:r>
              <a:rPr lang="en-US" sz="2400" dirty="0">
                <a:solidFill>
                  <a:srgbClr val="00B050"/>
                </a:solidFill>
                <a:latin typeface="Consolas" panose="020B0609020204030204" pitchFamily="49" charset="0"/>
              </a:rPr>
              <a:t>18</a:t>
            </a:r>
            <a:r>
              <a:rPr lang="en-US" sz="2400" dirty="0">
                <a:latin typeface="Consolas" panose="020B0609020204030204" pitchFamily="49" charset="0"/>
              </a:rPr>
              <a:t>          // Machine check (#MC)</a:t>
            </a:r>
          </a:p>
        </p:txBody>
      </p:sp>
      <p:sp>
        <p:nvSpPr>
          <p:cNvPr id="3" name="Title 1">
            <a:extLst>
              <a:ext uri="{FF2B5EF4-FFF2-40B4-BE49-F238E27FC236}">
                <a16:creationId xmlns:a16="http://schemas.microsoft.com/office/drawing/2014/main" id="{A7A4F0CC-2D40-48CC-BCB5-FF8F58518AF1}"/>
              </a:ext>
            </a:extLst>
          </p:cNvPr>
          <p:cNvSpPr>
            <a:spLocks noGrp="1"/>
          </p:cNvSpPr>
          <p:nvPr>
            <p:ph type="title"/>
          </p:nvPr>
        </p:nvSpPr>
        <p:spPr>
          <a:xfrm>
            <a:off x="0" y="-132587"/>
            <a:ext cx="12192000" cy="1325563"/>
          </a:xfrm>
        </p:spPr>
        <p:txBody>
          <a:bodyPr>
            <a:normAutofit/>
          </a:bodyPr>
          <a:lstStyle/>
          <a:p>
            <a:r>
              <a:rPr lang="en-US" sz="4200" dirty="0"/>
              <a:t>Interrupts, Exceptions, and Non-</a:t>
            </a:r>
            <a:r>
              <a:rPr lang="en-US" sz="4200" dirty="0" err="1">
                <a:latin typeface="Consolas" panose="020B0609020204030204" pitchFamily="49" charset="0"/>
              </a:rPr>
              <a:t>syscall</a:t>
            </a:r>
            <a:r>
              <a:rPr lang="en-US" sz="4200" dirty="0"/>
              <a:t> Traps</a:t>
            </a:r>
          </a:p>
        </p:txBody>
      </p:sp>
      <p:sp>
        <p:nvSpPr>
          <p:cNvPr id="6" name="Rectangle 5">
            <a:extLst>
              <a:ext uri="{FF2B5EF4-FFF2-40B4-BE49-F238E27FC236}">
                <a16:creationId xmlns:a16="http://schemas.microsoft.com/office/drawing/2014/main" id="{419A4990-8EED-41C9-847C-67A0C329B48D}"/>
              </a:ext>
            </a:extLst>
          </p:cNvPr>
          <p:cNvSpPr/>
          <p:nvPr/>
        </p:nvSpPr>
        <p:spPr>
          <a:xfrm>
            <a:off x="449166" y="960612"/>
            <a:ext cx="11734800" cy="1938992"/>
          </a:xfrm>
          <a:prstGeom prst="rect">
            <a:avLst/>
          </a:prstGeom>
        </p:spPr>
        <p:txBody>
          <a:bodyPr wrap="square">
            <a:spAutoFit/>
          </a:bodyPr>
          <a:lstStyle/>
          <a:p>
            <a:r>
              <a:rPr lang="en-US" sz="2400" dirty="0">
                <a:latin typeface="Consolas" panose="020B0609020204030204" pitchFamily="49" charset="0"/>
              </a:rPr>
              <a:t>//Chickadee’s </a:t>
            </a:r>
            <a:r>
              <a:rPr lang="en-US" sz="2400" dirty="0" err="1">
                <a:latin typeface="Consolas" panose="020B0609020204030204" pitchFamily="49" charset="0"/>
              </a:rPr>
              <a:t>kernel.hh</a:t>
            </a:r>
            <a:r>
              <a:rPr lang="en-US" sz="2400" dirty="0">
                <a:latin typeface="Consolas" panose="020B0609020204030204" pitchFamily="49" charset="0"/>
              </a:rPr>
              <a:t>: Hardware-generated interrupts</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INT_IRQ         </a:t>
            </a:r>
            <a:r>
              <a:rPr lang="en-US" sz="2400" dirty="0">
                <a:solidFill>
                  <a:srgbClr val="00B050"/>
                </a:solidFill>
                <a:latin typeface="Consolas" panose="020B0609020204030204" pitchFamily="49" charset="0"/>
              </a:rPr>
              <a:t>32</a:t>
            </a:r>
            <a:r>
              <a:rPr lang="en-US" sz="2400" dirty="0">
                <a:latin typeface="Consolas" panose="020B0609020204030204" pitchFamily="49" charset="0"/>
              </a:rPr>
              <a:t>          // Base value for any hardware-</a:t>
            </a:r>
          </a:p>
          <a:p>
            <a:r>
              <a:rPr lang="en-US" sz="2400" dirty="0">
                <a:latin typeface="Consolas" panose="020B0609020204030204" pitchFamily="49" charset="0"/>
              </a:rPr>
              <a:t>                                    // generated interrupt</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IRQ_TIMER       </a:t>
            </a:r>
            <a:r>
              <a:rPr lang="en-US" sz="2400" dirty="0">
                <a:solidFill>
                  <a:srgbClr val="00B050"/>
                </a:solidFill>
                <a:latin typeface="Consolas" panose="020B0609020204030204" pitchFamily="49" charset="0"/>
              </a:rPr>
              <a:t>0</a:t>
            </a:r>
            <a:r>
              <a:rPr lang="en-US" sz="2400" dirty="0">
                <a:latin typeface="Consolas" panose="020B0609020204030204" pitchFamily="49" charset="0"/>
              </a:rPr>
              <a:t>           // Timer went off</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IRQ_KEYBOARD    </a:t>
            </a:r>
            <a:r>
              <a:rPr lang="en-US" sz="2400" dirty="0">
                <a:solidFill>
                  <a:srgbClr val="00B050"/>
                </a:solidFill>
                <a:latin typeface="Consolas" panose="020B0609020204030204" pitchFamily="49" charset="0"/>
              </a:rPr>
              <a:t>1</a:t>
            </a:r>
            <a:r>
              <a:rPr lang="en-US" sz="2400" dirty="0">
                <a:latin typeface="Consolas" panose="020B0609020204030204" pitchFamily="49" charset="0"/>
              </a:rPr>
              <a:t>           // User hit a key</a:t>
            </a:r>
          </a:p>
        </p:txBody>
      </p:sp>
      <p:grpSp>
        <p:nvGrpSpPr>
          <p:cNvPr id="9" name="Group 8">
            <a:extLst>
              <a:ext uri="{FF2B5EF4-FFF2-40B4-BE49-F238E27FC236}">
                <a16:creationId xmlns:a16="http://schemas.microsoft.com/office/drawing/2014/main" id="{E4723147-3A5C-4F1F-87CB-BCE50611AC79}"/>
              </a:ext>
            </a:extLst>
          </p:cNvPr>
          <p:cNvGrpSpPr/>
          <p:nvPr/>
        </p:nvGrpSpPr>
        <p:grpSpPr>
          <a:xfrm>
            <a:off x="449166" y="3092117"/>
            <a:ext cx="11293642" cy="3717756"/>
            <a:chOff x="12192000" y="3092117"/>
            <a:chExt cx="11293642" cy="3717756"/>
          </a:xfrm>
        </p:grpSpPr>
        <p:sp>
          <p:nvSpPr>
            <p:cNvPr id="7" name="Rectangle 6">
              <a:extLst>
                <a:ext uri="{FF2B5EF4-FFF2-40B4-BE49-F238E27FC236}">
                  <a16:creationId xmlns:a16="http://schemas.microsoft.com/office/drawing/2014/main" id="{1151A9B2-61F3-4142-83C4-747AA75C3928}"/>
                </a:ext>
              </a:extLst>
            </p:cNvPr>
            <p:cNvSpPr/>
            <p:nvPr/>
          </p:nvSpPr>
          <p:spPr>
            <a:xfrm>
              <a:off x="12192000" y="3270443"/>
              <a:ext cx="10122061" cy="3539430"/>
            </a:xfrm>
            <a:prstGeom prst="rect">
              <a:avLst/>
            </a:prstGeom>
          </p:spPr>
          <p:txBody>
            <a:bodyPr wrap="square">
              <a:spAutoFit/>
            </a:bodyPr>
            <a:lstStyle/>
            <a:p>
              <a:r>
                <a:rPr lang="en-US" sz="2800" dirty="0">
                  <a:solidFill>
                    <a:srgbClr val="0070C0"/>
                  </a:solidFill>
                  <a:latin typeface="Consolas" panose="020B0609020204030204" pitchFamily="49" charset="0"/>
                </a:rPr>
                <a:t>void</a:t>
              </a:r>
              <a:r>
                <a:rPr lang="en-US" sz="2800" dirty="0">
                  <a:latin typeface="Consolas" panose="020B0609020204030204" pitchFamily="49" charset="0"/>
                </a:rPr>
                <a:t> proc::exception(</a:t>
              </a:r>
              <a:r>
                <a:rPr lang="en-US" sz="2800" dirty="0" err="1">
                  <a:latin typeface="Consolas" panose="020B0609020204030204" pitchFamily="49" charset="0"/>
                </a:rPr>
                <a:t>regstate</a:t>
              </a:r>
              <a:r>
                <a:rPr lang="en-US" sz="2800" dirty="0">
                  <a:latin typeface="Consolas" panose="020B0609020204030204" pitchFamily="49" charset="0"/>
                </a:rPr>
                <a:t>* regs) {</a:t>
              </a:r>
            </a:p>
            <a:p>
              <a:r>
                <a:rPr lang="en-US" sz="2800" dirty="0">
                  <a:solidFill>
                    <a:srgbClr val="0070C0"/>
                  </a:solidFill>
                  <a:latin typeface="Consolas" panose="020B0609020204030204" pitchFamily="49" charset="0"/>
                </a:rPr>
                <a:t>switch</a:t>
              </a:r>
              <a:r>
                <a:rPr lang="en-US" sz="2800" dirty="0">
                  <a:latin typeface="Consolas" panose="020B0609020204030204" pitchFamily="49" charset="0"/>
                </a:rPr>
                <a:t> (regs-&gt;</a:t>
              </a:r>
              <a:r>
                <a:rPr lang="en-US" sz="2800" dirty="0" err="1">
                  <a:latin typeface="Consolas" panose="020B0609020204030204" pitchFamily="49" charset="0"/>
                </a:rPr>
                <a:t>reg_intno</a:t>
              </a:r>
              <a:r>
                <a:rPr lang="en-US" sz="2800" dirty="0">
                  <a:latin typeface="Consolas" panose="020B0609020204030204" pitchFamily="49" charset="0"/>
                </a:rPr>
                <a:t>) {</a:t>
              </a:r>
            </a:p>
            <a:p>
              <a:endParaRPr lang="en-US" sz="2800" dirty="0">
                <a:latin typeface="Consolas" panose="020B0609020204030204" pitchFamily="49" charset="0"/>
              </a:endParaRPr>
            </a:p>
            <a:p>
              <a:r>
                <a:rPr lang="en-US" sz="2800" dirty="0">
                  <a:latin typeface="Consolas" panose="020B0609020204030204" pitchFamily="49" charset="0"/>
                </a:rPr>
                <a:t>// This case returns to the interrupted</a:t>
              </a:r>
            </a:p>
            <a:p>
              <a:r>
                <a:rPr lang="en-US" sz="2800" dirty="0">
                  <a:latin typeface="Consolas" panose="020B0609020204030204" pitchFamily="49" charset="0"/>
                </a:rPr>
                <a:t>// process immediately.</a:t>
              </a:r>
            </a:p>
            <a:p>
              <a:r>
                <a:rPr lang="en-US" sz="2800" dirty="0">
                  <a:solidFill>
                    <a:srgbClr val="0070C0"/>
                  </a:solidFill>
                  <a:latin typeface="Consolas" panose="020B0609020204030204" pitchFamily="49" charset="0"/>
                </a:rPr>
                <a:t>case</a:t>
              </a:r>
              <a:r>
                <a:rPr lang="en-US" sz="2800" dirty="0">
                  <a:latin typeface="Consolas" panose="020B0609020204030204" pitchFamily="49" charset="0"/>
                </a:rPr>
                <a:t> INT_IRQ + IRQ_KEYBOARD:</a:t>
              </a:r>
            </a:p>
            <a:p>
              <a:r>
                <a:rPr lang="en-US" sz="2800" dirty="0">
                  <a:latin typeface="Consolas" panose="020B0609020204030204" pitchFamily="49" charset="0"/>
                </a:rPr>
                <a:t>    </a:t>
              </a:r>
              <a:r>
                <a:rPr lang="en-US" sz="2800" dirty="0" err="1">
                  <a:latin typeface="Consolas" panose="020B0609020204030204" pitchFamily="49" charset="0"/>
                </a:rPr>
                <a:t>keyboardstate</a:t>
              </a:r>
              <a:r>
                <a:rPr lang="en-US" sz="2800" dirty="0">
                  <a:latin typeface="Consolas" panose="020B0609020204030204" pitchFamily="49" charset="0"/>
                </a:rPr>
                <a:t>::get().</a:t>
              </a:r>
              <a:r>
                <a:rPr lang="en-US" sz="2800" dirty="0" err="1">
                  <a:latin typeface="Consolas" panose="020B0609020204030204" pitchFamily="49" charset="0"/>
                </a:rPr>
                <a:t>handle_interrupt</a:t>
              </a:r>
              <a:r>
                <a:rPr lang="en-US" sz="2800" dirty="0">
                  <a:latin typeface="Consolas" panose="020B0609020204030204" pitchFamily="49" charset="0"/>
                </a:rPr>
                <a:t>();</a:t>
              </a:r>
            </a:p>
            <a:p>
              <a:r>
                <a:rPr lang="en-US" sz="2800" dirty="0">
                  <a:latin typeface="Consolas" panose="020B0609020204030204" pitchFamily="49" charset="0"/>
                </a:rPr>
                <a:t>    </a:t>
              </a:r>
              <a:r>
                <a:rPr lang="en-US" sz="2800" dirty="0">
                  <a:solidFill>
                    <a:srgbClr val="0070C0"/>
                  </a:solidFill>
                  <a:latin typeface="Consolas" panose="020B0609020204030204" pitchFamily="49" charset="0"/>
                </a:rPr>
                <a:t>break</a:t>
              </a:r>
              <a:r>
                <a:rPr lang="en-US" sz="2800" dirty="0">
                  <a:latin typeface="Consolas" panose="020B0609020204030204" pitchFamily="49" charset="0"/>
                </a:rPr>
                <a:t>;</a:t>
              </a:r>
            </a:p>
          </p:txBody>
        </p:sp>
        <p:cxnSp>
          <p:nvCxnSpPr>
            <p:cNvPr id="8" name="Straight Connector 7">
              <a:extLst>
                <a:ext uri="{FF2B5EF4-FFF2-40B4-BE49-F238E27FC236}">
                  <a16:creationId xmlns:a16="http://schemas.microsoft.com/office/drawing/2014/main" id="{E70045C1-A7B2-41D5-A31F-DD14C3672C01}"/>
                </a:ext>
              </a:extLst>
            </p:cNvPr>
            <p:cNvCxnSpPr/>
            <p:nvPr/>
          </p:nvCxnSpPr>
          <p:spPr>
            <a:xfrm>
              <a:off x="12192000" y="3092117"/>
              <a:ext cx="112936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77708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5786</TotalTime>
  <Words>8230</Words>
  <Application>Microsoft Office PowerPoint</Application>
  <PresentationFormat>Widescreen</PresentationFormat>
  <Paragraphs>903</Paragraphs>
  <Slides>39</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Calibri</vt:lpstr>
      <vt:lpstr>Consolas</vt:lpstr>
      <vt:lpstr>Lucida Console</vt:lpstr>
      <vt:lpstr>Segoe UI</vt:lpstr>
      <vt:lpstr>Segoe UI Light</vt:lpstr>
      <vt:lpstr>Office Theme</vt:lpstr>
      <vt:lpstr>CS 1610: Lecture 4 2/4/2026</vt:lpstr>
      <vt:lpstr>Vectoring Control To The Kernel</vt:lpstr>
      <vt:lpstr>Interrupts, Exceptions, and Non-syscall Traps</vt:lpstr>
      <vt:lpstr>PowerPoint Presentation</vt:lpstr>
      <vt:lpstr>Interrupts, Exceptions, and Non-syscall Traps</vt:lpstr>
      <vt:lpstr>PowerPoint Presentation</vt:lpstr>
      <vt:lpstr>Interrupts, Exceptions, and Non-syscall Traps</vt:lpstr>
      <vt:lpstr>The Lifecycle of a Memory Reference on x86</vt:lpstr>
      <vt:lpstr>Interrupts, Exceptions, and Non-syscall Traps</vt:lpstr>
      <vt:lpstr>Which Stack Should the Kernel Use to Handle Interrupts and Exceptions?</vt:lpstr>
      <vt:lpstr>PowerPoint Presentation</vt:lpstr>
      <vt:lpstr>PowerPoint Presentation</vt:lpstr>
      <vt:lpstr>PowerPoint Presentation</vt:lpstr>
      <vt:lpstr>PowerPoint Presentation</vt:lpstr>
      <vt:lpstr>The hardware automatically disables interrupts before executing the kernel’s interrupt handler!</vt:lpstr>
      <vt:lpstr>The hardware also pushes some registers onto the stack!</vt:lpstr>
      <vt:lpstr>PowerPoint Presentation</vt:lpstr>
      <vt:lpstr>Suppose that proc::exception() looked like this . . .</vt:lpstr>
      <vt:lpstr>PowerPoint Presentation</vt:lpstr>
      <vt:lpstr>What does proc::exception() really look like?</vt:lpstr>
      <vt:lpstr>PowerPoint Presentation</vt:lpstr>
      <vt:lpstr>PowerPoint Presentation</vt:lpstr>
      <vt:lpstr>PowerPoint Presentation</vt:lpstr>
      <vt:lpstr>PowerPoint Presentation</vt:lpstr>
      <vt:lpstr>We’ve seen restore_and_iret already, when we imagined that proc::exception() returned immediately!</vt:lpstr>
      <vt:lpstr>PowerPoint Presentation</vt:lpstr>
      <vt:lpstr>THAT WAS A LOT OF INFORMATION</vt:lpstr>
      <vt:lpstr>The Mystery of proc::regs_</vt:lpstr>
      <vt:lpstr>PowerPoint Presentation</vt:lpstr>
      <vt:lpstr>Exercise for the reader: proc::yields_</vt:lpstr>
      <vt:lpstr>Buddy Allocation</vt:lpstr>
      <vt:lpstr>Allocating memory in the kernel</vt:lpstr>
      <vt:lpstr>Allocating memory in the kernel</vt:lpstr>
      <vt:lpstr>Allocating memory in the kernel</vt:lpstr>
      <vt:lpstr>Buddy allocation</vt:lpstr>
      <vt:lpstr>PowerPoint Presentation</vt:lpstr>
      <vt:lpstr>PowerPoint Presentation</vt:lpstr>
      <vt:lpstr>PowerPoint Presentation</vt:lpstr>
      <vt:lpstr>Testing Strategies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Mickens</dc:creator>
  <cp:lastModifiedBy>Mickens, James</cp:lastModifiedBy>
  <cp:revision>1430</cp:revision>
  <dcterms:created xsi:type="dcterms:W3CDTF">2019-12-16T17:08:25Z</dcterms:created>
  <dcterms:modified xsi:type="dcterms:W3CDTF">2026-02-06T16:15:50Z</dcterms:modified>
</cp:coreProperties>
</file>