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52" r:id="rId3"/>
    <p:sldId id="353" r:id="rId4"/>
    <p:sldId id="354" r:id="rId5"/>
    <p:sldId id="355" r:id="rId6"/>
    <p:sldId id="364" r:id="rId7"/>
    <p:sldId id="323" r:id="rId8"/>
    <p:sldId id="372" r:id="rId9"/>
    <p:sldId id="325" r:id="rId10"/>
    <p:sldId id="331" r:id="rId11"/>
    <p:sldId id="327" r:id="rId12"/>
    <p:sldId id="365" r:id="rId13"/>
    <p:sldId id="332" r:id="rId14"/>
    <p:sldId id="333" r:id="rId15"/>
    <p:sldId id="366" r:id="rId16"/>
    <p:sldId id="334" r:id="rId17"/>
    <p:sldId id="338" r:id="rId18"/>
    <p:sldId id="339" r:id="rId19"/>
    <p:sldId id="335" r:id="rId20"/>
    <p:sldId id="336" r:id="rId21"/>
    <p:sldId id="337" r:id="rId22"/>
    <p:sldId id="341" r:id="rId23"/>
    <p:sldId id="343" r:id="rId24"/>
    <p:sldId id="345" r:id="rId25"/>
    <p:sldId id="346" r:id="rId26"/>
    <p:sldId id="347" r:id="rId27"/>
    <p:sldId id="349" r:id="rId28"/>
    <p:sldId id="357" r:id="rId29"/>
    <p:sldId id="358" r:id="rId30"/>
    <p:sldId id="359" r:id="rId31"/>
    <p:sldId id="362" r:id="rId32"/>
    <p:sldId id="363" r:id="rId33"/>
    <p:sldId id="367" r:id="rId34"/>
    <p:sldId id="368" r:id="rId35"/>
    <p:sldId id="369" r:id="rId36"/>
    <p:sldId id="3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CC00"/>
    <a:srgbClr val="B4F2FA"/>
    <a:srgbClr val="A3FFD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snapToGrid="0">
      <p:cViewPr varScale="1">
        <p:scale>
          <a:sx n="61" d="100"/>
          <a:sy n="61" d="100"/>
        </p:scale>
        <p:origin x="6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ernel.org/doc/htmldocs/kernel-locking/uniprocessor.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tackoverflow.com/questions/3372541/spin-lock-on-non-preemtive-linux-kernel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kernel.org/doc/htmldocs/kernel-locking/uniprocessor.html" TargetMode="External"/><Relationship Id="rId4" Type="http://schemas.openxmlformats.org/officeDocument/2006/relationships/hyperlink" Target="http://halobates.de/lk09-scalability.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dos.csail.mit.edu/6.828/2019/xv6/book-riscv-rev0.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torvalds/linux/blob/master/kernel/fork.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s.bilkent.edu.tr/~canf/knuth1974.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illy.com/library/view/understanding-the-linux/0596005652/ch04s03.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ooks.gigatux.nl/mirror/kerneldevelopment/0672327201/ch07lev1sec2.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books.gigatux.nl/mirror/kerneldevelopment/0672327201/ch07lev1sec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lectures, when we talk about how OSes handle hardware devices, we’ll talk more about the </a:t>
            </a:r>
            <a:r>
              <a:rPr lang="en-US" dirty="0" err="1"/>
              <a:t>inb</a:t>
            </a:r>
            <a:r>
              <a:rPr lang="en-US" dirty="0"/>
              <a:t> instruction. For now, it suffices to say that the </a:t>
            </a:r>
            <a:r>
              <a:rPr lang="en-US" dirty="0" err="1"/>
              <a:t>inb</a:t>
            </a:r>
            <a:r>
              <a:rPr lang="en-US" dirty="0"/>
              <a:t> instruction allows a CPU to pull a byte of data from certain kinds of devices like keyboards.</a:t>
            </a:r>
          </a:p>
          <a:p>
            <a:endParaRPr lang="en-US" dirty="0"/>
          </a:p>
          <a:p>
            <a:r>
              <a:rPr lang="en-US" dirty="0"/>
              <a:t>Remember that k-</a:t>
            </a:r>
            <a:r>
              <a:rPr lang="en-US" dirty="0" err="1"/>
              <a:t>exception.S</a:t>
            </a:r>
            <a:r>
              <a:rPr lang="en-US" dirty="0"/>
              <a:t>::</a:t>
            </a:r>
            <a:r>
              <a:rPr lang="en-US" dirty="0" err="1"/>
              <a:t>restore_and_iret</a:t>
            </a:r>
            <a:r>
              <a:rPr lang="en-US" dirty="0"/>
              <a:t> pops a bunch of saved register content from the stack into actual registers, and then does an </a:t>
            </a:r>
            <a:r>
              <a:rPr lang="en-US" dirty="0" err="1"/>
              <a:t>iret</a:t>
            </a:r>
            <a:r>
              <a:rPr lang="en-US" dirty="0"/>
              <a:t> to return to the interrupted execution context.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81560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last lecture, race conditions can occur even in a single-core machine if a spinlock is acquired without disabling interrupts . . .</a:t>
            </a:r>
          </a:p>
          <a:p>
            <a:endParaRPr lang="en-US" dirty="0"/>
          </a:p>
          <a:p>
            <a:r>
              <a:rPr lang="en-US" dirty="0"/>
              <a:t>[Ref: </a:t>
            </a:r>
            <a:r>
              <a:rPr lang="en-US" dirty="0">
                <a:hlinkClick r:id="rId3"/>
              </a:rPr>
              <a:t>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7579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https://stackoverflow.com/questions/3372541/spin-lock-on-non-preemtive-linux-kernels</a:t>
            </a:r>
            <a:endParaRPr lang="en-US" dirty="0"/>
          </a:p>
          <a:p>
            <a:r>
              <a:rPr lang="en-US" dirty="0"/>
              <a:t>         </a:t>
            </a:r>
            <a:r>
              <a:rPr lang="en-US" dirty="0">
                <a:hlinkClick r:id="rId4"/>
              </a:rPr>
              <a:t>http://halobates.de/lk09-scalability.pdf</a:t>
            </a:r>
            <a:r>
              <a:rPr lang="en-US" dirty="0"/>
              <a:t>  //Section 6 in particular</a:t>
            </a:r>
          </a:p>
          <a:p>
            <a:r>
              <a:rPr lang="en-US" dirty="0">
                <a:hlinkClick r:id="rId5"/>
              </a:rPr>
              <a:t>         https://www.kernel.org/doc/htmldocs/kernel-locking/uniprocessor.html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53847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https://pdos.csail.mit.edu/6.828/2019/xv6/book-riscv-rev0.pdf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49960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386797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Locks are typically needed when an invariant requires atomic reading and writing of multiple memory locations. As a concrete example, consider why spinlocks disable interrupts. Even in the case of a single-core machine, kernel code can be updating a data structure, and then an interrupt can fire. If the interrupted kernel code was trying to perform an atomic operation, then it’s possible that the interrupt handler might touch the memory locations being updated by the ostensibly atomic operation! Thus, even on a single-core machine, locks are helpful for ensuring the atomicity of operations that affect multiple memory locations.</a:t>
            </a:r>
          </a:p>
          <a:p>
            <a:r>
              <a:rPr lang="en-US" dirty="0"/>
              <a:t>[Ref: </a:t>
            </a:r>
            <a:r>
              <a:rPr lang="en-US" dirty="0">
                <a:hlinkClick r:id="rId3"/>
              </a:rPr>
              <a:t>https://pdos.csail.mit.edu/6.828/2019/xv6/book-riscv-rev0.pdf</a:t>
            </a:r>
            <a:r>
              <a:rPr lang="en-US" dirty="0"/>
              <a:t> //Section 5.3]</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197325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pset2, you’ll have to implement </a:t>
            </a:r>
            <a:r>
              <a:rPr lang="en-US" dirty="0" err="1"/>
              <a:t>getppid</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413172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365393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37728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345061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kernel boots, it may need to have a source of randomness. For example, the kernel may need to generate a random-looking cryptographic key. But what kind of source can generate random numbers during the boot process? The __</a:t>
            </a:r>
            <a:r>
              <a:rPr lang="en-US" dirty="0" err="1"/>
              <a:t>latent_entropy</a:t>
            </a:r>
            <a:r>
              <a:rPr lang="en-US" dirty="0"/>
              <a:t> tries to generate randomness from the kernel code that executes during boot. The hope is that, on different machines that have different hardware configurations, the kernel will execute the same code in different ways---in particular, the kernel will execute different branches. The __</a:t>
            </a:r>
            <a:r>
              <a:rPr lang="en-US" dirty="0" err="1"/>
              <a:t>latent_entropy</a:t>
            </a:r>
            <a:r>
              <a:rPr lang="en-US" dirty="0"/>
              <a:t> patch adds instrumentation to kernel code, randomly updating entropy variables in response to branching behavior.</a:t>
            </a:r>
          </a:p>
          <a:p>
            <a:endParaRPr lang="en-US" dirty="0"/>
          </a:p>
          <a:p>
            <a:r>
              <a:rPr lang="en-US" dirty="0"/>
              <a:t>[Ref: </a:t>
            </a:r>
            <a:r>
              <a:rPr lang="en-US" dirty="0">
                <a:hlinkClick r:id="rId3"/>
              </a:rPr>
              <a:t>https://github.com/torvalds/linux/blob/master/kernel/fork.c</a:t>
            </a:r>
            <a:endParaRPr lang="en-US" dirty="0"/>
          </a:p>
          <a:p>
            <a:r>
              <a:rPr lang="en-US" dirty="0"/>
              <a:t>        https://outflux.net/blog/archives/2016/12/12/security-things-in-linux-v4-9/</a:t>
            </a:r>
          </a:p>
          <a:p>
            <a:r>
              <a:rPr lang="en-US" dirty="0"/>
              <a:t>        https://grsecurity.net/featureset/gcc_plugins //See the section “Adds entropy at early boot and runtime”</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274109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fork() has to acquire </a:t>
            </a:r>
            <a:r>
              <a:rPr lang="en-US" dirty="0" err="1"/>
              <a:t>ptable_lock</a:t>
            </a:r>
            <a:r>
              <a:rPr lang="en-US" dirty="0"/>
              <a:t> to find an empty </a:t>
            </a:r>
            <a:r>
              <a:rPr lang="en-US" dirty="0" err="1"/>
              <a:t>ptable</a:t>
            </a:r>
            <a:r>
              <a:rPr lang="en-US" dirty="0"/>
              <a:t> slot for the newly-created process!</a:t>
            </a:r>
          </a:p>
          <a:p>
            <a:endParaRPr lang="en-US" dirty="0"/>
          </a:p>
          <a:p>
            <a:r>
              <a:rPr lang="en-US" dirty="0"/>
              <a:t>[Ref: </a:t>
            </a:r>
            <a:r>
              <a:rPr lang="en-US" dirty="0">
                <a:hlinkClick r:id="rId3"/>
              </a:rPr>
              <a:t>http://www.cs.bilkent.edu.tr/~canf/knuth1974.pdf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07363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exit() still needs to grab </a:t>
            </a:r>
            <a:r>
              <a:rPr lang="en-US" dirty="0" err="1"/>
              <a:t>ptable_lock</a:t>
            </a:r>
            <a:r>
              <a:rPr lang="en-US" dirty="0"/>
              <a:t> (because the parent is examining </a:t>
            </a:r>
            <a:r>
              <a:rPr lang="en-US" dirty="0" err="1"/>
              <a:t>ptable</a:t>
            </a:r>
            <a:r>
              <a:rPr lang="en-US" dirty="0"/>
              <a:t> and we don’t want </a:t>
            </a:r>
            <a:r>
              <a:rPr lang="en-US" dirty="0" err="1"/>
              <a:t>ptable</a:t>
            </a:r>
            <a:r>
              <a:rPr lang="en-US" dirty="0"/>
              <a:t> changing as the parent iterates through it).</a:t>
            </a:r>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210089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838234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sys_lock</a:t>
            </a:r>
            <a:r>
              <a:rPr lang="en-US" dirty="0"/>
              <a:t>()` and `</a:t>
            </a:r>
            <a:r>
              <a:rPr lang="en-US" dirty="0" err="1"/>
              <a:t>sys_unlock</a:t>
            </a:r>
            <a:r>
              <a:rPr lang="en-US" dirty="0"/>
              <a:t>()`, I mean the kernel-level code which implements the system calls.</a:t>
            </a:r>
          </a:p>
          <a:p>
            <a:endParaRPr lang="en-US" dirty="0"/>
          </a:p>
          <a:p>
            <a:r>
              <a:rPr lang="en-US" dirty="0"/>
              <a:t>Note that `</a:t>
            </a:r>
            <a:r>
              <a:rPr lang="en-US" dirty="0" err="1"/>
              <a:t>sys_lock</a:t>
            </a:r>
            <a:r>
              <a:rPr lang="en-US" dirty="0"/>
              <a:t>()` might be internally implemented as a spin-lock (i.e., a busy-wait in which the kernel thread repeatedly tries to acquire the lock). Alternatively, `</a:t>
            </a:r>
            <a:r>
              <a:rPr lang="en-US" dirty="0" err="1"/>
              <a:t>sys_lock</a:t>
            </a:r>
            <a:r>
              <a:rPr lang="en-US" dirty="0"/>
              <a:t>` might only try to spin-acquire the lock N times, and if unsuccessful after N attempts, `</a:t>
            </a:r>
            <a:r>
              <a:rPr lang="en-US" dirty="0" err="1"/>
              <a:t>sys_lock</a:t>
            </a:r>
            <a:r>
              <a:rPr lang="en-US" dirty="0"/>
              <a:t>` would put the kernel thread on a queue associated with the lock; the kernel thread would only be released once the necessary number of `</a:t>
            </a:r>
            <a:r>
              <a:rPr lang="en-US" dirty="0" err="1"/>
              <a:t>sys_unlock</a:t>
            </a:r>
            <a:r>
              <a:rPr lang="en-US" dirty="0"/>
              <a:t>()`s occur to move the thread to the front of the queue and then pop the thread off the queue.</a:t>
            </a:r>
          </a:p>
        </p:txBody>
      </p:sp>
      <p:sp>
        <p:nvSpPr>
          <p:cNvPr id="4" name="Slide Number Placeholder 3"/>
          <p:cNvSpPr>
            <a:spLocks noGrp="1"/>
          </p:cNvSpPr>
          <p:nvPr>
            <p:ph type="sldNum" sz="quarter" idx="5"/>
          </p:nvPr>
        </p:nvSpPr>
        <p:spPr/>
        <p:txBody>
          <a:bodyPr/>
          <a:lstStyle/>
          <a:p>
            <a:fld id="{E5E435F9-9C11-46D4-B977-888AB3BA3DAE}" type="slidenum">
              <a:rPr lang="en-US" smtClean="0"/>
              <a:t>36</a:t>
            </a:fld>
            <a:endParaRPr lang="en-US"/>
          </a:p>
        </p:txBody>
      </p:sp>
    </p:spTree>
    <p:extLst>
      <p:ext uri="{BB962C8B-B14F-4D97-AF65-F5344CB8AC3E}">
        <p14:creationId xmlns:p14="http://schemas.microsoft.com/office/powerpoint/2010/main" val="34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Chickadee doesn’t actually handle page fault exceptions, so a correct Chickadee kernel will never have a doubly-nested exception. See the  proc::exception() </a:t>
            </a:r>
            <a:r>
              <a:rPr lang="en-US" dirty="0" err="1"/>
              <a:t>codepath</a:t>
            </a:r>
            <a:r>
              <a:rPr lang="en-US" dirty="0"/>
              <a:t> for INT_PF.]</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11980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timeline diagrams like the one shown above, each downward-pointing arrow is associated with a saving of register state on a stack; each upward-pointing arrow is associated with a restoration of register state from a stack. An exercise for the reader: in each of the arrows in the diagram above, which Chickadee stack would be used to save/restore register state?</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59255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on x86, interrupts that occur in kernel mode do not perform a stack switch!]</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72769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 </a:t>
            </a:r>
            <a:r>
              <a:rPr lang="en-US" dirty="0" err="1"/>
              <a:t>backtraces</a:t>
            </a:r>
            <a:r>
              <a:rPr lang="en-US" dirty="0"/>
              <a:t> become more difficult because the stack can contain a mix of normal stack frames and saved register states.</a:t>
            </a:r>
          </a:p>
          <a:p>
            <a:endParaRPr lang="en-US" dirty="0"/>
          </a:p>
          <a:p>
            <a:r>
              <a:rPr lang="en-US" dirty="0"/>
              <a:t>[Remember that, on x86, interrupts that occur in kernel mode do not perform a stack switch!]</a:t>
            </a:r>
          </a:p>
          <a:p>
            <a:endParaRPr lang="en-US" dirty="0"/>
          </a:p>
          <a:p>
            <a:r>
              <a:rPr lang="en-US" dirty="0"/>
              <a:t>[Ref: </a:t>
            </a:r>
            <a:r>
              <a:rPr lang="en-US" dirty="0">
                <a:hlinkClick r:id="rId3"/>
              </a:rPr>
              <a:t>https://www.oreilly.com/library/view/understanding-the-linux/0596005652/ch04s03.html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106370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a:t>
            </a:r>
            <a:r>
              <a:rPr lang="en-US" sz="1200" dirty="0" err="1"/>
              <a:t>tasklets</a:t>
            </a:r>
            <a:r>
              <a:rPr lang="en-US" sz="1200" dirty="0"/>
              <a:t> are another bottom-half mechanism that are built atop </a:t>
            </a:r>
            <a:r>
              <a:rPr lang="en-US" sz="1200" dirty="0" err="1"/>
              <a:t>softirqs</a:t>
            </a:r>
            <a:r>
              <a:rPr lang="en-US" sz="1200" dirty="0"/>
              <a:t>, and have similar properties—in particular, they run with interrupts are enabled and cannot sleep.]</a:t>
            </a:r>
          </a:p>
          <a:p>
            <a:endParaRPr lang="en-US" dirty="0"/>
          </a:p>
          <a:p>
            <a:r>
              <a:rPr lang="en-US" dirty="0"/>
              <a:t>[Ref:  </a:t>
            </a:r>
            <a:r>
              <a:rPr lang="en-US" dirty="0">
                <a:hlinkClick r:id="rId3"/>
              </a:rPr>
              <a:t>http://books.gigatux.nl/mirror/kerneldevelopment/0672327201/ch07lev1sec2.html</a:t>
            </a:r>
            <a:endParaRPr lang="en-US" dirty="0"/>
          </a:p>
          <a:p>
            <a:r>
              <a:rPr lang="en-US" dirty="0">
                <a:hlinkClick r:id="rId4"/>
              </a:rPr>
              <a:t>         http://books.gigatux.nl/mirror/kerneldevelopment/0672327201/ch07lev1sec4.html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302644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softirq</a:t>
            </a:r>
            <a:r>
              <a:rPr lang="en-US" dirty="0"/>
              <a:t> threads are different than the bottom-half work-queue threads. Both kinds of threads are pure kernel tasks that don’t have user-mode components. However, </a:t>
            </a:r>
            <a:r>
              <a:rPr lang="en-US" dirty="0" err="1"/>
              <a:t>softirq</a:t>
            </a:r>
            <a:r>
              <a:rPr lang="en-US" dirty="0"/>
              <a:t> threads are only intended to perform interrupt-handling work that does not require sleeping.]</a:t>
            </a:r>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63742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rPr>
              <a:t>In Chickadee, a page fault always indicates a bug in the software that triggered the page fault (either the kernel or a user-level program). Chickadee doesn’t swap pages between RAM and a storage device, meaning that a page fault couldn’t indicate that a valid page of virtual memory has been pushed to disk and needs to be brought back. Chickadee also doesn’t support any schemes in which software (either the kernel or a user-mode program) could allocate a page, but the kernel would create the backing virtual page “lazily,” such that the kernel truly allocates the page only when the requesting software first tries to access the page. Some kernels use schemes like this to handle the growth of the user-mode stack: by default, a process gets a single page of stack space, but the kernel will dynamically add a new page (up to some limit) upon detecting a page fault to the memory page that’s immediately beneath the current top of the stack. For more details, see https://stackoverflow.com/questions/72711358/what-does-it-mean-main-thread-can-dynamically-grow-its-stack.</a:t>
            </a:r>
          </a:p>
          <a:p>
            <a:pPr algn="l"/>
            <a:endParaRPr lang="en-US" sz="1200" dirty="0">
              <a:latin typeface="+mn-lt"/>
            </a:endParaRPr>
          </a:p>
          <a:p>
            <a:pPr algn="l"/>
            <a:r>
              <a:rPr lang="en-US" sz="1200" dirty="0">
                <a:latin typeface="+mn-lt"/>
              </a:rPr>
              <a:t>[Note that x86 disables interrupts before transferring control to the kernel’s exception handler. As [1] says, “</a:t>
            </a:r>
            <a:r>
              <a:rPr lang="en-US" sz="1200" b="0" i="0" u="none" strike="noStrike" baseline="0" dirty="0">
                <a:latin typeface="+mn-lt"/>
              </a:rPr>
              <a:t>When accessing an exception- or interrupt-handling procedure through an interrupt gate, the processor clears the IF flag to prevent other interrupts from interfering with the current interrupt handler. A subsequent IRET instruction restores the IF flag to its value in the saved contents of the EFLAGS register on the stack.” [Note that the Intel documentation mentions that interrupts and exceptions can be handled via both “interrupt gates” and “trap gates.” Chickadee uses interrupt gates; you (i.e., a CS 161 students) don’t need to know the difference between an interrupt gate and a trap gate. However, one interesting difference is that, as [1] says, “When an interrupt is handled through an interrupt gate, the IF flag is automatically cleared, which disables maskable hardware interrupts. (If an interrupt is handled through a trap gate, the IF flag is not cleared.)”]</a:t>
            </a:r>
          </a:p>
          <a:p>
            <a:pPr algn="l"/>
            <a:r>
              <a:rPr lang="en-US" sz="1200" dirty="0">
                <a:latin typeface="+mn-lt"/>
              </a:rPr>
              <a:t>Ref: [1] Section 6.12.12 of Volume 3A of the Intel Software Developer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102669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2/12/2026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2/12/2026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BF3F1-A925-4952-A521-1BDFFCD2E145}"/>
              </a:ext>
            </a:extLst>
          </p:cNvPr>
          <p:cNvPicPr>
            <a:picLocks noChangeAspect="1"/>
          </p:cNvPicPr>
          <p:nvPr/>
        </p:nvPicPr>
        <p:blipFill>
          <a:blip r:embed="rId3"/>
          <a:stretch>
            <a:fillRect/>
          </a:stretch>
        </p:blipFill>
        <p:spPr>
          <a:xfrm>
            <a:off x="2025570" y="2986268"/>
            <a:ext cx="7628840" cy="3871732"/>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3232712" y="1823576"/>
            <a:ext cx="5334000" cy="1181855"/>
          </a:xfrm>
          <a:noFill/>
        </p:spPr>
        <p:txBody>
          <a:bodyPr>
            <a:normAutofit/>
          </a:bodyPr>
          <a:lstStyle/>
          <a:p>
            <a:pPr>
              <a:lnSpc>
                <a:spcPts val="3900"/>
              </a:lnSpc>
            </a:pPr>
            <a:r>
              <a:rPr lang="en-US" sz="4400" b="0" dirty="0"/>
              <a:t>CS 1610: Lecture 6</a:t>
            </a:r>
            <a:br>
              <a:rPr lang="en-US" sz="4400" b="0" dirty="0"/>
            </a:br>
            <a:r>
              <a:rPr lang="en-US" sz="4400" b="0" dirty="0"/>
              <a:t>2/11/2026</a:t>
            </a:r>
            <a:endParaRPr lang="en-US" sz="5400" b="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3153135" y="69450"/>
            <a:ext cx="5493153" cy="1823576"/>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Interrupts, Concurrency, and Synchronization</a:t>
            </a:r>
          </a:p>
        </p:txBody>
      </p:sp>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10657" y="752350"/>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a:p>
            <a:r>
              <a:rPr lang="en-US" sz="3200" dirty="0"/>
              <a:t>Advantage: Nesting interrupts can improve system responsiveness</a:t>
            </a:r>
          </a:p>
          <a:p>
            <a:r>
              <a:rPr lang="en-US" sz="3200" dirty="0"/>
              <a:t>Disadvantage: Writing correct kernel code (and debugging that code) becomes more difficult!</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70AA546-92F8-4C72-8B75-9D2DA079B6C5}"/>
              </a:ext>
            </a:extLst>
          </p:cNvPr>
          <p:cNvSpPr txBox="1">
            <a:spLocks/>
          </p:cNvSpPr>
          <p:nvPr/>
        </p:nvSpPr>
        <p:spPr>
          <a:xfrm>
            <a:off x="0" y="4954803"/>
            <a:ext cx="11730789" cy="1977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If an interrupt can interrupt itself, then handler code must be reentrant</a:t>
            </a:r>
          </a:p>
          <a:p>
            <a:pPr lvl="1"/>
            <a:r>
              <a:rPr lang="en-US" sz="2800" dirty="0"/>
              <a:t>Stack overflows become more likely</a:t>
            </a:r>
          </a:p>
          <a:p>
            <a:pPr lvl="1"/>
            <a:r>
              <a:rPr lang="en-US" sz="2800" dirty="0"/>
              <a:t>Doing stack </a:t>
            </a:r>
            <a:r>
              <a:rPr lang="en-US" sz="2800" dirty="0" err="1"/>
              <a:t>backtraces</a:t>
            </a:r>
            <a:r>
              <a:rPr lang="en-US" sz="2800" dirty="0"/>
              <a:t> becomes harder</a:t>
            </a:r>
          </a:p>
        </p:txBody>
      </p:sp>
      <p:grpSp>
        <p:nvGrpSpPr>
          <p:cNvPr id="7" name="Group 6">
            <a:extLst>
              <a:ext uri="{FF2B5EF4-FFF2-40B4-BE49-F238E27FC236}">
                <a16:creationId xmlns:a16="http://schemas.microsoft.com/office/drawing/2014/main" id="{F8A454D2-490F-6BB3-6B03-6DECA4679A07}"/>
              </a:ext>
            </a:extLst>
          </p:cNvPr>
          <p:cNvGrpSpPr/>
          <p:nvPr/>
        </p:nvGrpSpPr>
        <p:grpSpPr>
          <a:xfrm>
            <a:off x="7688580" y="5324761"/>
            <a:ext cx="4308380" cy="1461770"/>
            <a:chOff x="7688580" y="5324761"/>
            <a:chExt cx="4308380" cy="1461770"/>
          </a:xfrm>
        </p:grpSpPr>
        <p:sp>
          <p:nvSpPr>
            <p:cNvPr id="4" name="Right Brace 3">
              <a:extLst>
                <a:ext uri="{FF2B5EF4-FFF2-40B4-BE49-F238E27FC236}">
                  <a16:creationId xmlns:a16="http://schemas.microsoft.com/office/drawing/2014/main" id="{28392B9B-E2F8-42FC-9015-703672BD625E}"/>
                </a:ext>
              </a:extLst>
            </p:cNvPr>
            <p:cNvSpPr/>
            <p:nvPr/>
          </p:nvSpPr>
          <p:spPr>
            <a:xfrm rot="5400000">
              <a:off x="10365233" y="4758526"/>
              <a:ext cx="264945" cy="1397415"/>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B0F03EB-A6EC-B0E4-BC16-0803A2ADFA72}"/>
                </a:ext>
              </a:extLst>
            </p:cNvPr>
            <p:cNvSpPr txBox="1"/>
            <p:nvPr/>
          </p:nvSpPr>
          <p:spPr>
            <a:xfrm>
              <a:off x="7688580" y="5586202"/>
              <a:ext cx="4308380" cy="1200329"/>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A reentrant function can safely start running, be interrupted, and have another copy of the function start running as the old copy is still paused!</a:t>
              </a:r>
            </a:p>
          </p:txBody>
        </p:sp>
      </p:grpSp>
    </p:spTree>
    <p:extLst>
      <p:ext uri="{BB962C8B-B14F-4D97-AF65-F5344CB8AC3E}">
        <p14:creationId xmlns:p14="http://schemas.microsoft.com/office/powerpoint/2010/main" val="22910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C0184-3638-449E-B0F9-17C7419096B5}"/>
              </a:ext>
            </a:extLst>
          </p:cNvPr>
          <p:cNvPicPr>
            <a:picLocks noChangeAspect="1"/>
          </p:cNvPicPr>
          <p:nvPr/>
        </p:nvPicPr>
        <p:blipFill>
          <a:blip r:embed="rId3"/>
          <a:stretch>
            <a:fillRect/>
          </a:stretch>
        </p:blipFill>
        <p:spPr>
          <a:xfrm>
            <a:off x="6710001" y="1088022"/>
            <a:ext cx="5269795" cy="5769978"/>
          </a:xfrm>
          <a:prstGeom prst="rect">
            <a:avLst/>
          </a:prstGeom>
        </p:spPr>
      </p:pic>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solidFill>
                  <a:schemeClr val="bg1"/>
                </a:solidFill>
              </a:rPr>
              <a:t>Bottom-half work-queue kernel threads</a:t>
            </a:r>
          </a:p>
          <a:p>
            <a:pPr lvl="1"/>
            <a:r>
              <a:rPr lang="en-US" sz="2800" dirty="0">
                <a:solidFill>
                  <a:schemeClr val="bg1"/>
                </a:solidFill>
              </a:rPr>
              <a:t>Run with interrupts enabled</a:t>
            </a:r>
          </a:p>
          <a:p>
            <a:pPr lvl="1"/>
            <a:r>
              <a:rPr lang="en-US" sz="2800" dirty="0">
                <a:solidFill>
                  <a:schemeClr val="bg1"/>
                </a:solidFill>
              </a:rPr>
              <a:t>Can do computations that are slow-running or might sleep</a:t>
            </a:r>
          </a:p>
        </p:txBody>
      </p:sp>
      <p:sp>
        <p:nvSpPr>
          <p:cNvPr id="7" name="Title 1">
            <a:extLst>
              <a:ext uri="{FF2B5EF4-FFF2-40B4-BE49-F238E27FC236}">
                <a16:creationId xmlns:a16="http://schemas.microsoft.com/office/drawing/2014/main" id="{002C6B61-BFC7-4BCC-8A5E-A223455B1B58}"/>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grpSp>
        <p:nvGrpSpPr>
          <p:cNvPr id="15" name="Group 14">
            <a:extLst>
              <a:ext uri="{FF2B5EF4-FFF2-40B4-BE49-F238E27FC236}">
                <a16:creationId xmlns:a16="http://schemas.microsoft.com/office/drawing/2014/main" id="{0521164C-75E8-4277-A52A-8F8FD90F1322}"/>
              </a:ext>
            </a:extLst>
          </p:cNvPr>
          <p:cNvGrpSpPr/>
          <p:nvPr/>
        </p:nvGrpSpPr>
        <p:grpSpPr>
          <a:xfrm>
            <a:off x="4509801" y="3164140"/>
            <a:ext cx="7308284" cy="1685653"/>
            <a:chOff x="4509801" y="3164140"/>
            <a:chExt cx="7308284" cy="1685653"/>
          </a:xfrm>
        </p:grpSpPr>
        <p:sp>
          <p:nvSpPr>
            <p:cNvPr id="5" name="Content Placeholder 2">
              <a:extLst>
                <a:ext uri="{FF2B5EF4-FFF2-40B4-BE49-F238E27FC236}">
                  <a16:creationId xmlns:a16="http://schemas.microsoft.com/office/drawing/2014/main" id="{A890778E-234C-44C9-9BA0-84A0E5FB54EF}"/>
                </a:ext>
              </a:extLst>
            </p:cNvPr>
            <p:cNvSpPr txBox="1">
              <a:spLocks/>
            </p:cNvSpPr>
            <p:nvPr/>
          </p:nvSpPr>
          <p:spPr>
            <a:xfrm>
              <a:off x="6871711" y="3164140"/>
              <a:ext cx="4946374" cy="1685653"/>
            </a:xfrm>
            <a:prstGeom prst="rect">
              <a:avLst/>
            </a:prstGeom>
            <a:solidFill>
              <a:schemeClr val="bg1"/>
            </a:solidFill>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Ex: Acquiring a non-spinlock lock</a:t>
              </a:r>
            </a:p>
            <a:p>
              <a:r>
                <a:rPr lang="en-US" sz="2400" dirty="0"/>
                <a:t>Ex: Performing IO</a:t>
              </a:r>
            </a:p>
            <a:p>
              <a:r>
                <a:rPr lang="en-US" sz="2400" dirty="0"/>
                <a:t>Ex: Allocating a large amount of memory</a:t>
              </a:r>
            </a:p>
          </p:txBody>
        </p:sp>
        <p:grpSp>
          <p:nvGrpSpPr>
            <p:cNvPr id="14" name="Group 13">
              <a:extLst>
                <a:ext uri="{FF2B5EF4-FFF2-40B4-BE49-F238E27FC236}">
                  <a16:creationId xmlns:a16="http://schemas.microsoft.com/office/drawing/2014/main" id="{CCDD7A6C-D0D3-467D-9CE6-3A22D0EDA6AA}"/>
                </a:ext>
              </a:extLst>
            </p:cNvPr>
            <p:cNvGrpSpPr/>
            <p:nvPr/>
          </p:nvGrpSpPr>
          <p:grpSpPr>
            <a:xfrm>
              <a:off x="4509801" y="3867920"/>
              <a:ext cx="2350961" cy="368015"/>
              <a:chOff x="4509801" y="3867920"/>
              <a:chExt cx="2350961" cy="368015"/>
            </a:xfrm>
          </p:grpSpPr>
          <p:sp>
            <p:nvSpPr>
              <p:cNvPr id="2" name="Rectangle 1">
                <a:extLst>
                  <a:ext uri="{FF2B5EF4-FFF2-40B4-BE49-F238E27FC236}">
                    <a16:creationId xmlns:a16="http://schemas.microsoft.com/office/drawing/2014/main" id="{2FC160E2-3E56-4A20-94BB-009C6A82F447}"/>
                  </a:ext>
                </a:extLst>
              </p:cNvPr>
              <p:cNvSpPr/>
              <p:nvPr/>
            </p:nvSpPr>
            <p:spPr>
              <a:xfrm>
                <a:off x="4509801" y="3867920"/>
                <a:ext cx="1214155" cy="368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16A6593-584A-4C95-BC6E-85C8DA8E8B7F}"/>
                  </a:ext>
                </a:extLst>
              </p:cNvPr>
              <p:cNvCxnSpPr>
                <a:cxnSpLocks/>
              </p:cNvCxnSpPr>
              <p:nvPr/>
            </p:nvCxnSpPr>
            <p:spPr>
              <a:xfrm>
                <a:off x="5723956" y="4051928"/>
                <a:ext cx="11368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DA50940A-27E8-06EB-76AE-5407DE3B6B3A}"/>
              </a:ext>
            </a:extLst>
          </p:cNvPr>
          <p:cNvSpPr txBox="1"/>
          <p:nvPr/>
        </p:nvSpPr>
        <p:spPr>
          <a:xfrm>
            <a:off x="6710000" y="2537819"/>
            <a:ext cx="2233914" cy="646331"/>
          </a:xfrm>
          <a:prstGeom prst="rect">
            <a:avLst/>
          </a:prstGeom>
          <a:noFill/>
        </p:spPr>
        <p:txBody>
          <a:bodyPr wrap="square" rtlCol="0">
            <a:spAutoFit/>
          </a:bodyPr>
          <a:lstStyle/>
          <a:p>
            <a:r>
              <a:rPr lang="en-US" b="1" dirty="0">
                <a:solidFill>
                  <a:srgbClr val="FF0000"/>
                </a:solidFill>
                <a:latin typeface="Segoe UI" panose="020B0502040204020203" pitchFamily="34" charset="0"/>
                <a:cs typeface="Segoe UI" panose="020B0502040204020203" pitchFamily="34" charset="0"/>
              </a:rPr>
              <a:t>Things that might induce a sleep</a:t>
            </a:r>
          </a:p>
        </p:txBody>
      </p:sp>
    </p:spTree>
    <p:extLst>
      <p:ext uri="{BB962C8B-B14F-4D97-AF65-F5344CB8AC3E}">
        <p14:creationId xmlns:p14="http://schemas.microsoft.com/office/powerpoint/2010/main" val="19071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433135" y="41034"/>
            <a:ext cx="8783053" cy="757620"/>
          </a:xfrm>
        </p:spPr>
        <p:txBody>
          <a:bodyPr>
            <a:normAutofit/>
          </a:bodyPr>
          <a:lstStyle/>
          <a:p>
            <a:r>
              <a:rPr lang="en-US" sz="3400" dirty="0"/>
              <a:t>Linux’s Solution to Nested Interrupts</a:t>
            </a:r>
          </a:p>
        </p:txBody>
      </p:sp>
      <p:sp>
        <p:nvSpPr>
          <p:cNvPr id="3" name="Content Placeholder 2">
            <a:extLst>
              <a:ext uri="{FF2B5EF4-FFF2-40B4-BE49-F238E27FC236}">
                <a16:creationId xmlns:a16="http://schemas.microsoft.com/office/drawing/2014/main" id="{22E29C3F-471A-4881-BB2C-AE76ADB5C992}"/>
              </a:ext>
            </a:extLst>
          </p:cNvPr>
          <p:cNvSpPr>
            <a:spLocks noGrp="1"/>
          </p:cNvSpPr>
          <p:nvPr>
            <p:ph idx="1"/>
          </p:nvPr>
        </p:nvSpPr>
        <p:spPr>
          <a:xfrm>
            <a:off x="81022" y="775507"/>
            <a:ext cx="7095281" cy="6209818"/>
          </a:xfrm>
        </p:spPr>
        <p:txBody>
          <a:bodyPr>
            <a:normAutofit fontScale="92500" lnSpcReduction="10000"/>
          </a:bodyPr>
          <a:lstStyle/>
          <a:p>
            <a:r>
              <a:rPr lang="en-US" sz="3200" dirty="0"/>
              <a:t>Top-half handlers</a:t>
            </a:r>
          </a:p>
          <a:p>
            <a:pPr lvl="1"/>
            <a:r>
              <a:rPr lang="en-US" sz="2800" dirty="0"/>
              <a:t>Run with interrupts disabled</a:t>
            </a:r>
          </a:p>
          <a:p>
            <a:pPr lvl="1"/>
            <a:r>
              <a:rPr lang="en-US" sz="2800" dirty="0"/>
              <a:t>Are fast (i.e., run small amounts of code)</a:t>
            </a:r>
          </a:p>
          <a:p>
            <a:pPr lvl="1"/>
            <a:r>
              <a:rPr lang="en-US" sz="2800" dirty="0"/>
              <a:t>Can mark a kernel data structure to indicate that a </a:t>
            </a:r>
            <a:r>
              <a:rPr lang="en-US" sz="2800" dirty="0" err="1"/>
              <a:t>softirq</a:t>
            </a:r>
            <a:r>
              <a:rPr lang="en-US" sz="2800" dirty="0"/>
              <a:t> needs to run later</a:t>
            </a:r>
          </a:p>
          <a:p>
            <a:r>
              <a:rPr lang="en-US" sz="3200" dirty="0"/>
              <a:t>Bottom-half </a:t>
            </a:r>
            <a:r>
              <a:rPr lang="en-US" sz="3200" dirty="0" err="1"/>
              <a:t>softirqs</a:t>
            </a:r>
            <a:endParaRPr lang="en-US" sz="3200" dirty="0"/>
          </a:p>
          <a:p>
            <a:pPr lvl="1"/>
            <a:r>
              <a:rPr lang="en-US" sz="2800" dirty="0"/>
              <a:t>Run with interrupts enabled</a:t>
            </a:r>
          </a:p>
          <a:p>
            <a:pPr lvl="1"/>
            <a:r>
              <a:rPr lang="en-US" sz="2800" dirty="0"/>
              <a:t>Do stuff that takes a medium amount of time, but does not require sleeping</a:t>
            </a:r>
          </a:p>
          <a:p>
            <a:pPr lvl="1"/>
            <a:r>
              <a:rPr lang="en-US" sz="2800" dirty="0"/>
              <a:t>Pending </a:t>
            </a:r>
            <a:r>
              <a:rPr lang="en-US" sz="2800" dirty="0" err="1"/>
              <a:t>softirqs</a:t>
            </a:r>
            <a:r>
              <a:rPr lang="en-US" sz="2800" dirty="0"/>
              <a:t> are checked:</a:t>
            </a:r>
          </a:p>
          <a:p>
            <a:pPr lvl="2"/>
            <a:r>
              <a:rPr lang="en-US" sz="2400" dirty="0"/>
              <a:t>When returning from a top-half handler</a:t>
            </a:r>
          </a:p>
          <a:p>
            <a:pPr lvl="2"/>
            <a:r>
              <a:rPr lang="en-US" sz="2400" dirty="0"/>
              <a:t>By per-</a:t>
            </a:r>
            <a:r>
              <a:rPr lang="en-US" sz="2400" dirty="0" err="1"/>
              <a:t>cpu</a:t>
            </a:r>
            <a:r>
              <a:rPr lang="en-US" sz="2400" dirty="0"/>
              <a:t> </a:t>
            </a:r>
            <a:r>
              <a:rPr lang="en-US" sz="2400" dirty="0" err="1">
                <a:latin typeface="Consolas" panose="020B0609020204030204" pitchFamily="49" charset="0"/>
              </a:rPr>
              <a:t>ksoftirq</a:t>
            </a:r>
            <a:r>
              <a:rPr lang="en-US" sz="2400" dirty="0"/>
              <a:t> kernel threads</a:t>
            </a:r>
          </a:p>
          <a:p>
            <a:r>
              <a:rPr lang="en-US" sz="3200" dirty="0"/>
              <a:t>Bottom-half work-queue kernel threads</a:t>
            </a:r>
          </a:p>
          <a:p>
            <a:pPr lvl="1"/>
            <a:r>
              <a:rPr lang="en-US" sz="2800" dirty="0"/>
              <a:t>Run with interrupts enabled</a:t>
            </a:r>
          </a:p>
          <a:p>
            <a:pPr lvl="1"/>
            <a:r>
              <a:rPr lang="en-US" sz="2800" dirty="0"/>
              <a:t>Can do computations that are slow-running or might sleep</a:t>
            </a:r>
          </a:p>
        </p:txBody>
      </p:sp>
      <p:grpSp>
        <p:nvGrpSpPr>
          <p:cNvPr id="7" name="Group 6">
            <a:extLst>
              <a:ext uri="{FF2B5EF4-FFF2-40B4-BE49-F238E27FC236}">
                <a16:creationId xmlns:a16="http://schemas.microsoft.com/office/drawing/2014/main" id="{AE3627EC-8C2D-4A25-B011-6B149E870332}"/>
              </a:ext>
            </a:extLst>
          </p:cNvPr>
          <p:cNvGrpSpPr/>
          <p:nvPr/>
        </p:nvGrpSpPr>
        <p:grpSpPr>
          <a:xfrm>
            <a:off x="8407237" y="4431884"/>
            <a:ext cx="3582817" cy="1922949"/>
            <a:chOff x="8407237" y="2479434"/>
            <a:chExt cx="3582817" cy="3414377"/>
          </a:xfrm>
        </p:grpSpPr>
        <p:sp>
          <p:nvSpPr>
            <p:cNvPr id="8" name="Rectangle 7">
              <a:extLst>
                <a:ext uri="{FF2B5EF4-FFF2-40B4-BE49-F238E27FC236}">
                  <a16:creationId xmlns:a16="http://schemas.microsoft.com/office/drawing/2014/main" id="{6D8B692F-236E-461D-BBF9-CFFEF4FEBB60}"/>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9" name="Rectangle 8">
              <a:extLst>
                <a:ext uri="{FF2B5EF4-FFF2-40B4-BE49-F238E27FC236}">
                  <a16:creationId xmlns:a16="http://schemas.microsoft.com/office/drawing/2014/main" id="{B99E0529-C787-4B59-A5C0-5824FCE2906F}"/>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10" name="Rectangle 9">
              <a:extLst>
                <a:ext uri="{FF2B5EF4-FFF2-40B4-BE49-F238E27FC236}">
                  <a16:creationId xmlns:a16="http://schemas.microsoft.com/office/drawing/2014/main" id="{0BD244AA-3992-4B10-8629-37DD310B1A76}"/>
                </a:ext>
              </a:extLst>
            </p:cNvPr>
            <p:cNvSpPr/>
            <p:nvPr/>
          </p:nvSpPr>
          <p:spPr>
            <a:xfrm>
              <a:off x="8407239" y="4314246"/>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11" name="Rectangle 10">
              <a:extLst>
                <a:ext uri="{FF2B5EF4-FFF2-40B4-BE49-F238E27FC236}">
                  <a16:creationId xmlns:a16="http://schemas.microsoft.com/office/drawing/2014/main" id="{BDA19593-420F-43A7-A488-54FA1EABE897}"/>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12" name="Rectangle 11">
              <a:extLst>
                <a:ext uri="{FF2B5EF4-FFF2-40B4-BE49-F238E27FC236}">
                  <a16:creationId xmlns:a16="http://schemas.microsoft.com/office/drawing/2014/main" id="{B97B05CA-2FEE-45DA-B8DE-6ED9DEAD9305}"/>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14" name="Rectangle 13">
              <a:extLst>
                <a:ext uri="{FF2B5EF4-FFF2-40B4-BE49-F238E27FC236}">
                  <a16:creationId xmlns:a16="http://schemas.microsoft.com/office/drawing/2014/main" id="{96B7E9C3-BD7D-4F9E-BD72-84044A35E9CB}"/>
                </a:ext>
              </a:extLst>
            </p:cNvPr>
            <p:cNvSpPr/>
            <p:nvPr/>
          </p:nvSpPr>
          <p:spPr>
            <a:xfrm>
              <a:off x="8407237" y="2479436"/>
              <a:ext cx="3581400" cy="34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15" name="TextBox 14">
            <a:extLst>
              <a:ext uri="{FF2B5EF4-FFF2-40B4-BE49-F238E27FC236}">
                <a16:creationId xmlns:a16="http://schemas.microsoft.com/office/drawing/2014/main" id="{B58ED187-E3F7-4C10-8864-25215BF62090}"/>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16" name="Rectangle 15">
            <a:extLst>
              <a:ext uri="{FF2B5EF4-FFF2-40B4-BE49-F238E27FC236}">
                <a16:creationId xmlns:a16="http://schemas.microsoft.com/office/drawing/2014/main" id="{B94E7C64-30E4-4F18-99A8-8B919F9C20E6}"/>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D86E0768-E43C-4EFB-BB71-B2A89F7A6691}"/>
              </a:ext>
            </a:extLst>
          </p:cNvPr>
          <p:cNvGrpSpPr/>
          <p:nvPr/>
        </p:nvGrpSpPr>
        <p:grpSpPr>
          <a:xfrm>
            <a:off x="8407237" y="1205630"/>
            <a:ext cx="3581400" cy="1182923"/>
            <a:chOff x="8407237" y="1205630"/>
            <a:chExt cx="3581400" cy="1182923"/>
          </a:xfrm>
        </p:grpSpPr>
        <p:sp>
          <p:nvSpPr>
            <p:cNvPr id="18" name="Rectangle 17">
              <a:extLst>
                <a:ext uri="{FF2B5EF4-FFF2-40B4-BE49-F238E27FC236}">
                  <a16:creationId xmlns:a16="http://schemas.microsoft.com/office/drawing/2014/main" id="{56F2A35C-8948-4583-B5A5-2E995940D5A3}"/>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19" name="Rectangle 18">
              <a:extLst>
                <a:ext uri="{FF2B5EF4-FFF2-40B4-BE49-F238E27FC236}">
                  <a16:creationId xmlns:a16="http://schemas.microsoft.com/office/drawing/2014/main" id="{2CA64CFB-1293-4BA1-8AA9-698C895C688F}"/>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sp>
          <p:nvSpPr>
            <p:cNvPr id="20" name="Rectangle 19">
              <a:extLst>
                <a:ext uri="{FF2B5EF4-FFF2-40B4-BE49-F238E27FC236}">
                  <a16:creationId xmlns:a16="http://schemas.microsoft.com/office/drawing/2014/main" id="{6E356EAA-5E1F-4083-8B76-DE9B2EB958CE}"/>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K1 kernel stack</a:t>
              </a:r>
            </a:p>
          </p:txBody>
        </p:sp>
      </p:grpSp>
      <p:grpSp>
        <p:nvGrpSpPr>
          <p:cNvPr id="21" name="Group 20">
            <a:extLst>
              <a:ext uri="{FF2B5EF4-FFF2-40B4-BE49-F238E27FC236}">
                <a16:creationId xmlns:a16="http://schemas.microsoft.com/office/drawing/2014/main" id="{BCED2ABB-BCA0-49B0-A562-9225B441349C}"/>
              </a:ext>
            </a:extLst>
          </p:cNvPr>
          <p:cNvGrpSpPr/>
          <p:nvPr/>
        </p:nvGrpSpPr>
        <p:grpSpPr>
          <a:xfrm>
            <a:off x="8407237" y="436942"/>
            <a:ext cx="3581400" cy="2481891"/>
            <a:chOff x="8407237" y="436942"/>
            <a:chExt cx="3581400" cy="2481891"/>
          </a:xfrm>
        </p:grpSpPr>
        <p:sp>
          <p:nvSpPr>
            <p:cNvPr id="22" name="Rectangle 21">
              <a:extLst>
                <a:ext uri="{FF2B5EF4-FFF2-40B4-BE49-F238E27FC236}">
                  <a16:creationId xmlns:a16="http://schemas.microsoft.com/office/drawing/2014/main" id="{135F4846-E416-434C-B217-D01E7A5F9C0F}"/>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23" name="Rectangle 22">
              <a:extLst>
                <a:ext uri="{FF2B5EF4-FFF2-40B4-BE49-F238E27FC236}">
                  <a16:creationId xmlns:a16="http://schemas.microsoft.com/office/drawing/2014/main" id="{41D86A28-2C96-4DFE-9473-476DFBF01DC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24" name="Rectangle 23">
              <a:extLst>
                <a:ext uri="{FF2B5EF4-FFF2-40B4-BE49-F238E27FC236}">
                  <a16:creationId xmlns:a16="http://schemas.microsoft.com/office/drawing/2014/main" id="{AEFF1328-D713-40A0-9EB7-6E5DA55DB989}"/>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25" name="Rectangle 24">
              <a:extLst>
                <a:ext uri="{FF2B5EF4-FFF2-40B4-BE49-F238E27FC236}">
                  <a16:creationId xmlns:a16="http://schemas.microsoft.com/office/drawing/2014/main" id="{E2FD806A-F792-4AD5-B2F2-36B2546756DF}"/>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26" name="Picture 25">
            <a:extLst>
              <a:ext uri="{FF2B5EF4-FFF2-40B4-BE49-F238E27FC236}">
                <a16:creationId xmlns:a16="http://schemas.microsoft.com/office/drawing/2014/main" id="{DE65BFD4-01CF-4987-AFA1-A13C2D5B92A4}"/>
              </a:ext>
            </a:extLst>
          </p:cNvPr>
          <p:cNvPicPr>
            <a:picLocks noChangeAspect="1"/>
          </p:cNvPicPr>
          <p:nvPr/>
        </p:nvPicPr>
        <p:blipFill>
          <a:blip r:embed="rId3"/>
          <a:stretch>
            <a:fillRect/>
          </a:stretch>
        </p:blipFill>
        <p:spPr>
          <a:xfrm>
            <a:off x="9172955" y="2643181"/>
            <a:ext cx="2119160" cy="1795968"/>
          </a:xfrm>
          <a:prstGeom prst="rect">
            <a:avLst/>
          </a:prstGeom>
        </p:spPr>
      </p:pic>
      <p:sp>
        <p:nvSpPr>
          <p:cNvPr id="27" name="TextBox 26">
            <a:extLst>
              <a:ext uri="{FF2B5EF4-FFF2-40B4-BE49-F238E27FC236}">
                <a16:creationId xmlns:a16="http://schemas.microsoft.com/office/drawing/2014/main" id="{A777CE77-607C-4C55-9093-0F7B25F26AC6}"/>
              </a:ext>
            </a:extLst>
          </p:cNvPr>
          <p:cNvSpPr txBox="1"/>
          <p:nvPr/>
        </p:nvSpPr>
        <p:spPr>
          <a:xfrm>
            <a:off x="7402512" y="6390516"/>
            <a:ext cx="5590849" cy="502702"/>
          </a:xfrm>
          <a:prstGeom prst="rect">
            <a:avLst/>
          </a:prstGeom>
          <a:noFill/>
        </p:spPr>
        <p:txBody>
          <a:bodyPr wrap="square" rtlCol="0">
            <a:spAutoFit/>
          </a:bodyPr>
          <a:lstStyle/>
          <a:p>
            <a:pPr algn="ctr">
              <a:lnSpc>
                <a:spcPts val="1600"/>
              </a:lnSpc>
            </a:pPr>
            <a:r>
              <a:rPr lang="en-US" sz="1600" b="1" dirty="0">
                <a:latin typeface="Segoe UI" panose="020B0502040204020203" pitchFamily="34" charset="0"/>
                <a:cs typeface="Segoe UI" panose="020B0502040204020203" pitchFamily="34" charset="0"/>
              </a:rPr>
              <a:t>One user process with two kernel-visible</a:t>
            </a:r>
          </a:p>
          <a:p>
            <a:pPr algn="ctr">
              <a:lnSpc>
                <a:spcPts val="1600"/>
              </a:lnSpc>
            </a:pPr>
            <a:r>
              <a:rPr lang="en-US" sz="1600" b="1" dirty="0">
                <a:latin typeface="Segoe UI" panose="020B0502040204020203" pitchFamily="34" charset="0"/>
                <a:cs typeface="Segoe UI" panose="020B0502040204020203" pitchFamily="34" charset="0"/>
              </a:rPr>
              <a:t>threads; kernel also has a kernel thread</a:t>
            </a:r>
          </a:p>
        </p:txBody>
      </p:sp>
      <p:pic>
        <p:nvPicPr>
          <p:cNvPr id="13" name="Picture 12">
            <a:extLst>
              <a:ext uri="{FF2B5EF4-FFF2-40B4-BE49-F238E27FC236}">
                <a16:creationId xmlns:a16="http://schemas.microsoft.com/office/drawing/2014/main" id="{AB30B8D1-0EA4-4511-AFD3-01176B0983EF}"/>
              </a:ext>
            </a:extLst>
          </p:cNvPr>
          <p:cNvPicPr>
            <a:picLocks noChangeAspect="1"/>
          </p:cNvPicPr>
          <p:nvPr/>
        </p:nvPicPr>
        <p:blipFill>
          <a:blip r:embed="rId4"/>
          <a:stretch>
            <a:fillRect/>
          </a:stretch>
        </p:blipFill>
        <p:spPr>
          <a:xfrm>
            <a:off x="203361" y="5334428"/>
            <a:ext cx="9125834" cy="1415664"/>
          </a:xfrm>
          <a:prstGeom prst="rect">
            <a:avLst/>
          </a:prstGeom>
          <a:ln w="38100">
            <a:solidFill>
              <a:schemeClr val="tx1"/>
            </a:solidFill>
          </a:ln>
        </p:spPr>
      </p:pic>
    </p:spTree>
    <p:extLst>
      <p:ext uri="{BB962C8B-B14F-4D97-AF65-F5344CB8AC3E}">
        <p14:creationId xmlns:p14="http://schemas.microsoft.com/office/powerpoint/2010/main" val="35851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755374"/>
            <a:ext cx="7025833" cy="6102626"/>
          </a:xfrm>
        </p:spPr>
        <p:txBody>
          <a:bodyPr>
            <a:normAutofit/>
          </a:bodyPr>
          <a:lstStyle/>
          <a:p>
            <a:r>
              <a:rPr lang="en-US" sz="3200" b="1" dirty="0"/>
              <a:t>Timer interrupt: </a:t>
            </a:r>
            <a:r>
              <a:rPr lang="en-US" sz="3200" dirty="0"/>
              <a:t>Suspend the currently-running process</a:t>
            </a:r>
          </a:p>
          <a:p>
            <a:endParaRPr lang="en-US" sz="3200" dirty="0"/>
          </a:p>
          <a:p>
            <a:endParaRPr lang="en-US" sz="1800" dirty="0"/>
          </a:p>
          <a:p>
            <a:r>
              <a:rPr lang="en-US" sz="3200" b="1" dirty="0"/>
              <a:t>Page fault: </a:t>
            </a:r>
            <a:r>
              <a:rPr lang="en-US" sz="3200" dirty="0"/>
              <a:t>Mark the faulting process as broken, because stock Chickadee doesn’t (1) swap pages between RAM  and disk, or (2) allocate memory on-the-fly in response to a page fault</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838200" y="1560310"/>
            <a:ext cx="4606724" cy="1200329"/>
          </a:xfrm>
          <a:prstGeom prst="rect">
            <a:avLst/>
          </a:prstGeom>
          <a:noFill/>
        </p:spPr>
        <p:txBody>
          <a:bodyPr wrap="square" rtlCol="0">
            <a:spAutoFit/>
          </a:bodyPr>
          <a:lstStyle/>
          <a:p>
            <a:r>
              <a:rPr lang="en-US" sz="2400" dirty="0">
                <a:latin typeface="Consolas" panose="020B0609020204030204" pitchFamily="49" charset="0"/>
              </a:rPr>
              <a:t>regs_ = regs;</a:t>
            </a:r>
          </a:p>
          <a:p>
            <a:r>
              <a:rPr lang="en-US" sz="2400" dirty="0" err="1">
                <a:latin typeface="Consolas" panose="020B0609020204030204" pitchFamily="49" charset="0"/>
              </a:rPr>
              <a:t>yield_noreturn</a:t>
            </a:r>
            <a:r>
              <a:rPr lang="en-US" sz="2400" dirty="0">
                <a:latin typeface="Consolas" panose="020B0609020204030204" pitchFamily="49" charset="0"/>
              </a:rPr>
              <a:t>();</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//Won't be reached</a:t>
            </a:r>
          </a:p>
        </p:txBody>
      </p:sp>
      <p:sp>
        <p:nvSpPr>
          <p:cNvPr id="5" name="TextBox 4">
            <a:extLst>
              <a:ext uri="{FF2B5EF4-FFF2-40B4-BE49-F238E27FC236}">
                <a16:creationId xmlns:a16="http://schemas.microsoft.com/office/drawing/2014/main" id="{44690817-7C99-43D7-9BE8-DD6F820310B0}"/>
              </a:ext>
            </a:extLst>
          </p:cNvPr>
          <p:cNvSpPr txBox="1"/>
          <p:nvPr/>
        </p:nvSpPr>
        <p:spPr>
          <a:xfrm>
            <a:off x="838200" y="4947609"/>
            <a:ext cx="6338104" cy="1569660"/>
          </a:xfrm>
          <a:prstGeom prst="rect">
            <a:avLst/>
          </a:prstGeom>
          <a:noFill/>
        </p:spPr>
        <p:txBody>
          <a:bodyPr wrap="square" rtlCol="0">
            <a:spAutoFit/>
          </a:bodyPr>
          <a:lstStyle/>
          <a:p>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ps_faulted</a:t>
            </a:r>
            <a:r>
              <a:rPr lang="en-US" sz="2400" dirty="0">
                <a:latin typeface="Consolas" panose="020B0609020204030204" pitchFamily="49" charset="0"/>
              </a:rPr>
              <a:t>;</a:t>
            </a:r>
          </a:p>
          <a:p>
            <a:r>
              <a:rPr lang="en-US" sz="2400" dirty="0">
                <a:latin typeface="Consolas" panose="020B0609020204030204" pitchFamily="49" charset="0"/>
              </a:rPr>
              <a:t>yield(); //Won’t run again because</a:t>
            </a: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will</a:t>
            </a:r>
          </a:p>
          <a:p>
            <a:r>
              <a:rPr lang="en-US" sz="2400" dirty="0">
                <a:latin typeface="Consolas" panose="020B0609020204030204" pitchFamily="49" charset="0"/>
              </a:rPr>
              <a:t>         //notice the sad </a:t>
            </a:r>
            <a:r>
              <a:rPr lang="en-US" sz="2400" dirty="0" err="1">
                <a:latin typeface="Consolas" panose="020B0609020204030204" pitchFamily="49" charset="0"/>
              </a:rPr>
              <a:t>pstate</a:t>
            </a:r>
            <a:r>
              <a:rPr lang="en-US" sz="2400" dirty="0">
                <a:latin typeface="Consolas" panose="020B0609020204030204" pitchFamily="49" charset="0"/>
              </a:rPr>
              <a:t>_</a:t>
            </a:r>
          </a:p>
        </p:txBody>
      </p:sp>
      <p:pic>
        <p:nvPicPr>
          <p:cNvPr id="9" name="Picture 8">
            <a:extLst>
              <a:ext uri="{FF2B5EF4-FFF2-40B4-BE49-F238E27FC236}">
                <a16:creationId xmlns:a16="http://schemas.microsoft.com/office/drawing/2014/main" id="{9C6D960C-D75B-49FB-AA4F-EFB098261C5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28112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2F4-3616-413B-B02F-B20F35FCF051}"/>
              </a:ext>
            </a:extLst>
          </p:cNvPr>
          <p:cNvSpPr>
            <a:spLocks noGrp="1"/>
          </p:cNvSpPr>
          <p:nvPr>
            <p:ph type="title"/>
          </p:nvPr>
        </p:nvSpPr>
        <p:spPr>
          <a:xfrm>
            <a:off x="838200" y="75758"/>
            <a:ext cx="10515600" cy="907846"/>
          </a:xfrm>
        </p:spPr>
        <p:txBody>
          <a:bodyPr/>
          <a:lstStyle/>
          <a:p>
            <a:r>
              <a:rPr lang="en-US" dirty="0"/>
              <a:t>Chickadee’s </a:t>
            </a:r>
            <a:r>
              <a:rPr lang="en-US" dirty="0">
                <a:latin typeface="Consolas" panose="020B0609020204030204" pitchFamily="49" charset="0"/>
              </a:rPr>
              <a:t>proc::exception()</a:t>
            </a:r>
          </a:p>
        </p:txBody>
      </p:sp>
      <p:sp>
        <p:nvSpPr>
          <p:cNvPr id="3" name="Content Placeholder 2">
            <a:extLst>
              <a:ext uri="{FF2B5EF4-FFF2-40B4-BE49-F238E27FC236}">
                <a16:creationId xmlns:a16="http://schemas.microsoft.com/office/drawing/2014/main" id="{BAF5FA3C-75BE-4C1B-A0D1-2E02B0269317}"/>
              </a:ext>
            </a:extLst>
          </p:cNvPr>
          <p:cNvSpPr>
            <a:spLocks noGrp="1"/>
          </p:cNvSpPr>
          <p:nvPr>
            <p:ph idx="1"/>
          </p:nvPr>
        </p:nvSpPr>
        <p:spPr>
          <a:xfrm>
            <a:off x="150471" y="983604"/>
            <a:ext cx="7025833" cy="5659743"/>
          </a:xfrm>
        </p:spPr>
        <p:txBody>
          <a:bodyPr>
            <a:normAutofit/>
          </a:bodyPr>
          <a:lstStyle/>
          <a:p>
            <a:r>
              <a:rPr lang="en-US" sz="3200" b="1" dirty="0"/>
              <a:t>Keyboard interrupt: </a:t>
            </a:r>
            <a:r>
              <a:rPr lang="en-US" sz="3200" dirty="0"/>
              <a:t>Read a character and then immediately return to the interrupted execution context</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A7F23D17-F589-47F2-AD10-7311F04262CD}"/>
              </a:ext>
            </a:extLst>
          </p:cNvPr>
          <p:cNvSpPr txBox="1"/>
          <p:nvPr/>
        </p:nvSpPr>
        <p:spPr>
          <a:xfrm>
            <a:off x="561468" y="2268634"/>
            <a:ext cx="7275654" cy="1938992"/>
          </a:xfrm>
          <a:prstGeom prst="rect">
            <a:avLst/>
          </a:prstGeom>
          <a:noFill/>
        </p:spPr>
        <p:txBody>
          <a:bodyPr wrap="square" rtlCol="0">
            <a:spAutoFit/>
          </a:bodyPr>
          <a:lstStyle/>
          <a:p>
            <a:r>
              <a:rPr lang="en-US" sz="2400" dirty="0" err="1">
                <a:latin typeface="Consolas" panose="020B0609020204030204" pitchFamily="49" charset="0"/>
              </a:rPr>
              <a:t>keyboardstate</a:t>
            </a:r>
            <a:r>
              <a:rPr lang="en-US" sz="2400" dirty="0">
                <a:latin typeface="Consolas" panose="020B0609020204030204" pitchFamily="49" charset="0"/>
              </a:rPr>
              <a:t>::get().</a:t>
            </a:r>
            <a:r>
              <a:rPr lang="en-US" sz="2400" dirty="0" err="1">
                <a:latin typeface="Consolas" panose="020B0609020204030204" pitchFamily="49" charset="0"/>
              </a:rPr>
              <a:t>handle_interrupt</a:t>
            </a:r>
            <a:r>
              <a:rPr lang="en-US" sz="2400" dirty="0">
                <a:latin typeface="Consolas" panose="020B0609020204030204" pitchFamily="49" charset="0"/>
              </a:rPr>
              <a:t>();</a:t>
            </a:r>
          </a:p>
          <a:p>
            <a:r>
              <a:rPr lang="en-US" sz="2400" dirty="0">
                <a:latin typeface="Consolas" panose="020B0609020204030204" pitchFamily="49" charset="0"/>
              </a:rPr>
              <a:t>       //Uses `</a:t>
            </a:r>
            <a:r>
              <a:rPr lang="en-US" sz="2400" dirty="0" err="1">
                <a:latin typeface="Consolas" panose="020B0609020204030204" pitchFamily="49" charset="0"/>
              </a:rPr>
              <a:t>inb</a:t>
            </a:r>
            <a:r>
              <a:rPr lang="en-US" sz="2400" dirty="0">
                <a:latin typeface="Consolas" panose="020B0609020204030204" pitchFamily="49" charset="0"/>
              </a:rPr>
              <a:t>` instruction to read</a:t>
            </a:r>
          </a:p>
          <a:p>
            <a:r>
              <a:rPr lang="en-US" sz="2400" dirty="0">
                <a:latin typeface="Consolas" panose="020B0609020204030204" pitchFamily="49" charset="0"/>
              </a:rPr>
              <a:t>       //a char from the keyboard</a:t>
            </a:r>
          </a:p>
          <a:p>
            <a:r>
              <a:rPr lang="en-US" sz="2400" dirty="0">
                <a:solidFill>
                  <a:srgbClr val="0070C0"/>
                </a:solidFill>
                <a:latin typeface="Consolas" panose="020B0609020204030204" pitchFamily="49" charset="0"/>
              </a:rPr>
              <a:t>break</a:t>
            </a:r>
            <a:r>
              <a:rPr lang="en-US" sz="2400" dirty="0">
                <a:latin typeface="Consolas" panose="020B0609020204030204" pitchFamily="49" charset="0"/>
              </a:rPr>
              <a:t>; //Kernel goes to k-</a:t>
            </a:r>
            <a:r>
              <a:rPr lang="en-US" sz="2400" dirty="0" err="1">
                <a:latin typeface="Consolas" panose="020B0609020204030204" pitchFamily="49" charset="0"/>
              </a:rPr>
              <a:t>exception.S</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restore_and_iret</a:t>
            </a:r>
            <a:endParaRPr lang="en-US" sz="2400" dirty="0">
              <a:latin typeface="Consolas" panose="020B0609020204030204" pitchFamily="49" charset="0"/>
            </a:endParaRPr>
          </a:p>
        </p:txBody>
      </p:sp>
      <p:pic>
        <p:nvPicPr>
          <p:cNvPr id="6" name="Picture 5">
            <a:extLst>
              <a:ext uri="{FF2B5EF4-FFF2-40B4-BE49-F238E27FC236}">
                <a16:creationId xmlns:a16="http://schemas.microsoft.com/office/drawing/2014/main" id="{669B7886-12D9-4831-8E85-C1A4ADCD12C0}"/>
              </a:ext>
            </a:extLst>
          </p:cNvPr>
          <p:cNvPicPr>
            <a:picLocks noChangeAspect="1"/>
          </p:cNvPicPr>
          <p:nvPr/>
        </p:nvPicPr>
        <p:blipFill>
          <a:blip r:embed="rId3"/>
          <a:stretch>
            <a:fillRect/>
          </a:stretch>
        </p:blipFill>
        <p:spPr>
          <a:xfrm flipH="1">
            <a:off x="7403889" y="1915443"/>
            <a:ext cx="4788111" cy="3027114"/>
          </a:xfrm>
          <a:prstGeom prst="rect">
            <a:avLst/>
          </a:prstGeom>
        </p:spPr>
      </p:pic>
    </p:spTree>
    <p:extLst>
      <p:ext uri="{BB962C8B-B14F-4D97-AF65-F5344CB8AC3E}">
        <p14:creationId xmlns:p14="http://schemas.microsoft.com/office/powerpoint/2010/main" val="1188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264267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392024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5015E3-F562-4D49-A8DF-FEB1327F4374}"/>
              </a:ext>
            </a:extLst>
          </p:cNvPr>
          <p:cNvPicPr>
            <a:picLocks noChangeAspect="1"/>
          </p:cNvPicPr>
          <p:nvPr/>
        </p:nvPicPr>
        <p:blipFill>
          <a:blip r:embed="rId3"/>
          <a:stretch>
            <a:fillRect/>
          </a:stretch>
        </p:blipFill>
        <p:spPr>
          <a:xfrm>
            <a:off x="8341971" y="4251358"/>
            <a:ext cx="1589108" cy="1589108"/>
          </a:xfrm>
          <a:prstGeom prst="rect">
            <a:avLst/>
          </a:prstGeom>
        </p:spPr>
      </p:pic>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p:txBody>
      </p:sp>
      <p:cxnSp>
        <p:nvCxnSpPr>
          <p:cNvPr id="4" name="Straight Arrow Connector 3">
            <a:extLst>
              <a:ext uri="{FF2B5EF4-FFF2-40B4-BE49-F238E27FC236}">
                <a16:creationId xmlns:a16="http://schemas.microsoft.com/office/drawing/2014/main" id="{C3EDA308-22F8-4887-A94A-E4121985D0C9}"/>
              </a:ext>
            </a:extLst>
          </p:cNvPr>
          <p:cNvCxnSpPr/>
          <p:nvPr/>
        </p:nvCxnSpPr>
        <p:spPr>
          <a:xfrm>
            <a:off x="1250066" y="5822057"/>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7D0F41-649D-4F92-9EED-2B24FAFB92C7}"/>
              </a:ext>
            </a:extLst>
          </p:cNvPr>
          <p:cNvSpPr txBox="1"/>
          <p:nvPr/>
        </p:nvSpPr>
        <p:spPr>
          <a:xfrm>
            <a:off x="4768770" y="5914651"/>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grpSp>
        <p:nvGrpSpPr>
          <p:cNvPr id="6" name="Group 5">
            <a:extLst>
              <a:ext uri="{FF2B5EF4-FFF2-40B4-BE49-F238E27FC236}">
                <a16:creationId xmlns:a16="http://schemas.microsoft.com/office/drawing/2014/main" id="{6C718258-F634-4170-B564-4EA9E68C4CBD}"/>
              </a:ext>
            </a:extLst>
          </p:cNvPr>
          <p:cNvGrpSpPr/>
          <p:nvPr/>
        </p:nvGrpSpPr>
        <p:grpSpPr>
          <a:xfrm>
            <a:off x="69447" y="2195260"/>
            <a:ext cx="6558983" cy="3626797"/>
            <a:chOff x="69447" y="2125821"/>
            <a:chExt cx="6558983" cy="3626797"/>
          </a:xfrm>
        </p:grpSpPr>
        <p:cxnSp>
          <p:nvCxnSpPr>
            <p:cNvPr id="7" name="Straight Connector 6">
              <a:extLst>
                <a:ext uri="{FF2B5EF4-FFF2-40B4-BE49-F238E27FC236}">
                  <a16:creationId xmlns:a16="http://schemas.microsoft.com/office/drawing/2014/main" id="{AB81652E-4340-4C05-86BB-AA4748DC5CBE}"/>
                </a:ext>
              </a:extLst>
            </p:cNvPr>
            <p:cNvCxnSpPr>
              <a:cxnSpLocks/>
            </p:cNvCxnSpPr>
            <p:nvPr/>
          </p:nvCxnSpPr>
          <p:spPr>
            <a:xfrm>
              <a:off x="2129742" y="3299473"/>
              <a:ext cx="0" cy="2453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459646-C2B5-41BA-9910-95A9DD81AEEF}"/>
                </a:ext>
              </a:extLst>
            </p:cNvPr>
            <p:cNvSpPr txBox="1"/>
            <p:nvPr/>
          </p:nvSpPr>
          <p:spPr>
            <a:xfrm>
              <a:off x="69447" y="2125821"/>
              <a:ext cx="6558983" cy="1502976"/>
            </a:xfrm>
            <a:prstGeom prst="rect">
              <a:avLst/>
            </a:prstGeom>
            <a:noFill/>
          </p:spPr>
          <p:txBody>
            <a:bodyPr wrap="square" rtlCol="0">
              <a:spAutoFit/>
            </a:bodyPr>
            <a:lstStyle/>
            <a:p>
              <a:pPr>
                <a:lnSpc>
                  <a:spcPts val="2200"/>
                </a:lnSpc>
              </a:pPr>
              <a:r>
                <a:rPr lang="en-US" sz="2000" dirty="0">
                  <a:latin typeface="Consolas" panose="020B0609020204030204" pitchFamily="49" charset="0"/>
                </a:rPr>
                <a:t>//Suppose that interrupts are enabled, and</a:t>
              </a:r>
            </a:p>
            <a:p>
              <a:pPr>
                <a:lnSpc>
                  <a:spcPts val="2200"/>
                </a:lnSpc>
              </a:pPr>
              <a:r>
                <a:rPr lang="en-US" sz="2000" dirty="0">
                  <a:latin typeface="Consolas" panose="020B0609020204030204" pitchFamily="49" charset="0"/>
                </a:rPr>
                <a:t>//a kernel task wants to add a new process</a:t>
              </a:r>
            </a:p>
            <a:p>
              <a:pPr>
                <a:lnSpc>
                  <a:spcPts val="2200"/>
                </a:lnSpc>
              </a:pPr>
              <a:r>
                <a:rPr lang="en-US" sz="2000" dirty="0">
                  <a:latin typeface="Consolas" panose="020B0609020204030204" pitchFamily="49" charset="0"/>
                </a:rPr>
                <a:t>//to the local run queue.</a:t>
              </a:r>
            </a:p>
            <a:p>
              <a:pPr>
                <a:lnSpc>
                  <a:spcPts val="2200"/>
                </a:lnSpc>
              </a:pPr>
              <a:r>
                <a:rPr lang="en-US" sz="2000" dirty="0" err="1">
                  <a:latin typeface="Consolas" panose="020B0609020204030204" pitchFamily="49" charset="0"/>
                </a:rPr>
                <a:t>this_cpu</a:t>
              </a:r>
              <a:r>
                <a:rPr lang="en-US" sz="2000" dirty="0">
                  <a:latin typeface="Consolas" panose="020B0609020204030204" pitchFamily="49" charset="0"/>
                </a:rPr>
                <a:t>()-&gt;runq_lock_.</a:t>
              </a:r>
              <a:r>
                <a:rPr lang="en-US" sz="2000" dirty="0" err="1">
                  <a:latin typeface="Consolas" panose="020B0609020204030204" pitchFamily="49" charset="0"/>
                </a:rPr>
                <a:t>lock_noirq</a:t>
              </a:r>
              <a:r>
                <a:rPr lang="en-US" sz="2000" dirty="0">
                  <a:latin typeface="Consolas" panose="020B0609020204030204" pitchFamily="49" charset="0"/>
                </a:rPr>
                <a:t>();</a:t>
              </a:r>
            </a:p>
            <a:p>
              <a:pPr>
                <a:lnSpc>
                  <a:spcPts val="2200"/>
                </a:lnSpc>
              </a:pPr>
              <a:r>
                <a:rPr lang="en-US" sz="2000" dirty="0">
                  <a:latin typeface="Consolas" panose="020B0609020204030204" pitchFamily="49" charset="0"/>
                </a:rPr>
                <a:t>                //Doesn’t disable interrupts!</a:t>
              </a:r>
            </a:p>
          </p:txBody>
        </p:sp>
      </p:grpSp>
      <p:grpSp>
        <p:nvGrpSpPr>
          <p:cNvPr id="9" name="Group 8">
            <a:extLst>
              <a:ext uri="{FF2B5EF4-FFF2-40B4-BE49-F238E27FC236}">
                <a16:creationId xmlns:a16="http://schemas.microsoft.com/office/drawing/2014/main" id="{C246BCEB-BEBC-4C84-8C63-5EF09A8C1F4E}"/>
              </a:ext>
            </a:extLst>
          </p:cNvPr>
          <p:cNvGrpSpPr/>
          <p:nvPr/>
        </p:nvGrpSpPr>
        <p:grpSpPr>
          <a:xfrm>
            <a:off x="3115521" y="4073496"/>
            <a:ext cx="3690392" cy="1742628"/>
            <a:chOff x="3115521" y="4004057"/>
            <a:chExt cx="3690392" cy="1742628"/>
          </a:xfrm>
        </p:grpSpPr>
        <p:pic>
          <p:nvPicPr>
            <p:cNvPr id="10" name="Picture 9">
              <a:extLst>
                <a:ext uri="{FF2B5EF4-FFF2-40B4-BE49-F238E27FC236}">
                  <a16:creationId xmlns:a16="http://schemas.microsoft.com/office/drawing/2014/main" id="{D51755F3-BE8E-40E4-AB47-F71300C643EB}"/>
                </a:ext>
              </a:extLst>
            </p:cNvPr>
            <p:cNvPicPr>
              <a:picLocks noChangeAspect="1"/>
            </p:cNvPicPr>
            <p:nvPr/>
          </p:nvPicPr>
          <p:blipFill>
            <a:blip r:embed="rId4"/>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E9D68C0B-C6AC-473D-B1AF-2DFFFF42209A}"/>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172F36-2632-4739-BA09-06E762097415}"/>
                </a:ext>
              </a:extLst>
            </p:cNvPr>
            <p:cNvSpPr txBox="1"/>
            <p:nvPr/>
          </p:nvSpPr>
          <p:spPr>
            <a:xfrm>
              <a:off x="3115521" y="4004057"/>
              <a:ext cx="3690392" cy="656590"/>
            </a:xfrm>
            <a:prstGeom prst="rect">
              <a:avLst/>
            </a:prstGeom>
            <a:noFill/>
          </p:spPr>
          <p:txBody>
            <a:bodyPr wrap="square" rtlCol="0">
              <a:spAutoFit/>
            </a:bodyPr>
            <a:lstStyle/>
            <a:p>
              <a:pPr>
                <a:lnSpc>
                  <a:spcPts val="2200"/>
                </a:lnSpc>
              </a:pPr>
              <a:r>
                <a:rPr lang="en-US" sz="2000" dirty="0">
                  <a:latin typeface="Consolas" panose="020B0609020204030204" pitchFamily="49" charset="0"/>
                </a:rPr>
                <a:t>//Timer interrupt occurs</a:t>
              </a:r>
            </a:p>
            <a:p>
              <a:pPr>
                <a:lnSpc>
                  <a:spcPts val="2200"/>
                </a:lnSpc>
              </a:pPr>
              <a:r>
                <a:rPr lang="en-US" sz="2000" dirty="0">
                  <a:latin typeface="Consolas" panose="020B0609020204030204" pitchFamily="49" charset="0"/>
                </a:rPr>
                <a:t>//on the same core!</a:t>
              </a:r>
            </a:p>
          </p:txBody>
        </p:sp>
      </p:grpSp>
      <p:sp>
        <p:nvSpPr>
          <p:cNvPr id="13" name="Rectangle 12">
            <a:extLst>
              <a:ext uri="{FF2B5EF4-FFF2-40B4-BE49-F238E27FC236}">
                <a16:creationId xmlns:a16="http://schemas.microsoft.com/office/drawing/2014/main" id="{46BD3F5D-072C-478B-8716-DDAD54835B18}"/>
              </a:ext>
            </a:extLst>
          </p:cNvPr>
          <p:cNvSpPr/>
          <p:nvPr/>
        </p:nvSpPr>
        <p:spPr>
          <a:xfrm>
            <a:off x="6628431" y="1654403"/>
            <a:ext cx="5413102" cy="2631490"/>
          </a:xfrm>
          <a:prstGeom prst="rect">
            <a:avLst/>
          </a:prstGeom>
        </p:spPr>
        <p:txBody>
          <a:bodyPr wrap="square">
            <a:spAutoFit/>
          </a:bodyPr>
          <a:lstStyle/>
          <a:p>
            <a:pPr>
              <a:lnSpc>
                <a:spcPts val="2200"/>
              </a:lnSpc>
            </a:pPr>
            <a:r>
              <a:rPr lang="en-US" sz="2000" dirty="0">
                <a:latin typeface="Consolas" panose="020B0609020204030204" pitchFamily="49" charset="0"/>
              </a:rPr>
              <a:t>//proc::exception() will invoke</a:t>
            </a:r>
          </a:p>
          <a:p>
            <a:pPr>
              <a:lnSpc>
                <a:spcPts val="2200"/>
              </a:lnSpc>
            </a:pPr>
            <a:r>
              <a:rPr lang="en-US" sz="2000" dirty="0">
                <a:latin typeface="Consolas" panose="020B0609020204030204" pitchFamily="49" charset="0"/>
              </a:rPr>
              <a:t>//::</a:t>
            </a:r>
            <a:r>
              <a:rPr lang="en-US" sz="2000" dirty="0" err="1">
                <a:latin typeface="Consolas" panose="020B0609020204030204" pitchFamily="49" charset="0"/>
              </a:rPr>
              <a:t>yield_noreturn</a:t>
            </a:r>
            <a:r>
              <a:rPr lang="en-US" sz="2000" dirty="0">
                <a:latin typeface="Consolas" panose="020B0609020204030204" pitchFamily="49" charset="0"/>
              </a:rPr>
              <a:t>(), and the call </a:t>
            </a:r>
          </a:p>
          <a:p>
            <a:pPr>
              <a:lnSpc>
                <a:spcPts val="2200"/>
              </a:lnSpc>
            </a:pPr>
            <a:r>
              <a:rPr lang="en-US" sz="2000" dirty="0">
                <a:latin typeface="Consolas" panose="020B0609020204030204" pitchFamily="49" charset="0"/>
              </a:rPr>
              <a:t>//chain eventually invokes</a:t>
            </a:r>
          </a:p>
          <a:p>
            <a:pPr>
              <a:lnSpc>
                <a:spcPts val="2200"/>
              </a:lnSpc>
            </a:pPr>
            <a:r>
              <a:rPr lang="en-US" sz="2000" dirty="0">
                <a:latin typeface="Consolas" panose="020B0609020204030204" pitchFamily="49" charset="0"/>
              </a:rPr>
              <a:t>//</a:t>
            </a:r>
            <a:r>
              <a:rPr lang="en-US" sz="2000" dirty="0" err="1">
                <a:latin typeface="Consolas" panose="020B0609020204030204" pitchFamily="49" charset="0"/>
              </a:rPr>
              <a:t>cpustate</a:t>
            </a:r>
            <a:r>
              <a:rPr lang="en-US" sz="2000" dirty="0">
                <a:latin typeface="Consolas" panose="020B0609020204030204" pitchFamily="49" charset="0"/>
              </a:rPr>
              <a:t>::schedule(), which will </a:t>
            </a:r>
          </a:p>
          <a:p>
            <a:pPr>
              <a:lnSpc>
                <a:spcPts val="2200"/>
              </a:lnSpc>
            </a:pPr>
            <a:r>
              <a:rPr lang="en-US" sz="2000" dirty="0">
                <a:latin typeface="Consolas" panose="020B0609020204030204" pitchFamily="49" charset="0"/>
              </a:rPr>
              <a:t>//try to examine the run queue.</a:t>
            </a:r>
          </a:p>
          <a:p>
            <a:pPr>
              <a:lnSpc>
                <a:spcPts val="2200"/>
              </a:lnSpc>
            </a:pPr>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pPr>
              <a:lnSpc>
                <a:spcPts val="2200"/>
              </a:lnSpc>
            </a:pPr>
            <a:r>
              <a:rPr lang="en-US" sz="2000" dirty="0">
                <a:latin typeface="Consolas" panose="020B0609020204030204" pitchFamily="49" charset="0"/>
              </a:rPr>
              <a:t>        //Deadlock: will spin forever</a:t>
            </a:r>
          </a:p>
          <a:p>
            <a:pPr>
              <a:lnSpc>
                <a:spcPts val="2200"/>
              </a:lnSpc>
            </a:pPr>
            <a:r>
              <a:rPr lang="en-US" sz="2000" dirty="0">
                <a:latin typeface="Consolas" panose="020B0609020204030204" pitchFamily="49" charset="0"/>
              </a:rPr>
              <a:t>        //because the lock is already</a:t>
            </a:r>
          </a:p>
          <a:p>
            <a:pPr>
              <a:lnSpc>
                <a:spcPts val="2200"/>
              </a:lnSpc>
            </a:pPr>
            <a:r>
              <a:rPr lang="en-US" sz="2000" dirty="0">
                <a:latin typeface="Consolas" panose="020B0609020204030204" pitchFamily="49" charset="0"/>
              </a:rPr>
              <a:t>        //held by this core!</a:t>
            </a:r>
          </a:p>
        </p:txBody>
      </p:sp>
      <p:cxnSp>
        <p:nvCxnSpPr>
          <p:cNvPr id="14" name="Straight Connector 13">
            <a:extLst>
              <a:ext uri="{FF2B5EF4-FFF2-40B4-BE49-F238E27FC236}">
                <a16:creationId xmlns:a16="http://schemas.microsoft.com/office/drawing/2014/main" id="{E8527D7E-2E77-47BD-925B-23FC725CE52E}"/>
              </a:ext>
            </a:extLst>
          </p:cNvPr>
          <p:cNvCxnSpPr>
            <a:cxnSpLocks/>
          </p:cNvCxnSpPr>
          <p:nvPr/>
        </p:nvCxnSpPr>
        <p:spPr>
          <a:xfrm>
            <a:off x="7571775" y="3368912"/>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18C-A188-4F4D-8D61-E3FDAE29E041}"/>
              </a:ext>
            </a:extLst>
          </p:cNvPr>
          <p:cNvSpPr>
            <a:spLocks noGrp="1"/>
          </p:cNvSpPr>
          <p:nvPr>
            <p:ph type="title"/>
          </p:nvPr>
        </p:nvSpPr>
        <p:spPr>
          <a:xfrm>
            <a:off x="0" y="29458"/>
            <a:ext cx="12191999" cy="931241"/>
          </a:xfrm>
        </p:spPr>
        <p:txBody>
          <a:bodyPr>
            <a:normAutofit/>
          </a:bodyPr>
          <a:lstStyle/>
          <a:p>
            <a:r>
              <a:rPr lang="en-US" sz="3700" dirty="0"/>
              <a:t>Locking: Sacrificing Parallelism to Ensure Correctness</a:t>
            </a:r>
          </a:p>
        </p:txBody>
      </p:sp>
      <p:sp>
        <p:nvSpPr>
          <p:cNvPr id="3" name="Content Placeholder 2">
            <a:extLst>
              <a:ext uri="{FF2B5EF4-FFF2-40B4-BE49-F238E27FC236}">
                <a16:creationId xmlns:a16="http://schemas.microsoft.com/office/drawing/2014/main" id="{B367AE9F-6566-4FBB-AA21-BB4F130B431B}"/>
              </a:ext>
            </a:extLst>
          </p:cNvPr>
          <p:cNvSpPr>
            <a:spLocks noGrp="1"/>
          </p:cNvSpPr>
          <p:nvPr>
            <p:ph idx="1"/>
          </p:nvPr>
        </p:nvSpPr>
        <p:spPr>
          <a:xfrm>
            <a:off x="159582" y="752356"/>
            <a:ext cx="12032417" cy="6029886"/>
          </a:xfrm>
        </p:spPr>
        <p:txBody>
          <a:bodyPr>
            <a:noAutofit/>
          </a:bodyPr>
          <a:lstStyle/>
          <a:p>
            <a:r>
              <a:rPr lang="en-US" sz="3200" dirty="0"/>
              <a:t>OSes were originally designed for single-processor machines</a:t>
            </a:r>
          </a:p>
          <a:p>
            <a:pPr lvl="1"/>
            <a:r>
              <a:rPr lang="en-US" sz="2800" dirty="0"/>
              <a:t>Disabling interrupts was sufficient for the kernel to prevent race conditions on kernel state</a:t>
            </a:r>
          </a:p>
          <a:p>
            <a:pPr lvl="1"/>
            <a:r>
              <a:rPr lang="en-US" sz="2800" dirty="0"/>
              <a:t>If you compile Linux without enabling multicore support, then:</a:t>
            </a:r>
          </a:p>
          <a:p>
            <a:pPr lvl="2"/>
            <a:r>
              <a:rPr lang="en-US" sz="2400" dirty="0"/>
              <a:t>A spinlock acquire just saves the old interrupt state and disables interrupts—there’s no spinning!</a:t>
            </a:r>
          </a:p>
          <a:p>
            <a:pPr lvl="2"/>
            <a:r>
              <a:rPr lang="en-US" sz="2400" dirty="0"/>
              <a:t>A spinlock release just restores the old interrupt state</a:t>
            </a:r>
          </a:p>
          <a:p>
            <a:pPr>
              <a:lnSpc>
                <a:spcPct val="85000"/>
              </a:lnSpc>
            </a:pPr>
            <a:r>
              <a:rPr lang="en-US" sz="3200" dirty="0"/>
              <a:t>When Linux first added multicore support in 1996, Linux used a Big Kernel Lock that was acquired at the start of any context switch into the kernel</a:t>
            </a:r>
          </a:p>
          <a:p>
            <a:pPr lvl="2">
              <a:lnSpc>
                <a:spcPct val="85000"/>
              </a:lnSpc>
            </a:pPr>
            <a:r>
              <a:rPr lang="en-US" sz="2800" dirty="0"/>
              <a:t>Advantage: Simple, and still allowed user-level code to be parallel</a:t>
            </a:r>
          </a:p>
          <a:p>
            <a:pPr lvl="2">
              <a:lnSpc>
                <a:spcPct val="85000"/>
              </a:lnSpc>
            </a:pPr>
            <a:r>
              <a:rPr lang="en-US" sz="2800" dirty="0"/>
              <a:t>Disadvantage: Only one core could execute in the kernel at a time</a:t>
            </a:r>
          </a:p>
          <a:p>
            <a:pPr>
              <a:lnSpc>
                <a:spcPct val="85000"/>
              </a:lnSpc>
            </a:pPr>
            <a:r>
              <a:rPr lang="en-US" sz="3200" dirty="0"/>
              <a:t>Over many years, Linux (and other OSes) developed finer-grained locking strategies</a:t>
            </a:r>
          </a:p>
        </p:txBody>
      </p:sp>
    </p:spTree>
    <p:extLst>
      <p:ext uri="{BB962C8B-B14F-4D97-AF65-F5344CB8AC3E}">
        <p14:creationId xmlns:p14="http://schemas.microsoft.com/office/powerpoint/2010/main" val="19448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6718-90DA-4176-8E29-739138D8FDB1}"/>
              </a:ext>
            </a:extLst>
          </p:cNvPr>
          <p:cNvPicPr>
            <a:picLocks noChangeAspect="1"/>
          </p:cNvPicPr>
          <p:nvPr/>
        </p:nvPicPr>
        <p:blipFill>
          <a:blip r:embed="rId2"/>
          <a:stretch>
            <a:fillRect/>
          </a:stretch>
        </p:blipFill>
        <p:spPr>
          <a:xfrm>
            <a:off x="1" y="255969"/>
            <a:ext cx="12192000" cy="1295581"/>
          </a:xfrm>
          <a:prstGeom prst="rect">
            <a:avLst/>
          </a:prstGeom>
        </p:spPr>
      </p:pic>
      <p:pic>
        <p:nvPicPr>
          <p:cNvPr id="5" name="Picture 4">
            <a:extLst>
              <a:ext uri="{FF2B5EF4-FFF2-40B4-BE49-F238E27FC236}">
                <a16:creationId xmlns:a16="http://schemas.microsoft.com/office/drawing/2014/main" id="{6047DF60-68DF-4256-9E34-F1EEDE9999D6}"/>
              </a:ext>
            </a:extLst>
          </p:cNvPr>
          <p:cNvPicPr>
            <a:picLocks noChangeAspect="1"/>
          </p:cNvPicPr>
          <p:nvPr/>
        </p:nvPicPr>
        <p:blipFill>
          <a:blip r:embed="rId3"/>
          <a:stretch>
            <a:fillRect/>
          </a:stretch>
        </p:blipFill>
        <p:spPr>
          <a:xfrm>
            <a:off x="208345" y="1729373"/>
            <a:ext cx="10243595" cy="5128627"/>
          </a:xfrm>
          <a:prstGeom prst="rect">
            <a:avLst/>
          </a:prstGeom>
        </p:spPr>
      </p:pic>
    </p:spTree>
    <p:extLst>
      <p:ext uri="{BB962C8B-B14F-4D97-AF65-F5344CB8AC3E}">
        <p14:creationId xmlns:p14="http://schemas.microsoft.com/office/powerpoint/2010/main" val="35149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normAutofit fontScale="90000"/>
          </a:bodyPr>
          <a:lstStyle/>
          <a:p>
            <a:r>
              <a:rPr lang="en-US" dirty="0"/>
              <a:t>Case study: Locks in the xv6 Teaching OS</a:t>
            </a:r>
          </a:p>
        </p:txBody>
      </p:sp>
      <p:sp>
        <p:nvSpPr>
          <p:cNvPr id="8" name="Rectangle 7">
            <a:extLst>
              <a:ext uri="{FF2B5EF4-FFF2-40B4-BE49-F238E27FC236}">
                <a16:creationId xmlns:a16="http://schemas.microsoft.com/office/drawing/2014/main" id="{40C9E569-EB08-45B7-9E22-D2AEAE866BFA}"/>
              </a:ext>
            </a:extLst>
          </p:cNvPr>
          <p:cNvSpPr/>
          <p:nvPr/>
        </p:nvSpPr>
        <p:spPr>
          <a:xfrm>
            <a:off x="1006998" y="1807468"/>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41D60B-663C-40EF-9173-CDFEEA8899CD}"/>
              </a:ext>
            </a:extLst>
          </p:cNvPr>
          <p:cNvSpPr/>
          <p:nvPr/>
        </p:nvSpPr>
        <p:spPr>
          <a:xfrm>
            <a:off x="1006998" y="4658304"/>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838200" y="459402"/>
            <a:ext cx="10515600" cy="1598004"/>
          </a:xfrm>
        </p:spPr>
        <p:txBody>
          <a:bodyPr>
            <a:normAutofit/>
          </a:bodyPr>
          <a:lstStyle/>
          <a:p>
            <a:r>
              <a:rPr lang="en-US" sz="5400" dirty="0"/>
              <a:t>Your </a:t>
            </a:r>
            <a:r>
              <a:rPr lang="en-US" sz="5400" dirty="0">
                <a:latin typeface="Consolas" panose="020B0609020204030204" pitchFamily="49" charset="0"/>
              </a:rPr>
              <a:t>fork()</a:t>
            </a:r>
            <a:r>
              <a:rPr lang="en-US" sz="5400" dirty="0"/>
              <a:t> should deallocate memory upon failure!</a:t>
            </a:r>
          </a:p>
        </p:txBody>
      </p:sp>
      <p:sp>
        <p:nvSpPr>
          <p:cNvPr id="3" name="Content Placeholder 2">
            <a:extLst>
              <a:ext uri="{FF2B5EF4-FFF2-40B4-BE49-F238E27FC236}">
                <a16:creationId xmlns:a16="http://schemas.microsoft.com/office/drawing/2014/main" id="{0B3B808E-D917-43BC-AA65-A07CFCBF6AF7}"/>
              </a:ext>
            </a:extLst>
          </p:cNvPr>
          <p:cNvSpPr>
            <a:spLocks noGrp="1"/>
          </p:cNvSpPr>
          <p:nvPr>
            <p:ph idx="1"/>
          </p:nvPr>
        </p:nvSpPr>
        <p:spPr>
          <a:xfrm>
            <a:off x="338611" y="2117557"/>
            <a:ext cx="11853389" cy="4918321"/>
          </a:xfrm>
        </p:spPr>
        <p:txBody>
          <a:bodyPr>
            <a:normAutofit/>
          </a:bodyPr>
          <a:lstStyle/>
          <a:p>
            <a:pPr>
              <a:tabLst>
                <a:tab pos="2686050" algn="l"/>
              </a:tabLst>
            </a:pPr>
            <a:r>
              <a:rPr lang="en-US" sz="4400" dirty="0"/>
              <a:t>Your </a:t>
            </a:r>
            <a:r>
              <a:rPr lang="en-US" sz="4400" dirty="0">
                <a:latin typeface="Consolas" panose="020B0609020204030204" pitchFamily="49" charset="0"/>
              </a:rPr>
              <a:t>fork()</a:t>
            </a:r>
            <a:r>
              <a:rPr lang="en-US" sz="4400" dirty="0"/>
              <a:t> implementation is probably a very long God function (which is probably ok in this scenario)</a:t>
            </a:r>
          </a:p>
          <a:p>
            <a:pPr>
              <a:tabLst>
                <a:tab pos="2686050" algn="l"/>
              </a:tabLst>
            </a:pPr>
            <a:r>
              <a:rPr lang="en-US" sz="4400" dirty="0"/>
              <a:t>In OS code, </a:t>
            </a:r>
            <a:r>
              <a:rPr lang="en-US" sz="4400" dirty="0" err="1">
                <a:latin typeface="Consolas" panose="020B0609020204030204" pitchFamily="49" charset="0"/>
              </a:rPr>
              <a:t>goto</a:t>
            </a:r>
            <a:r>
              <a:rPr lang="en-US" sz="4400" dirty="0"/>
              <a:t> statements are a common way to unwind from a deeply-nested failure</a:t>
            </a:r>
          </a:p>
          <a:p>
            <a:pPr>
              <a:tabLst>
                <a:tab pos="2686050" algn="l"/>
              </a:tabLst>
            </a:pPr>
            <a:endParaRPr lang="en-US" sz="4400" dirty="0"/>
          </a:p>
        </p:txBody>
      </p:sp>
    </p:spTree>
    <p:extLst>
      <p:ext uri="{BB962C8B-B14F-4D97-AF65-F5344CB8AC3E}">
        <p14:creationId xmlns:p14="http://schemas.microsoft.com/office/powerpoint/2010/main" val="33797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269B4-D970-490A-A3FA-1970A0A6C581}"/>
              </a:ext>
            </a:extLst>
          </p:cNvPr>
          <p:cNvPicPr>
            <a:picLocks noChangeAspect="1"/>
          </p:cNvPicPr>
          <p:nvPr/>
        </p:nvPicPr>
        <p:blipFill>
          <a:blip r:embed="rId3"/>
          <a:stretch>
            <a:fillRect/>
          </a:stretch>
        </p:blipFill>
        <p:spPr>
          <a:xfrm>
            <a:off x="606224" y="798812"/>
            <a:ext cx="10979552" cy="5971853"/>
          </a:xfrm>
          <a:prstGeom prst="rect">
            <a:avLst/>
          </a:prstGeom>
        </p:spPr>
      </p:pic>
      <p:sp>
        <p:nvSpPr>
          <p:cNvPr id="2" name="Title 1">
            <a:extLst>
              <a:ext uri="{FF2B5EF4-FFF2-40B4-BE49-F238E27FC236}">
                <a16:creationId xmlns:a16="http://schemas.microsoft.com/office/drawing/2014/main" id="{FE88A71D-F63B-42DA-9C86-D6A503D08F97}"/>
              </a:ext>
            </a:extLst>
          </p:cNvPr>
          <p:cNvSpPr>
            <a:spLocks noGrp="1"/>
          </p:cNvSpPr>
          <p:nvPr>
            <p:ph type="title"/>
          </p:nvPr>
        </p:nvSpPr>
        <p:spPr>
          <a:xfrm>
            <a:off x="838200" y="6310"/>
            <a:ext cx="10515600" cy="1031806"/>
          </a:xfrm>
        </p:spPr>
        <p:txBody>
          <a:bodyPr>
            <a:normAutofit fontScale="90000"/>
          </a:bodyPr>
          <a:lstStyle/>
          <a:p>
            <a:r>
              <a:rPr lang="en-US" dirty="0"/>
              <a:t>Case study: Locks in the xv6 Teaching OS</a:t>
            </a:r>
          </a:p>
        </p:txBody>
      </p:sp>
      <p:sp>
        <p:nvSpPr>
          <p:cNvPr id="11" name="Rectangle 10">
            <a:extLst>
              <a:ext uri="{FF2B5EF4-FFF2-40B4-BE49-F238E27FC236}">
                <a16:creationId xmlns:a16="http://schemas.microsoft.com/office/drawing/2014/main" id="{0C33031B-2B8E-43A3-A91B-E876975F04BC}"/>
              </a:ext>
            </a:extLst>
          </p:cNvPr>
          <p:cNvSpPr/>
          <p:nvPr/>
        </p:nvSpPr>
        <p:spPr>
          <a:xfrm>
            <a:off x="1006998" y="3244461"/>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E631F-7C2C-4C71-AB2B-1F1EBEC9DA57}"/>
              </a:ext>
            </a:extLst>
          </p:cNvPr>
          <p:cNvSpPr/>
          <p:nvPr/>
        </p:nvSpPr>
        <p:spPr>
          <a:xfrm>
            <a:off x="1006998" y="4312377"/>
            <a:ext cx="10023676" cy="345927"/>
          </a:xfrm>
          <a:prstGeom prst="rect">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32E31780-289E-4142-9249-0F577482B70E}"/>
              </a:ext>
            </a:extLst>
          </p:cNvPr>
          <p:cNvSpPr>
            <a:spLocks noGrp="1"/>
          </p:cNvSpPr>
          <p:nvPr>
            <p:ph idx="1"/>
          </p:nvPr>
        </p:nvSpPr>
        <p:spPr>
          <a:xfrm>
            <a:off x="7326775" y="1821280"/>
            <a:ext cx="4671350" cy="3653546"/>
          </a:xfrm>
          <a:solidFill>
            <a:schemeClr val="bg1"/>
          </a:solidFill>
          <a:ln w="28575">
            <a:solidFill>
              <a:schemeClr val="tx1"/>
            </a:solidFill>
          </a:ln>
        </p:spPr>
        <p:txBody>
          <a:bodyPr/>
          <a:lstStyle/>
          <a:p>
            <a:pPr marL="0" indent="0" algn="ctr">
              <a:buNone/>
            </a:pPr>
            <a:r>
              <a:rPr lang="en-US" dirty="0"/>
              <a:t>Impact when two distinct </a:t>
            </a:r>
            <a:r>
              <a:rPr lang="en-US" u="sng" dirty="0"/>
              <a:t>CPUs execute </a:t>
            </a:r>
            <a:r>
              <a:rPr lang="en-US" u="sng" dirty="0">
                <a:latin typeface="Consolas" panose="020B0609020204030204" pitchFamily="49" charset="0"/>
              </a:rPr>
              <a:t>fork()</a:t>
            </a:r>
          </a:p>
          <a:p>
            <a:pPr lvl="1"/>
            <a:r>
              <a:rPr lang="en-US" dirty="0"/>
              <a:t>The parallel </a:t>
            </a:r>
            <a:r>
              <a:rPr lang="en-US" dirty="0">
                <a:latin typeface="Consolas" panose="020B0609020204030204" pitchFamily="49" charset="0"/>
              </a:rPr>
              <a:t>fork()</a:t>
            </a:r>
            <a:r>
              <a:rPr lang="en-US" dirty="0"/>
              <a:t>s may serialize during </a:t>
            </a:r>
            <a:r>
              <a:rPr lang="en-US" dirty="0" err="1"/>
              <a:t>pid</a:t>
            </a:r>
            <a:r>
              <a:rPr lang="en-US" dirty="0"/>
              <a:t> allocation and memory allocation</a:t>
            </a:r>
          </a:p>
          <a:p>
            <a:pPr lvl="1"/>
            <a:r>
              <a:rPr lang="en-US" dirty="0"/>
              <a:t>However, parallel </a:t>
            </a:r>
            <a:r>
              <a:rPr lang="en-US" dirty="0">
                <a:latin typeface="Consolas" panose="020B0609020204030204" pitchFamily="49" charset="0"/>
              </a:rPr>
              <a:t>fork()</a:t>
            </a:r>
            <a:r>
              <a:rPr lang="en-US" dirty="0"/>
              <a:t>s can simultaneously configure page tables and copy data from parent pages to child pages</a:t>
            </a:r>
          </a:p>
        </p:txBody>
      </p:sp>
    </p:spTree>
    <p:extLst>
      <p:ext uri="{BB962C8B-B14F-4D97-AF65-F5344CB8AC3E}">
        <p14:creationId xmlns:p14="http://schemas.microsoft.com/office/powerpoint/2010/main" val="18443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1BA8-2483-4A29-A32C-C1E8CF289233}"/>
              </a:ext>
            </a:extLst>
          </p:cNvPr>
          <p:cNvSpPr>
            <a:spLocks noGrp="1"/>
          </p:cNvSpPr>
          <p:nvPr>
            <p:ph type="title"/>
          </p:nvPr>
        </p:nvSpPr>
        <p:spPr>
          <a:xfrm>
            <a:off x="838200" y="365126"/>
            <a:ext cx="10515600" cy="965964"/>
          </a:xfrm>
        </p:spPr>
        <p:txBody>
          <a:bodyPr/>
          <a:lstStyle/>
          <a:p>
            <a:r>
              <a:rPr lang="en-US" dirty="0"/>
              <a:t>A (Partial) List of Chickadee Locks</a:t>
            </a:r>
          </a:p>
        </p:txBody>
      </p:sp>
      <p:sp>
        <p:nvSpPr>
          <p:cNvPr id="3" name="Content Placeholder 2">
            <a:extLst>
              <a:ext uri="{FF2B5EF4-FFF2-40B4-BE49-F238E27FC236}">
                <a16:creationId xmlns:a16="http://schemas.microsoft.com/office/drawing/2014/main" id="{ADCD5995-C6FE-4EB8-A2D9-54394B55B578}"/>
              </a:ext>
            </a:extLst>
          </p:cNvPr>
          <p:cNvSpPr>
            <a:spLocks noGrp="1"/>
          </p:cNvSpPr>
          <p:nvPr>
            <p:ph idx="1"/>
          </p:nvPr>
        </p:nvSpPr>
        <p:spPr>
          <a:xfrm>
            <a:off x="300942" y="1825625"/>
            <a:ext cx="6713711" cy="4351338"/>
          </a:xfrm>
        </p:spPr>
        <p:txBody>
          <a:bodyPr/>
          <a:lstStyle/>
          <a:p>
            <a:r>
              <a:rPr lang="en-US" dirty="0" err="1">
                <a:latin typeface="Consolas" panose="020B0609020204030204" pitchFamily="49" charset="0"/>
              </a:rPr>
              <a:t>ptable_lock</a:t>
            </a:r>
            <a:r>
              <a:rPr lang="en-US" dirty="0">
                <a:latin typeface="Consolas" panose="020B0609020204030204" pitchFamily="49" charset="0"/>
              </a:rPr>
              <a:t>:</a:t>
            </a:r>
            <a:r>
              <a:rPr lang="en-US" dirty="0"/>
              <a:t> Protects the process table</a:t>
            </a:r>
            <a:endParaRPr lang="en-US" dirty="0">
              <a:latin typeface="Consolas" panose="020B0609020204030204" pitchFamily="49" charset="0"/>
            </a:endParaRPr>
          </a:p>
          <a:p>
            <a:r>
              <a:rPr lang="en-US" dirty="0" err="1">
                <a:latin typeface="Consolas" panose="020B0609020204030204" pitchFamily="49" charset="0"/>
              </a:rPr>
              <a:t>page_lock</a:t>
            </a:r>
            <a:r>
              <a:rPr lang="en-US" dirty="0">
                <a:latin typeface="Consolas" panose="020B0609020204030204" pitchFamily="49" charset="0"/>
              </a:rPr>
              <a:t>:</a:t>
            </a:r>
            <a:r>
              <a:rPr lang="en-US" dirty="0"/>
              <a:t> Protects memory allocation metadata</a:t>
            </a:r>
          </a:p>
          <a:p>
            <a:r>
              <a:rPr lang="en-US" dirty="0"/>
              <a:t>Per-CPU </a:t>
            </a:r>
            <a:r>
              <a:rPr lang="en-US" dirty="0" err="1">
                <a:latin typeface="Consolas" panose="020B0609020204030204" pitchFamily="49" charset="0"/>
              </a:rPr>
              <a:t>runq_lock</a:t>
            </a:r>
            <a:r>
              <a:rPr lang="en-US" dirty="0">
                <a:latin typeface="Consolas" panose="020B0609020204030204" pitchFamily="49" charset="0"/>
              </a:rPr>
              <a:t>_:</a:t>
            </a:r>
            <a:r>
              <a:rPr lang="en-US" dirty="0"/>
              <a:t> Protects a CPU’s list of runnable processes</a:t>
            </a:r>
          </a:p>
          <a:p>
            <a:r>
              <a:rPr lang="en-US" dirty="0" err="1">
                <a:latin typeface="Consolas" panose="020B0609020204030204" pitchFamily="49" charset="0"/>
              </a:rPr>
              <a:t>cursor_lock</a:t>
            </a:r>
            <a:r>
              <a:rPr lang="en-US" dirty="0">
                <a:latin typeface="Consolas" panose="020B0609020204030204" pitchFamily="49" charset="0"/>
              </a:rPr>
              <a:t>:</a:t>
            </a:r>
            <a:r>
              <a:rPr lang="en-US" dirty="0"/>
              <a:t> Serializes console output</a:t>
            </a:r>
          </a:p>
        </p:txBody>
      </p:sp>
      <p:pic>
        <p:nvPicPr>
          <p:cNvPr id="4" name="Picture 3">
            <a:extLst>
              <a:ext uri="{FF2B5EF4-FFF2-40B4-BE49-F238E27FC236}">
                <a16:creationId xmlns:a16="http://schemas.microsoft.com/office/drawing/2014/main" id="{5F93BA4D-9D02-4335-9E57-8D80F620E81F}"/>
              </a:ext>
            </a:extLst>
          </p:cNvPr>
          <p:cNvPicPr>
            <a:picLocks noChangeAspect="1"/>
          </p:cNvPicPr>
          <p:nvPr/>
        </p:nvPicPr>
        <p:blipFill>
          <a:blip r:embed="rId2"/>
          <a:stretch>
            <a:fillRect/>
          </a:stretch>
        </p:blipFill>
        <p:spPr>
          <a:xfrm>
            <a:off x="7026226" y="1331089"/>
            <a:ext cx="5108338" cy="5416951"/>
          </a:xfrm>
          <a:prstGeom prst="rect">
            <a:avLst/>
          </a:prstGeom>
        </p:spPr>
      </p:pic>
    </p:spTree>
    <p:extLst>
      <p:ext uri="{BB962C8B-B14F-4D97-AF65-F5344CB8AC3E}">
        <p14:creationId xmlns:p14="http://schemas.microsoft.com/office/powerpoint/2010/main" val="5963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F8C-CB5B-434D-9179-FF13091BB83A}"/>
              </a:ext>
            </a:extLst>
          </p:cNvPr>
          <p:cNvSpPr>
            <a:spLocks noGrp="1"/>
          </p:cNvSpPr>
          <p:nvPr>
            <p:ph type="title"/>
          </p:nvPr>
        </p:nvSpPr>
        <p:spPr>
          <a:xfrm>
            <a:off x="838200" y="17883"/>
            <a:ext cx="10515600" cy="827067"/>
          </a:xfrm>
        </p:spPr>
        <p:txBody>
          <a:bodyPr/>
          <a:lstStyle/>
          <a:p>
            <a:r>
              <a:rPr lang="en-US" dirty="0"/>
              <a:t>Designing a Locking Strategy</a:t>
            </a:r>
          </a:p>
        </p:txBody>
      </p:sp>
      <p:sp>
        <p:nvSpPr>
          <p:cNvPr id="3" name="Content Placeholder 2">
            <a:extLst>
              <a:ext uri="{FF2B5EF4-FFF2-40B4-BE49-F238E27FC236}">
                <a16:creationId xmlns:a16="http://schemas.microsoft.com/office/drawing/2014/main" id="{E0D491E5-E97E-4F3F-9407-9FB45A9E9312}"/>
              </a:ext>
            </a:extLst>
          </p:cNvPr>
          <p:cNvSpPr>
            <a:spLocks noGrp="1"/>
          </p:cNvSpPr>
          <p:nvPr>
            <p:ph idx="1"/>
          </p:nvPr>
        </p:nvSpPr>
        <p:spPr>
          <a:xfrm>
            <a:off x="231496" y="821799"/>
            <a:ext cx="11829326" cy="6123009"/>
          </a:xfrm>
        </p:spPr>
        <p:txBody>
          <a:bodyPr>
            <a:normAutofit/>
          </a:bodyPr>
          <a:lstStyle/>
          <a:p>
            <a:r>
              <a:rPr lang="en-US" sz="3200" dirty="0"/>
              <a:t>A lock is used to protect a collection of events that must be atomic</a:t>
            </a:r>
          </a:p>
          <a:p>
            <a:pPr lvl="1"/>
            <a:r>
              <a:rPr lang="en-US" sz="2800" dirty="0"/>
              <a:t>Usually, a single function will acquire and release a lock</a:t>
            </a:r>
          </a:p>
          <a:p>
            <a:pPr lvl="1"/>
            <a:r>
              <a:rPr lang="en-US" sz="2800" dirty="0"/>
              <a:t>However, if the event sequence to protect is complex, then locking and unlocking may occur in different functions</a:t>
            </a:r>
          </a:p>
          <a:p>
            <a:r>
              <a:rPr lang="en-US" sz="3200" dirty="0"/>
              <a:t>Atomicity reduces the difficulty of defining </a:t>
            </a:r>
            <a:r>
              <a:rPr lang="en-US" sz="3200" b="1" i="1" dirty="0"/>
              <a:t>invariants</a:t>
            </a:r>
          </a:p>
          <a:p>
            <a:pPr lvl="1"/>
            <a:r>
              <a:rPr lang="en-US" sz="2800" dirty="0"/>
              <a:t>Invariants are properties that must be true before and after an operation on a data structure</a:t>
            </a:r>
          </a:p>
          <a:p>
            <a:pPr lvl="1"/>
            <a:r>
              <a:rPr lang="en-US" sz="2800" dirty="0"/>
              <a:t>Invariants may only be false in the middle of an atomic update that is protected by a lock!</a:t>
            </a:r>
          </a:p>
          <a:p>
            <a:r>
              <a:rPr lang="en-US" sz="3200" dirty="0"/>
              <a:t>Locks are typically needed when an invariant requires multiple memory locations (e.g., in a </a:t>
            </a:r>
            <a:r>
              <a:rPr lang="en-US" sz="3200" dirty="0">
                <a:latin typeface="Consolas" panose="020B0609020204030204" pitchFamily="49" charset="0"/>
              </a:rPr>
              <a:t>struct</a:t>
            </a:r>
            <a:r>
              <a:rPr lang="en-US" sz="3200" dirty="0"/>
              <a:t>) to be read and written as a single atomic action—locking avoids exposing an in-flight (i.e., partial) update to a reader</a:t>
            </a:r>
          </a:p>
        </p:txBody>
      </p:sp>
    </p:spTree>
    <p:extLst>
      <p:ext uri="{BB962C8B-B14F-4D97-AF65-F5344CB8AC3E}">
        <p14:creationId xmlns:p14="http://schemas.microsoft.com/office/powerpoint/2010/main" val="41276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a:extLst>
              <a:ext uri="{FF2B5EF4-FFF2-40B4-BE49-F238E27FC236}">
                <a16:creationId xmlns:a16="http://schemas.microsoft.com/office/drawing/2014/main" id="{0F5F62B2-34CE-4678-B52E-A258DDC09D65}"/>
              </a:ext>
            </a:extLst>
          </p:cNvPr>
          <p:cNvCxnSpPr>
            <a:cxnSpLocks/>
          </p:cNvCxnSpPr>
          <p:nvPr/>
        </p:nvCxnSpPr>
        <p:spPr>
          <a:xfrm>
            <a:off x="10190931" y="2470037"/>
            <a:ext cx="905372" cy="5201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B0D132-1CEF-497E-9882-855AE1B25657}"/>
              </a:ext>
            </a:extLst>
          </p:cNvPr>
          <p:cNvCxnSpPr>
            <a:cxnSpLocks/>
          </p:cNvCxnSpPr>
          <p:nvPr/>
        </p:nvCxnSpPr>
        <p:spPr>
          <a:xfrm flipH="1">
            <a:off x="10190931" y="247003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74BFF1-B7CE-4661-8082-CB9E81CA7625}"/>
              </a:ext>
            </a:extLst>
          </p:cNvPr>
          <p:cNvSpPr>
            <a:spLocks noGrp="1"/>
          </p:cNvSpPr>
          <p:nvPr>
            <p:ph type="title"/>
          </p:nvPr>
        </p:nvSpPr>
        <p:spPr>
          <a:xfrm>
            <a:off x="838200" y="295676"/>
            <a:ext cx="10515600" cy="942814"/>
          </a:xfrm>
        </p:spPr>
        <p:txBody>
          <a:bodyPr/>
          <a:lstStyle/>
          <a:p>
            <a:r>
              <a:rPr lang="en-US" dirty="0"/>
              <a:t>Case Study: </a:t>
            </a:r>
            <a:r>
              <a:rPr lang="en-US" dirty="0" err="1">
                <a:latin typeface="Consolas" panose="020B0609020204030204" pitchFamily="49" charset="0"/>
              </a:rPr>
              <a:t>getppid</a:t>
            </a:r>
            <a:r>
              <a:rPr lang="en-US" dirty="0">
                <a:latin typeface="Consolas" panose="020B0609020204030204" pitchFamily="49" charset="0"/>
              </a:rPr>
              <a:t>()</a:t>
            </a:r>
            <a:endParaRPr lang="en-US" dirty="0"/>
          </a:p>
        </p:txBody>
      </p:sp>
      <p:sp>
        <p:nvSpPr>
          <p:cNvPr id="3" name="Content Placeholder 2">
            <a:extLst>
              <a:ext uri="{FF2B5EF4-FFF2-40B4-BE49-F238E27FC236}">
                <a16:creationId xmlns:a16="http://schemas.microsoft.com/office/drawing/2014/main" id="{5C309BE5-76DD-401F-87EA-734B34553064}"/>
              </a:ext>
            </a:extLst>
          </p:cNvPr>
          <p:cNvSpPr>
            <a:spLocks noGrp="1"/>
          </p:cNvSpPr>
          <p:nvPr>
            <p:ph idx="1"/>
          </p:nvPr>
        </p:nvSpPr>
        <p:spPr>
          <a:xfrm>
            <a:off x="57873" y="1307941"/>
            <a:ext cx="7720313" cy="5428526"/>
          </a:xfrm>
        </p:spPr>
        <p:txBody>
          <a:bodyPr>
            <a:normAutofit/>
          </a:bodyPr>
          <a:lstStyle/>
          <a:p>
            <a:r>
              <a:rPr lang="en-US" sz="3200" dirty="0"/>
              <a:t>The </a:t>
            </a:r>
            <a:r>
              <a:rPr lang="en-US" sz="3200" dirty="0">
                <a:latin typeface="Consolas" panose="020B0609020204030204" pitchFamily="49" charset="0"/>
              </a:rPr>
              <a:t>fork()</a:t>
            </a:r>
            <a:r>
              <a:rPr lang="en-US" sz="3200" dirty="0"/>
              <a:t> system call allows a parent process to create a child process</a:t>
            </a:r>
          </a:p>
          <a:p>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allows a child to get the </a:t>
            </a:r>
            <a:r>
              <a:rPr lang="en-US" sz="3200" dirty="0" err="1"/>
              <a:t>pid</a:t>
            </a:r>
            <a:r>
              <a:rPr lang="en-US" sz="3200" dirty="0"/>
              <a:t> of its parent</a:t>
            </a:r>
          </a:p>
          <a:p>
            <a:r>
              <a:rPr lang="en-US" sz="3200" dirty="0"/>
              <a:t>In Unix-derived systems, a special undying </a:t>
            </a:r>
            <a:r>
              <a:rPr lang="en-US" sz="3200" dirty="0" err="1">
                <a:latin typeface="Consolas" panose="020B0609020204030204" pitchFamily="49" charset="0"/>
              </a:rPr>
              <a:t>init</a:t>
            </a:r>
            <a:r>
              <a:rPr lang="en-US" sz="3200" dirty="0"/>
              <a:t> process is the first process created</a:t>
            </a:r>
          </a:p>
          <a:p>
            <a:pPr lvl="1"/>
            <a:r>
              <a:rPr lang="en-US" sz="2800" dirty="0" err="1">
                <a:latin typeface="Consolas" panose="020B0609020204030204" pitchFamily="49" charset="0"/>
              </a:rPr>
              <a:t>init</a:t>
            </a:r>
            <a:r>
              <a:rPr lang="en-US" sz="2800" dirty="0"/>
              <a:t> has </a:t>
            </a:r>
            <a:r>
              <a:rPr lang="en-US" sz="2800" dirty="0" err="1">
                <a:latin typeface="Consolas" panose="020B0609020204030204" pitchFamily="49" charset="0"/>
              </a:rPr>
              <a:t>getpid</a:t>
            </a:r>
            <a:r>
              <a:rPr lang="en-US" sz="2800" dirty="0">
                <a:latin typeface="Consolas" panose="020B0609020204030204" pitchFamily="49" charset="0"/>
              </a:rPr>
              <a:t>()==1</a:t>
            </a:r>
            <a:r>
              <a:rPr lang="en-US" sz="2800" dirty="0"/>
              <a:t> and </a:t>
            </a:r>
            <a:r>
              <a:rPr lang="en-US" sz="2800" dirty="0" err="1">
                <a:latin typeface="Consolas" panose="020B0609020204030204" pitchFamily="49" charset="0"/>
              </a:rPr>
              <a:t>getppid</a:t>
            </a:r>
            <a:r>
              <a:rPr lang="en-US" sz="2800" dirty="0">
                <a:latin typeface="Consolas" panose="020B0609020204030204" pitchFamily="49" charset="0"/>
              </a:rPr>
              <a:t>()==1</a:t>
            </a:r>
            <a:endParaRPr lang="en-US" sz="2800" dirty="0"/>
          </a:p>
          <a:p>
            <a:pPr lvl="1"/>
            <a:r>
              <a:rPr lang="en-US" sz="2800" dirty="0"/>
              <a:t>When a parent dies, its children are reparented to </a:t>
            </a:r>
            <a:r>
              <a:rPr lang="en-US" sz="2800" dirty="0" err="1">
                <a:latin typeface="Consolas" panose="020B0609020204030204" pitchFamily="49" charset="0"/>
              </a:rPr>
              <a:t>init</a:t>
            </a:r>
            <a:endParaRPr lang="en-US" sz="2800" dirty="0">
              <a:latin typeface="Consolas" panose="020B0609020204030204" pitchFamily="49" charset="0"/>
            </a:endParaRPr>
          </a:p>
          <a:p>
            <a:pPr lvl="1"/>
            <a:r>
              <a:rPr lang="en-US" sz="2800" dirty="0"/>
              <a:t>The reasons for </a:t>
            </a:r>
            <a:r>
              <a:rPr lang="en-US" sz="2800" dirty="0" err="1">
                <a:latin typeface="Consolas" panose="020B0609020204030204" pitchFamily="49" charset="0"/>
              </a:rPr>
              <a:t>init</a:t>
            </a:r>
            <a:r>
              <a:rPr lang="en-US" sz="2800" dirty="0"/>
              <a:t> will become clearer in pset2!</a:t>
            </a:r>
          </a:p>
        </p:txBody>
      </p:sp>
      <p:sp>
        <p:nvSpPr>
          <p:cNvPr id="4" name="Oval 3">
            <a:extLst>
              <a:ext uri="{FF2B5EF4-FFF2-40B4-BE49-F238E27FC236}">
                <a16:creationId xmlns:a16="http://schemas.microsoft.com/office/drawing/2014/main" id="{7ECC55B3-5C75-4DE9-96F3-4F96A5A46918}"/>
              </a:ext>
            </a:extLst>
          </p:cNvPr>
          <p:cNvSpPr/>
          <p:nvPr/>
        </p:nvSpPr>
        <p:spPr>
          <a:xfrm>
            <a:off x="9780608" y="2951544"/>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2</a:t>
            </a:r>
          </a:p>
        </p:txBody>
      </p:sp>
      <p:grpSp>
        <p:nvGrpSpPr>
          <p:cNvPr id="27" name="Group 26">
            <a:extLst>
              <a:ext uri="{FF2B5EF4-FFF2-40B4-BE49-F238E27FC236}">
                <a16:creationId xmlns:a16="http://schemas.microsoft.com/office/drawing/2014/main" id="{FE49C3FF-9E32-42CB-B7E5-53BD0D789EB8}"/>
              </a:ext>
            </a:extLst>
          </p:cNvPr>
          <p:cNvGrpSpPr/>
          <p:nvPr/>
        </p:nvGrpSpPr>
        <p:grpSpPr>
          <a:xfrm>
            <a:off x="8795602" y="3774504"/>
            <a:ext cx="1396486" cy="1298293"/>
            <a:chOff x="8795602" y="3774504"/>
            <a:chExt cx="1396486" cy="1298293"/>
          </a:xfrm>
        </p:grpSpPr>
        <p:sp>
          <p:nvSpPr>
            <p:cNvPr id="5" name="Oval 4">
              <a:extLst>
                <a:ext uri="{FF2B5EF4-FFF2-40B4-BE49-F238E27FC236}">
                  <a16:creationId xmlns:a16="http://schemas.microsoft.com/office/drawing/2014/main" id="{4EA3B4EE-E8B8-4222-AFA8-32F9D65C040F}"/>
                </a:ext>
              </a:extLst>
            </p:cNvPr>
            <p:cNvSpPr/>
            <p:nvPr/>
          </p:nvSpPr>
          <p:spPr>
            <a:xfrm>
              <a:off x="8795602"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3</a:t>
              </a:r>
            </a:p>
          </p:txBody>
        </p:sp>
        <p:cxnSp>
          <p:nvCxnSpPr>
            <p:cNvPr id="12" name="Straight Arrow Connector 11">
              <a:extLst>
                <a:ext uri="{FF2B5EF4-FFF2-40B4-BE49-F238E27FC236}">
                  <a16:creationId xmlns:a16="http://schemas.microsoft.com/office/drawing/2014/main" id="{EBE7AB15-C3D3-4B23-8E87-4D0B4332627D}"/>
                </a:ext>
              </a:extLst>
            </p:cNvPr>
            <p:cNvCxnSpPr>
              <a:cxnSpLocks/>
              <a:stCxn id="4" idx="4"/>
              <a:endCxn id="5" idx="7"/>
            </p:cNvCxnSpPr>
            <p:nvPr/>
          </p:nvCxnSpPr>
          <p:spPr>
            <a:xfrm flipH="1">
              <a:off x="9498042"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726C495-ABAA-429F-95C5-B0274F5119E8}"/>
              </a:ext>
            </a:extLst>
          </p:cNvPr>
          <p:cNvGrpSpPr/>
          <p:nvPr/>
        </p:nvGrpSpPr>
        <p:grpSpPr>
          <a:xfrm>
            <a:off x="10192088" y="3774504"/>
            <a:ext cx="1396486" cy="1298293"/>
            <a:chOff x="10192088" y="3774504"/>
            <a:chExt cx="1396486" cy="1298293"/>
          </a:xfrm>
        </p:grpSpPr>
        <p:sp>
          <p:nvSpPr>
            <p:cNvPr id="7" name="Oval 6">
              <a:extLst>
                <a:ext uri="{FF2B5EF4-FFF2-40B4-BE49-F238E27FC236}">
                  <a16:creationId xmlns:a16="http://schemas.microsoft.com/office/drawing/2014/main" id="{48492AB0-8758-493C-9EEB-0464CD47BE14}"/>
                </a:ext>
              </a:extLst>
            </p:cNvPr>
            <p:cNvSpPr/>
            <p:nvPr/>
          </p:nvSpPr>
          <p:spPr>
            <a:xfrm>
              <a:off x="10765614"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5</a:t>
              </a:r>
            </a:p>
          </p:txBody>
        </p:sp>
        <p:cxnSp>
          <p:nvCxnSpPr>
            <p:cNvPr id="15" name="Straight Arrow Connector 14">
              <a:extLst>
                <a:ext uri="{FF2B5EF4-FFF2-40B4-BE49-F238E27FC236}">
                  <a16:creationId xmlns:a16="http://schemas.microsoft.com/office/drawing/2014/main" id="{257659A4-44B2-491B-A4D1-D6AD736D98ED}"/>
                </a:ext>
              </a:extLst>
            </p:cNvPr>
            <p:cNvCxnSpPr>
              <a:cxnSpLocks/>
              <a:stCxn id="4" idx="4"/>
              <a:endCxn id="7" idx="1"/>
            </p:cNvCxnSpPr>
            <p:nvPr/>
          </p:nvCxnSpPr>
          <p:spPr>
            <a:xfrm>
              <a:off x="10192088" y="3774504"/>
              <a:ext cx="694046" cy="5958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BF33F252-674E-48E7-B37E-B7886C0B9B8C}"/>
              </a:ext>
            </a:extLst>
          </p:cNvPr>
          <p:cNvGrpSpPr/>
          <p:nvPr/>
        </p:nvGrpSpPr>
        <p:grpSpPr>
          <a:xfrm>
            <a:off x="9780608" y="3774504"/>
            <a:ext cx="822960" cy="1298293"/>
            <a:chOff x="9780608" y="3774504"/>
            <a:chExt cx="822960" cy="1298293"/>
          </a:xfrm>
        </p:grpSpPr>
        <p:sp>
          <p:nvSpPr>
            <p:cNvPr id="6" name="Oval 5">
              <a:extLst>
                <a:ext uri="{FF2B5EF4-FFF2-40B4-BE49-F238E27FC236}">
                  <a16:creationId xmlns:a16="http://schemas.microsoft.com/office/drawing/2014/main" id="{A8C479B5-3921-4A0D-AA4A-F780B6432706}"/>
                </a:ext>
              </a:extLst>
            </p:cNvPr>
            <p:cNvSpPr/>
            <p:nvPr/>
          </p:nvSpPr>
          <p:spPr>
            <a:xfrm>
              <a:off x="9780608" y="4249837"/>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4</a:t>
              </a:r>
            </a:p>
          </p:txBody>
        </p:sp>
        <p:cxnSp>
          <p:nvCxnSpPr>
            <p:cNvPr id="18" name="Straight Arrow Connector 17">
              <a:extLst>
                <a:ext uri="{FF2B5EF4-FFF2-40B4-BE49-F238E27FC236}">
                  <a16:creationId xmlns:a16="http://schemas.microsoft.com/office/drawing/2014/main" id="{954C71C7-81AF-4A9F-AEC2-3996436055F9}"/>
                </a:ext>
              </a:extLst>
            </p:cNvPr>
            <p:cNvCxnSpPr>
              <a:cxnSpLocks/>
              <a:stCxn id="4" idx="4"/>
              <a:endCxn id="6" idx="0"/>
            </p:cNvCxnSpPr>
            <p:nvPr/>
          </p:nvCxnSpPr>
          <p:spPr>
            <a:xfrm>
              <a:off x="10192088" y="3774504"/>
              <a:ext cx="0"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7482340F-FFAF-4A9F-A513-912A3FF6DAFC}"/>
              </a:ext>
            </a:extLst>
          </p:cNvPr>
          <p:cNvSpPr/>
          <p:nvPr/>
        </p:nvSpPr>
        <p:spPr>
          <a:xfrm>
            <a:off x="10764457" y="5548130"/>
            <a:ext cx="822960" cy="82296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Segoe UI" panose="020B0502040204020203" pitchFamily="34" charset="0"/>
                <a:cs typeface="Segoe UI" panose="020B0502040204020203" pitchFamily="34" charset="0"/>
              </a:rPr>
              <a:t>6</a:t>
            </a:r>
          </a:p>
        </p:txBody>
      </p:sp>
      <p:cxnSp>
        <p:nvCxnSpPr>
          <p:cNvPr id="21" name="Straight Arrow Connector 20">
            <a:extLst>
              <a:ext uri="{FF2B5EF4-FFF2-40B4-BE49-F238E27FC236}">
                <a16:creationId xmlns:a16="http://schemas.microsoft.com/office/drawing/2014/main" id="{3F0C55B4-BFBB-4909-8F08-87FF461FD806}"/>
              </a:ext>
            </a:extLst>
          </p:cNvPr>
          <p:cNvCxnSpPr>
            <a:cxnSpLocks/>
            <a:stCxn id="7" idx="4"/>
            <a:endCxn id="10" idx="0"/>
          </p:cNvCxnSpPr>
          <p:nvPr/>
        </p:nvCxnSpPr>
        <p:spPr>
          <a:xfrm flipH="1">
            <a:off x="11175937" y="5072797"/>
            <a:ext cx="1157" cy="47533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79D69BB6-1267-4477-9E57-CF82AF0CC7E4}"/>
              </a:ext>
            </a:extLst>
          </p:cNvPr>
          <p:cNvPicPr>
            <a:picLocks noChangeAspect="1"/>
          </p:cNvPicPr>
          <p:nvPr/>
        </p:nvPicPr>
        <p:blipFill>
          <a:blip r:embed="rId3"/>
          <a:stretch>
            <a:fillRect/>
          </a:stretch>
        </p:blipFill>
        <p:spPr>
          <a:xfrm>
            <a:off x="2125762" y="2084449"/>
            <a:ext cx="6258360" cy="5976696"/>
          </a:xfrm>
          <a:prstGeom prst="rect">
            <a:avLst/>
          </a:prstGeom>
        </p:spPr>
      </p:pic>
    </p:spTree>
    <p:extLst>
      <p:ext uri="{BB962C8B-B14F-4D97-AF65-F5344CB8AC3E}">
        <p14:creationId xmlns:p14="http://schemas.microsoft.com/office/powerpoint/2010/main" val="2006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000" fill="hold"/>
                                        <p:tgtEl>
                                          <p:spTgt spid="35"/>
                                        </p:tgtEl>
                                      </p:cBhvr>
                                      <p:by x="30000" y="30000"/>
                                    </p:animScale>
                                  </p:childTnLst>
                                </p:cTn>
                              </p:par>
                              <p:par>
                                <p:cTn id="19" presetID="42" presetClass="path" presetSubtype="0" accel="50000" decel="50000" fill="hold" nodeType="withEffect">
                                  <p:stCondLst>
                                    <p:cond delay="0"/>
                                  </p:stCondLst>
                                  <p:childTnLst>
                                    <p:animMotion origin="layout" path="M 4.16667E-7 -3.33333E-6 L 0.40482 -0.48958 " pathEditMode="relative" rAng="0" ptsTypes="AA">
                                      <p:cBhvr>
                                        <p:cTn id="20" dur="1000" fill="hold"/>
                                        <p:tgtEl>
                                          <p:spTgt spid="35"/>
                                        </p:tgtEl>
                                        <p:attrNameLst>
                                          <p:attrName>ppt_x</p:attrName>
                                          <p:attrName>ppt_y</p:attrName>
                                        </p:attrNameLst>
                                      </p:cBhvr>
                                      <p:rCtr x="20234" y="-24491"/>
                                    </p:animMotion>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xit" presetSubtype="0" fill="hold" nodeType="clickEffect">
                                  <p:stCondLst>
                                    <p:cond delay="0"/>
                                  </p:stCondLst>
                                  <p:childTnLst>
                                    <p:animEffect transition="out" filter="fade">
                                      <p:cBhvr>
                                        <p:cTn id="36" dur="1000"/>
                                        <p:tgtEl>
                                          <p:spTgt spid="32"/>
                                        </p:tgtEl>
                                      </p:cBhvr>
                                    </p:animEffect>
                                    <p:anim calcmode="lin" valueType="num">
                                      <p:cBhvr>
                                        <p:cTn id="37" dur="1000"/>
                                        <p:tgtEl>
                                          <p:spTgt spid="32"/>
                                        </p:tgtEl>
                                        <p:attrNameLst>
                                          <p:attrName>ppt_x</p:attrName>
                                        </p:attrNameLst>
                                      </p:cBhvr>
                                      <p:tavLst>
                                        <p:tav tm="0">
                                          <p:val>
                                            <p:strVal val="ppt_x"/>
                                          </p:val>
                                        </p:tav>
                                        <p:tav tm="100000">
                                          <p:val>
                                            <p:strVal val="ppt_x"/>
                                          </p:val>
                                        </p:tav>
                                      </p:tavLst>
                                    </p:anim>
                                    <p:anim calcmode="lin" valueType="num">
                                      <p:cBhvr>
                                        <p:cTn id="38" dur="1000"/>
                                        <p:tgtEl>
                                          <p:spTgt spid="32"/>
                                        </p:tgtEl>
                                        <p:attrNameLst>
                                          <p:attrName>ppt_y</p:attrName>
                                        </p:attrNameLst>
                                      </p:cBhvr>
                                      <p:tavLst>
                                        <p:tav tm="0">
                                          <p:val>
                                            <p:strVal val="ppt_y"/>
                                          </p:val>
                                        </p:tav>
                                        <p:tav tm="100000">
                                          <p:val>
                                            <p:strVal val="ppt_y-.1"/>
                                          </p:val>
                                        </p:tav>
                                      </p:tavLst>
                                    </p:anim>
                                    <p:set>
                                      <p:cBhvr>
                                        <p:cTn id="39" dur="1" fill="hold">
                                          <p:stCondLst>
                                            <p:cond delay="999"/>
                                          </p:stCondLst>
                                        </p:cTn>
                                        <p:tgtEl>
                                          <p:spTgt spid="3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par>
                          <p:cTn id="43" fill="hold">
                            <p:stCondLst>
                              <p:cond delay="1000"/>
                            </p:stCondLst>
                            <p:childTnLst>
                              <p:par>
                                <p:cTn id="44" presetID="0" presetClass="path" presetSubtype="0" accel="50000" decel="50000" fill="hold" grpId="1" nodeType="afterEffect">
                                  <p:stCondLst>
                                    <p:cond delay="0"/>
                                  </p:stCondLst>
                                  <p:childTnLst>
                                    <p:animMotion origin="layout" path="M 3.33333E-6 -1.48148E-6 L 3.33333E-6 0.00023 C 0.00781 -0.0169 0.01823 -0.03032 0.02369 -0.04954 C 0.02708 -0.06157 0.02474 -0.05764 0.02942 -0.06296 C 0.02968 -0.06597 0.02981 -0.06875 0.03034 -0.07176 C 0.03164 -0.07893 0.03229 -0.07847 0.0332 -0.08495 C 0.03685 -0.11111 0.03047 -0.06991 0.03502 -0.10671 C 0.0358 -0.11273 0.03698 -0.11829 0.03789 -0.12361 C 0.03932 -0.16528 0.03958 -0.14768 0.03606 -0.19977 C 0.0358 -0.20231 0.03554 -0.20532 0.03502 -0.2081 C 0.03463 -0.21111 0.03359 -0.21366 0.0332 -0.21667 C 0.03229 -0.22199 0.03177 -0.23171 0.03125 -0.2368 C 0.03099 -0.23889 0.03073 -0.24143 0.03034 -0.24375 C 0.02877 -0.25116 0.02747 -0.25555 0.02552 -0.26204 C 0.02552 -0.26366 0.02356 -0.29699 0.02174 -0.30903 C 0.02122 -0.31342 0.02044 -0.31713 0.01992 -0.32083 C 0.01953 -0.32338 0.0194 -0.32569 0.01888 -0.32801 C 0.0181 -0.33194 0.01705 -0.33565 0.01601 -0.33981 C 0.01575 -0.34722 0.01588 -0.35463 0.0151 -0.36157 C 0.01497 -0.36319 0.0138 -0.36389 0.01328 -0.36504 C 0.01224 -0.36713 0.0108 -0.37731 0.00989 -0.37893 " pathEditMode="relative" rAng="0" ptsTypes="AAAAAAAAAAAAAAAAAAAAA">
                                      <p:cBhvr>
                                        <p:cTn id="45" dur="2000" fill="hold"/>
                                        <p:tgtEl>
                                          <p:spTgt spid="10"/>
                                        </p:tgtEl>
                                        <p:attrNameLst>
                                          <p:attrName>ppt_x</p:attrName>
                                          <p:attrName>ppt_y</p:attrName>
                                        </p:attrNameLst>
                                      </p:cBhvr>
                                      <p:rCtr x="1940" y="-18935"/>
                                    </p:animMotion>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706056"/>
            <a:ext cx="11597833" cy="6151944"/>
          </a:xfrm>
        </p:spPr>
        <p:txBody>
          <a:bodyPr>
            <a:normAutofit/>
          </a:bodyPr>
          <a:lstStyle/>
          <a:p>
            <a:r>
              <a:rPr lang="en-US" sz="3600" dirty="0"/>
              <a:t>We could add a </a:t>
            </a:r>
            <a:r>
              <a:rPr lang="en-US" sz="3600" dirty="0" err="1">
                <a:latin typeface="Consolas" panose="020B0609020204030204" pitchFamily="49" charset="0"/>
              </a:rPr>
              <a:t>ppid</a:t>
            </a:r>
            <a:r>
              <a:rPr lang="en-US" sz="3600" dirty="0">
                <a:latin typeface="Consolas" panose="020B0609020204030204" pitchFamily="49" charset="0"/>
              </a:rPr>
              <a:t>_ </a:t>
            </a:r>
            <a:r>
              <a:rPr lang="en-US" sz="3600" dirty="0"/>
              <a:t>field to </a:t>
            </a:r>
            <a:r>
              <a:rPr lang="en-US" sz="3600" dirty="0">
                <a:latin typeface="Consolas" panose="020B0609020204030204" pitchFamily="49" charset="0"/>
              </a:rPr>
              <a:t>struct proc</a:t>
            </a:r>
          </a:p>
          <a:p>
            <a:pPr lvl="1"/>
            <a:r>
              <a:rPr lang="en-US" sz="3200" dirty="0"/>
              <a:t>Initialize it during </a:t>
            </a:r>
            <a:r>
              <a:rPr lang="en-US" sz="3200" dirty="0">
                <a:latin typeface="Consolas" panose="020B0609020204030204" pitchFamily="49" charset="0"/>
              </a:rPr>
              <a:t>fork()</a:t>
            </a:r>
          </a:p>
          <a:p>
            <a:pPr lvl="1"/>
            <a:r>
              <a:rPr lang="en-US" sz="3200" dirty="0"/>
              <a:t>Set it to </a:t>
            </a:r>
            <a:r>
              <a:rPr lang="en-US" sz="3200" dirty="0">
                <a:latin typeface="Consolas" panose="020B0609020204030204" pitchFamily="49" charset="0"/>
              </a:rPr>
              <a:t>1</a:t>
            </a:r>
            <a:r>
              <a:rPr lang="en-US" sz="3200" dirty="0"/>
              <a:t> if the parent </a:t>
            </a:r>
            <a:r>
              <a:rPr lang="en-US" sz="3200" dirty="0">
                <a:latin typeface="Consolas" panose="020B0609020204030204" pitchFamily="49" charset="0"/>
              </a:rPr>
              <a:t>exit()</a:t>
            </a:r>
            <a:r>
              <a:rPr lang="en-US" sz="3200" dirty="0"/>
              <a:t>s before the child</a:t>
            </a:r>
          </a:p>
          <a:p>
            <a:r>
              <a:rPr lang="en-US" sz="3600" dirty="0"/>
              <a:t>Are we done?</a:t>
            </a:r>
          </a:p>
          <a:p>
            <a:pPr lvl="1"/>
            <a:r>
              <a:rPr lang="en-US" sz="3200" dirty="0"/>
              <a:t>Initializing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is fast</a:t>
            </a:r>
          </a:p>
          <a:p>
            <a:pPr lvl="2"/>
            <a:r>
              <a:rPr lang="en-US" sz="3200" dirty="0"/>
              <a:t>The parent process can directly access its own </a:t>
            </a:r>
            <a:r>
              <a:rPr lang="en-US" sz="3200" dirty="0">
                <a:latin typeface="Consolas" panose="020B0609020204030204" pitchFamily="49" charset="0"/>
              </a:rPr>
              <a:t>id_</a:t>
            </a:r>
            <a:r>
              <a:rPr lang="en-US" sz="3200" dirty="0"/>
              <a:t> and assign it to the child’s </a:t>
            </a:r>
            <a:r>
              <a:rPr lang="en-US" sz="3200" dirty="0" err="1">
                <a:latin typeface="Consolas" panose="020B0609020204030204" pitchFamily="49" charset="0"/>
              </a:rPr>
              <a:t>ppid</a:t>
            </a:r>
            <a:r>
              <a:rPr lang="en-US" sz="3200" dirty="0">
                <a:latin typeface="Consolas" panose="020B0609020204030204" pitchFamily="49" charset="0"/>
              </a:rPr>
              <a:t>_</a:t>
            </a:r>
          </a:p>
          <a:p>
            <a:pPr lvl="2"/>
            <a:r>
              <a:rPr lang="en-US" sz="3200" dirty="0"/>
              <a:t>There are no race conditions between the parent and the child, because the child isn’t running yet!</a:t>
            </a:r>
          </a:p>
          <a:p>
            <a:pPr lvl="1"/>
            <a:r>
              <a:rPr lang="en-US" sz="3200" dirty="0"/>
              <a:t>The </a:t>
            </a:r>
            <a:r>
              <a:rPr lang="en-US" sz="3200" dirty="0" err="1">
                <a:latin typeface="Consolas" panose="020B0609020204030204" pitchFamily="49" charset="0"/>
              </a:rPr>
              <a:t>getppid</a:t>
            </a:r>
            <a:r>
              <a:rPr lang="en-US" sz="3200" dirty="0">
                <a:latin typeface="Consolas" panose="020B0609020204030204" pitchFamily="49" charset="0"/>
              </a:rPr>
              <a:t>()</a:t>
            </a:r>
            <a:r>
              <a:rPr lang="en-US" sz="3200" dirty="0"/>
              <a:t> system call is fast: just return the </a:t>
            </a:r>
            <a:r>
              <a:rPr lang="en-US" sz="3200" dirty="0" err="1">
                <a:latin typeface="Consolas" panose="020B0609020204030204" pitchFamily="49" charset="0"/>
              </a:rPr>
              <a:t>ppid</a:t>
            </a:r>
            <a:r>
              <a:rPr lang="en-US" sz="3200" dirty="0">
                <a:latin typeface="Consolas" panose="020B0609020204030204" pitchFamily="49" charset="0"/>
              </a:rPr>
              <a:t>_</a:t>
            </a:r>
            <a:r>
              <a:rPr lang="en-US" sz="3200" dirty="0"/>
              <a:t> value</a:t>
            </a:r>
          </a:p>
          <a:p>
            <a:pPr lvl="1"/>
            <a:r>
              <a:rPr lang="en-US" sz="3200" dirty="0"/>
              <a:t>But what happens when the parent calls </a:t>
            </a:r>
            <a:r>
              <a:rPr lang="en-US" sz="3200" dirty="0">
                <a:latin typeface="Consolas" panose="020B0609020204030204" pitchFamily="49" charset="0"/>
              </a:rPr>
              <a:t>exit()</a:t>
            </a:r>
            <a:r>
              <a:rPr lang="en-US" sz="3200" dirty="0"/>
              <a:t>? The parent has no pointers to its children!</a:t>
            </a:r>
          </a:p>
        </p:txBody>
      </p:sp>
      <p:sp>
        <p:nvSpPr>
          <p:cNvPr id="6" name="TextBox 5">
            <a:extLst>
              <a:ext uri="{FF2B5EF4-FFF2-40B4-BE49-F238E27FC236}">
                <a16:creationId xmlns:a16="http://schemas.microsoft.com/office/drawing/2014/main" id="{609C7006-22BA-4D5A-857B-B9863789EAA9}"/>
              </a:ext>
            </a:extLst>
          </p:cNvPr>
          <p:cNvSpPr txBox="1"/>
          <p:nvPr/>
        </p:nvSpPr>
        <p:spPr>
          <a:xfrm>
            <a:off x="537881" y="-59692"/>
            <a:ext cx="11116235"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Possible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Tree>
    <p:extLst>
      <p:ext uri="{BB962C8B-B14F-4D97-AF65-F5344CB8AC3E}">
        <p14:creationId xmlns:p14="http://schemas.microsoft.com/office/powerpoint/2010/main" val="46342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3551E5-6EB2-49BA-840C-9AB84BD96DAE}"/>
              </a:ext>
            </a:extLst>
          </p:cNvPr>
          <p:cNvGrpSpPr/>
          <p:nvPr/>
        </p:nvGrpSpPr>
        <p:grpSpPr>
          <a:xfrm>
            <a:off x="0" y="0"/>
            <a:ext cx="16730663" cy="6858000"/>
            <a:chOff x="0" y="0"/>
            <a:chExt cx="16730663" cy="6858000"/>
          </a:xfrm>
        </p:grpSpPr>
        <p:pic>
          <p:nvPicPr>
            <p:cNvPr id="7" name="Picture 6">
              <a:extLst>
                <a:ext uri="{FF2B5EF4-FFF2-40B4-BE49-F238E27FC236}">
                  <a16:creationId xmlns:a16="http://schemas.microsoft.com/office/drawing/2014/main" id="{25254BA7-1F92-4B29-9147-EAC93E0BC8AD}"/>
                </a:ext>
              </a:extLst>
            </p:cNvPr>
            <p:cNvPicPr>
              <a:picLocks noChangeAspect="1"/>
            </p:cNvPicPr>
            <p:nvPr/>
          </p:nvPicPr>
          <p:blipFill>
            <a:blip r:embed="rId3"/>
            <a:stretch>
              <a:fillRect/>
            </a:stretch>
          </p:blipFill>
          <p:spPr>
            <a:xfrm>
              <a:off x="0" y="0"/>
              <a:ext cx="12192000" cy="6858000"/>
            </a:xfrm>
            <a:prstGeom prst="rect">
              <a:avLst/>
            </a:prstGeom>
          </p:spPr>
        </p:pic>
        <p:pic>
          <p:nvPicPr>
            <p:cNvPr id="3074" name="Picture 2">
              <a:extLst>
                <a:ext uri="{FF2B5EF4-FFF2-40B4-BE49-F238E27FC236}">
                  <a16:creationId xmlns:a16="http://schemas.microsoft.com/office/drawing/2014/main" id="{22E06FDD-62F9-4087-9C3B-753DB53F0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0"/>
              <a:ext cx="4538663" cy="685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86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0 L -0.37227 0 " pathEditMode="relative" rAng="0" ptsTypes="AA">
                                      <p:cBhvr>
                                        <p:cTn id="6" dur="2000" fill="hold"/>
                                        <p:tgtEl>
                                          <p:spTgt spid="8"/>
                                        </p:tgtEl>
                                        <p:attrNameLst>
                                          <p:attrName>ppt_x</p:attrName>
                                          <p:attrName>ppt_y</p:attrName>
                                        </p:attrNameLst>
                                      </p:cBhvr>
                                      <p:rCtr x="-18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812270" y="-12030"/>
            <a:ext cx="5665694"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1: Scalability</a:t>
            </a:r>
          </a:p>
        </p:txBody>
      </p:sp>
      <p:sp>
        <p:nvSpPr>
          <p:cNvPr id="6" name="TextBox 5">
            <a:extLst>
              <a:ext uri="{FF2B5EF4-FFF2-40B4-BE49-F238E27FC236}">
                <a16:creationId xmlns:a16="http://schemas.microsoft.com/office/drawing/2014/main" id="{458CF554-9E1D-4BCE-BB36-A6EA50DBF1F2}"/>
              </a:ext>
            </a:extLst>
          </p:cNvPr>
          <p:cNvSpPr txBox="1"/>
          <p:nvPr/>
        </p:nvSpPr>
        <p:spPr>
          <a:xfrm>
            <a:off x="13616" y="568633"/>
            <a:ext cx="7660398" cy="3046988"/>
          </a:xfrm>
          <a:prstGeom prst="rect">
            <a:avLst/>
          </a:prstGeom>
          <a:noFill/>
        </p:spPr>
        <p:txBody>
          <a:bodyPr wrap="square" rtlCol="0">
            <a:spAutoFit/>
          </a:bodyPr>
          <a:lstStyle/>
          <a:p>
            <a:r>
              <a:rPr lang="en-US" sz="2400" dirty="0">
                <a:latin typeface="Consolas" panose="020B0609020204030204" pitchFamily="49" charset="0"/>
                <a:cs typeface="Segoe UI" panose="020B0502040204020203" pitchFamily="34" charset="0"/>
              </a:rPr>
              <a:t>//The exit() code must examine each child’s</a:t>
            </a:r>
          </a:p>
          <a:p>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field to determine who to reparent!</a:t>
            </a:r>
          </a:p>
          <a:p>
            <a:r>
              <a:rPr lang="en-US" sz="2400" dirty="0">
                <a:latin typeface="Consolas" panose="020B0609020204030204" pitchFamily="49" charset="0"/>
                <a:cs typeface="Segoe UI" panose="020B0502040204020203" pitchFamily="34" charset="0"/>
              </a:rPr>
              <a:t>for(int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0;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 NPROC; ++</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a:t>
            </a:r>
          </a:p>
          <a:p>
            <a:r>
              <a:rPr lang="en-US" sz="2400" dirty="0">
                <a:latin typeface="Consolas" panose="020B0609020204030204" pitchFamily="49" charset="0"/>
                <a:cs typeface="Segoe UI" panose="020B0502040204020203" pitchFamily="34" charset="0"/>
              </a:rPr>
              <a:t>  if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 &amp;&amp;</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current()-&gt;id_){</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ptable</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i</a:t>
            </a:r>
            <a:r>
              <a:rPr lang="en-US" sz="2400" dirty="0">
                <a:latin typeface="Consolas" panose="020B0609020204030204" pitchFamily="49" charset="0"/>
                <a:cs typeface="Segoe UI" panose="020B0502040204020203" pitchFamily="34" charset="0"/>
              </a:rPr>
              <a:t>]-&gt;</a:t>
            </a:r>
            <a:r>
              <a:rPr lang="en-US" sz="2400" dirty="0" err="1">
                <a:latin typeface="Consolas" panose="020B0609020204030204" pitchFamily="49" charset="0"/>
                <a:cs typeface="Segoe UI" panose="020B0502040204020203" pitchFamily="34" charset="0"/>
              </a:rPr>
              <a:t>ppid</a:t>
            </a:r>
            <a:r>
              <a:rPr lang="en-US" sz="2400" dirty="0">
                <a:latin typeface="Consolas" panose="020B0609020204030204" pitchFamily="49" charset="0"/>
                <a:cs typeface="Segoe UI" panose="020B0502040204020203" pitchFamily="34" charset="0"/>
              </a:rPr>
              <a:t>_ = 1;</a:t>
            </a:r>
          </a:p>
          <a:p>
            <a:r>
              <a:rPr lang="en-US" sz="2400" dirty="0">
                <a:latin typeface="Consolas" panose="020B0609020204030204" pitchFamily="49" charset="0"/>
                <a:cs typeface="Segoe UI" panose="020B0502040204020203" pitchFamily="34" charset="0"/>
              </a:rPr>
              <a:t>  }</a:t>
            </a:r>
          </a:p>
          <a:p>
            <a:r>
              <a:rPr lang="en-US" sz="2400" dirty="0">
                <a:latin typeface="Consolas" panose="020B0609020204030204" pitchFamily="49" charset="0"/>
                <a:cs typeface="Segoe UI" panose="020B0502040204020203" pitchFamily="34" charset="0"/>
              </a:rPr>
              <a:t>}</a:t>
            </a:r>
          </a:p>
        </p:txBody>
      </p:sp>
      <p:grpSp>
        <p:nvGrpSpPr>
          <p:cNvPr id="13" name="Group 12">
            <a:extLst>
              <a:ext uri="{FF2B5EF4-FFF2-40B4-BE49-F238E27FC236}">
                <a16:creationId xmlns:a16="http://schemas.microsoft.com/office/drawing/2014/main" id="{99AAD4C1-AB1D-46D3-8211-1A80D8E6A22C}"/>
              </a:ext>
            </a:extLst>
          </p:cNvPr>
          <p:cNvGrpSpPr/>
          <p:nvPr/>
        </p:nvGrpSpPr>
        <p:grpSpPr>
          <a:xfrm>
            <a:off x="214913" y="2974694"/>
            <a:ext cx="6969435" cy="3883306"/>
            <a:chOff x="214913" y="2974694"/>
            <a:chExt cx="6969435" cy="3883306"/>
          </a:xfrm>
        </p:grpSpPr>
        <p:pic>
          <p:nvPicPr>
            <p:cNvPr id="8" name="Picture 7">
              <a:extLst>
                <a:ext uri="{FF2B5EF4-FFF2-40B4-BE49-F238E27FC236}">
                  <a16:creationId xmlns:a16="http://schemas.microsoft.com/office/drawing/2014/main" id="{543FBE0B-14B7-42A7-B7DC-7CD22ABA4A5B}"/>
                </a:ext>
              </a:extLst>
            </p:cNvPr>
            <p:cNvPicPr>
              <a:picLocks noChangeAspect="1"/>
            </p:cNvPicPr>
            <p:nvPr/>
          </p:nvPicPr>
          <p:blipFill>
            <a:blip r:embed="rId4"/>
            <a:stretch>
              <a:fillRect/>
            </a:stretch>
          </p:blipFill>
          <p:spPr>
            <a:xfrm>
              <a:off x="214913" y="2974694"/>
              <a:ext cx="3252135" cy="3883306"/>
            </a:xfrm>
            <a:prstGeom prst="rect">
              <a:avLst/>
            </a:prstGeom>
          </p:spPr>
        </p:pic>
        <p:grpSp>
          <p:nvGrpSpPr>
            <p:cNvPr id="12" name="Group 11">
              <a:extLst>
                <a:ext uri="{FF2B5EF4-FFF2-40B4-BE49-F238E27FC236}">
                  <a16:creationId xmlns:a16="http://schemas.microsoft.com/office/drawing/2014/main" id="{31E0DF8B-D7F0-4A2B-B379-5B3D6128F97C}"/>
                </a:ext>
              </a:extLst>
            </p:cNvPr>
            <p:cNvGrpSpPr/>
            <p:nvPr/>
          </p:nvGrpSpPr>
          <p:grpSpPr>
            <a:xfrm>
              <a:off x="3584950" y="2974694"/>
              <a:ext cx="3599398" cy="3507129"/>
              <a:chOff x="3584950" y="2974694"/>
              <a:chExt cx="3599398" cy="3507129"/>
            </a:xfrm>
          </p:grpSpPr>
          <p:sp>
            <p:nvSpPr>
              <p:cNvPr id="10" name="Speech Bubble: Oval 9">
                <a:extLst>
                  <a:ext uri="{FF2B5EF4-FFF2-40B4-BE49-F238E27FC236}">
                    <a16:creationId xmlns:a16="http://schemas.microsoft.com/office/drawing/2014/main" id="{B427F5AE-EA61-472C-87C0-23DFC319AA44}"/>
                  </a:ext>
                </a:extLst>
              </p:cNvPr>
              <p:cNvSpPr/>
              <p:nvPr/>
            </p:nvSpPr>
            <p:spPr>
              <a:xfrm>
                <a:off x="3588480" y="2974694"/>
                <a:ext cx="3595868" cy="3507129"/>
              </a:xfrm>
              <a:prstGeom prst="wedgeEllipseCallout">
                <a:avLst>
                  <a:gd name="adj1" fmla="val -71369"/>
                  <a:gd name="adj2" fmla="val 4268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76C5EEDD-B83C-4B9D-AF51-A7373C74520C}"/>
                  </a:ext>
                </a:extLst>
              </p:cNvPr>
              <p:cNvSpPr/>
              <p:nvPr/>
            </p:nvSpPr>
            <p:spPr>
              <a:xfrm>
                <a:off x="3584950" y="3168934"/>
                <a:ext cx="3595868" cy="3108543"/>
              </a:xfrm>
              <a:prstGeom prst="rect">
                <a:avLst/>
              </a:prstGeom>
            </p:spPr>
            <p:txBody>
              <a:bodyPr wrap="square">
                <a:spAutoFit/>
              </a:bodyPr>
              <a:lstStyle/>
              <a:p>
                <a:pPr algn="ctr"/>
                <a:r>
                  <a:rPr lang="en-US" sz="2800" dirty="0">
                    <a:latin typeface="Segoe UI" panose="020B0502040204020203" pitchFamily="34" charset="0"/>
                    <a:cs typeface="Segoe UI" panose="020B0502040204020203" pitchFamily="34" charset="0"/>
                  </a:rPr>
                  <a:t>The running</a:t>
                </a:r>
              </a:p>
              <a:p>
                <a:pPr algn="ctr"/>
                <a:r>
                  <a:rPr lang="en-US" sz="2800" dirty="0">
                    <a:latin typeface="Segoe UI" panose="020B0502040204020203" pitchFamily="34" charset="0"/>
                    <a:cs typeface="Segoe UI" panose="020B0502040204020203" pitchFamily="34" charset="0"/>
                  </a:rPr>
                  <a:t>time for </a:t>
                </a:r>
                <a:r>
                  <a:rPr lang="en-US" sz="2800" dirty="0">
                    <a:latin typeface="Consolas" panose="020B0609020204030204" pitchFamily="49" charset="0"/>
                    <a:cs typeface="Segoe UI" panose="020B0502040204020203" pitchFamily="34" charset="0"/>
                  </a:rPr>
                  <a:t>exit()</a:t>
                </a:r>
              </a:p>
              <a:p>
                <a:pPr algn="ctr"/>
                <a:r>
                  <a:rPr lang="en-US" sz="2800" dirty="0">
                    <a:latin typeface="Segoe UI" panose="020B0502040204020203" pitchFamily="34" charset="0"/>
                    <a:cs typeface="Segoe UI" panose="020B0502040204020203" pitchFamily="34" charset="0"/>
                  </a:rPr>
                  <a:t>should be linear in the number of</a:t>
                </a:r>
              </a:p>
              <a:p>
                <a:pPr algn="ctr"/>
                <a:r>
                  <a:rPr lang="en-US" sz="2800" dirty="0">
                    <a:latin typeface="Segoe UI" panose="020B0502040204020203" pitchFamily="34" charset="0"/>
                    <a:cs typeface="Segoe UI" panose="020B0502040204020203" pitchFamily="34" charset="0"/>
                  </a:rPr>
                  <a:t> children, not the total number of processes!</a:t>
                </a:r>
              </a:p>
            </p:txBody>
          </p:sp>
        </p:grpSp>
      </p:grpSp>
      <p:grpSp>
        <p:nvGrpSpPr>
          <p:cNvPr id="16" name="Group 15">
            <a:extLst>
              <a:ext uri="{FF2B5EF4-FFF2-40B4-BE49-F238E27FC236}">
                <a16:creationId xmlns:a16="http://schemas.microsoft.com/office/drawing/2014/main" id="{1FB6AB01-786F-4F49-9AC4-3C0641631D34}"/>
              </a:ext>
            </a:extLst>
          </p:cNvPr>
          <p:cNvGrpSpPr/>
          <p:nvPr/>
        </p:nvGrpSpPr>
        <p:grpSpPr>
          <a:xfrm>
            <a:off x="812270" y="2849359"/>
            <a:ext cx="5886450" cy="4038253"/>
            <a:chOff x="812270" y="2849359"/>
            <a:chExt cx="5886450" cy="4038253"/>
          </a:xfrm>
        </p:grpSpPr>
        <p:pic>
          <p:nvPicPr>
            <p:cNvPr id="14" name="Picture 2">
              <a:extLst>
                <a:ext uri="{FF2B5EF4-FFF2-40B4-BE49-F238E27FC236}">
                  <a16:creationId xmlns:a16="http://schemas.microsoft.com/office/drawing/2014/main" id="{4A7398C8-8C08-4E4C-93C7-137F48344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70" y="2849359"/>
              <a:ext cx="5886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1A9703-E85B-45C2-803F-3E4DA9370A5B}"/>
                </a:ext>
              </a:extLst>
            </p:cNvPr>
            <p:cNvSpPr txBox="1"/>
            <p:nvPr/>
          </p:nvSpPr>
          <p:spPr>
            <a:xfrm>
              <a:off x="812270" y="6302837"/>
              <a:ext cx="5886450" cy="584775"/>
            </a:xfrm>
            <a:prstGeom prst="rect">
              <a:avLst/>
            </a:prstGeom>
            <a:solidFill>
              <a:schemeClr val="tx1"/>
            </a:solidFill>
          </p:spPr>
          <p:txBody>
            <a:bodyPr wrap="square" rtlCol="0">
              <a:spAutoFit/>
            </a:bodyPr>
            <a:lstStyle/>
            <a:p>
              <a:pPr algn="ctr"/>
              <a:r>
                <a:rPr lang="en-US" sz="3200" dirty="0">
                  <a:solidFill>
                    <a:schemeClr val="bg1"/>
                  </a:solidFill>
                  <a:latin typeface="Segoe UI" panose="020B0502040204020203" pitchFamily="34" charset="0"/>
                  <a:cs typeface="Segoe UI" panose="020B0502040204020203" pitchFamily="34" charset="0"/>
                </a:rPr>
                <a:t>We need per-parent child lists!</a:t>
              </a:r>
            </a:p>
          </p:txBody>
        </p:sp>
      </p:grpSp>
    </p:spTree>
    <p:extLst>
      <p:ext uri="{BB962C8B-B14F-4D97-AF65-F5344CB8AC3E}">
        <p14:creationId xmlns:p14="http://schemas.microsoft.com/office/powerpoint/2010/main" val="3689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600"/>
                                        <p:tgtEl>
                                          <p:spTgt spid="16"/>
                                        </p:tgtEl>
                                      </p:cBhvr>
                                    </p:animEffect>
                                    <p:anim calcmode="lin" valueType="num">
                                      <p:cBhvr>
                                        <p:cTn id="11" dur="600" fill="hold"/>
                                        <p:tgtEl>
                                          <p:spTgt spid="16"/>
                                        </p:tgtEl>
                                        <p:attrNameLst>
                                          <p:attrName>ppt_x</p:attrName>
                                        </p:attrNameLst>
                                      </p:cBhvr>
                                      <p:tavLst>
                                        <p:tav tm="0">
                                          <p:val>
                                            <p:strVal val="#ppt_x"/>
                                          </p:val>
                                        </p:tav>
                                        <p:tav tm="100000">
                                          <p:val>
                                            <p:strVal val="#ppt_x"/>
                                          </p:val>
                                        </p:tav>
                                      </p:tavLst>
                                    </p:anim>
                                    <p:anim calcmode="lin" valueType="num">
                                      <p:cBhvr>
                                        <p:cTn id="12" dur="6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31226-CAA0-DDA9-858C-EEDB54AC18E4}"/>
              </a:ext>
            </a:extLst>
          </p:cNvPr>
          <p:cNvSpPr/>
          <p:nvPr/>
        </p:nvSpPr>
        <p:spPr>
          <a:xfrm>
            <a:off x="0" y="1579946"/>
            <a:ext cx="7653336" cy="527805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grpSp>
        <p:nvGrpSpPr>
          <p:cNvPr id="23" name="Group 22">
            <a:extLst>
              <a:ext uri="{FF2B5EF4-FFF2-40B4-BE49-F238E27FC236}">
                <a16:creationId xmlns:a16="http://schemas.microsoft.com/office/drawing/2014/main" id="{41955C1E-53DE-4968-AE34-215F2BAACEE9}"/>
              </a:ext>
            </a:extLst>
          </p:cNvPr>
          <p:cNvGrpSpPr/>
          <p:nvPr/>
        </p:nvGrpSpPr>
        <p:grpSpPr>
          <a:xfrm>
            <a:off x="-52007" y="999455"/>
            <a:ext cx="7755038" cy="1936783"/>
            <a:chOff x="-52007" y="999455"/>
            <a:chExt cx="7755038" cy="1936783"/>
          </a:xfrm>
        </p:grpSpPr>
        <p:pic>
          <p:nvPicPr>
            <p:cNvPr id="22" name="Picture 21">
              <a:extLst>
                <a:ext uri="{FF2B5EF4-FFF2-40B4-BE49-F238E27FC236}">
                  <a16:creationId xmlns:a16="http://schemas.microsoft.com/office/drawing/2014/main" id="{662F7B9C-9C5A-4B0A-BE6D-F95878583825}"/>
                </a:ext>
              </a:extLst>
            </p:cNvPr>
            <p:cNvPicPr>
              <a:picLocks noChangeAspect="1"/>
            </p:cNvPicPr>
            <p:nvPr/>
          </p:nvPicPr>
          <p:blipFill>
            <a:blip r:embed="rId3"/>
            <a:stretch>
              <a:fillRect/>
            </a:stretch>
          </p:blipFill>
          <p:spPr>
            <a:xfrm>
              <a:off x="0" y="999455"/>
              <a:ext cx="7653337" cy="580491"/>
            </a:xfrm>
            <a:prstGeom prst="rect">
              <a:avLst/>
            </a:prstGeom>
          </p:spPr>
        </p:pic>
        <p:sp>
          <p:nvSpPr>
            <p:cNvPr id="9" name="TextBox 8">
              <a:extLst>
                <a:ext uri="{FF2B5EF4-FFF2-40B4-BE49-F238E27FC236}">
                  <a16:creationId xmlns:a16="http://schemas.microsoft.com/office/drawing/2014/main" id="{0F742F08-96A4-4C71-83C1-B3075FC58EE7}"/>
                </a:ext>
              </a:extLst>
            </p:cNvPr>
            <p:cNvSpPr txBox="1"/>
            <p:nvPr/>
          </p:nvSpPr>
          <p:spPr>
            <a:xfrm>
              <a:off x="-52007" y="2459184"/>
              <a:ext cx="7755038" cy="477054"/>
            </a:xfrm>
            <a:prstGeom prst="rect">
              <a:avLst/>
            </a:prstGeom>
            <a:solidFill>
              <a:schemeClr val="tx1"/>
            </a:solidFill>
          </p:spPr>
          <p:txBody>
            <a:bodyPr wrap="square" rtlCol="0">
              <a:spAutoFit/>
            </a:bodyPr>
            <a:lstStyle/>
            <a:p>
              <a:pPr algn="ctr"/>
              <a:r>
                <a:rPr lang="en-US" sz="2500" b="1" u="sng" dirty="0">
                  <a:solidFill>
                    <a:schemeClr val="bg1"/>
                  </a:solidFill>
                  <a:latin typeface="Segoe UI" panose="020B0502040204020203" pitchFamily="34" charset="0"/>
                  <a:cs typeface="Segoe UI" panose="020B0502040204020203" pitchFamily="34" charset="0"/>
                </a:rPr>
                <a:t>THE FUNDAMENTAL LAW OF SYNCHRONIZATION</a:t>
              </a:r>
            </a:p>
          </p:txBody>
        </p:sp>
      </p:grpSp>
      <p:sp>
        <p:nvSpPr>
          <p:cNvPr id="24" name="TextBox 23">
            <a:extLst>
              <a:ext uri="{FF2B5EF4-FFF2-40B4-BE49-F238E27FC236}">
                <a16:creationId xmlns:a16="http://schemas.microsoft.com/office/drawing/2014/main" id="{6E568E2D-A08E-41A6-B3F5-CD1BCCFD4B45}"/>
              </a:ext>
            </a:extLst>
          </p:cNvPr>
          <p:cNvSpPr txBox="1"/>
          <p:nvPr/>
        </p:nvSpPr>
        <p:spPr>
          <a:xfrm>
            <a:off x="-1" y="2936238"/>
            <a:ext cx="7653337" cy="1054135"/>
          </a:xfrm>
          <a:prstGeom prst="rect">
            <a:avLst/>
          </a:prstGeom>
          <a:noFill/>
        </p:spPr>
        <p:txBody>
          <a:bodyPr wrap="square" rtlCol="0">
            <a:spAutoFit/>
          </a:bodyPr>
          <a:lstStyle/>
          <a:p>
            <a:pPr algn="ctr">
              <a:lnSpc>
                <a:spcPts val="2500"/>
              </a:lnSpc>
            </a:pPr>
            <a:r>
              <a:rPr lang="en-US" sz="2500" b="1" dirty="0">
                <a:solidFill>
                  <a:schemeClr val="bg1"/>
                </a:solidFill>
                <a:latin typeface="Segoe UI" panose="020B0502040204020203" pitchFamily="34" charset="0"/>
                <a:cs typeface="Segoe UI" panose="020B0502040204020203" pitchFamily="34" charset="0"/>
              </a:rPr>
              <a:t>“If two threads simultaneously access a memory location, then both accesses must be reads, otherwise the program behavior is undefined.”</a:t>
            </a:r>
          </a:p>
        </p:txBody>
      </p:sp>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7">
                                            <p:txEl>
                                              <p:pRg st="0" end="0"/>
                                            </p:txEl>
                                          </p:spTgt>
                                        </p:tgtEl>
                                        <p:attrNameLst>
                                          <p:attrName>r</p:attrName>
                                        </p:attrNameLst>
                                      </p:cBhvr>
                                    </p:animRot>
                                    <p:animRot by="-240000">
                                      <p:cBhvr>
                                        <p:cTn id="13" dur="200" fill="hold">
                                          <p:stCondLst>
                                            <p:cond delay="200"/>
                                          </p:stCondLst>
                                        </p:cTn>
                                        <p:tgtEl>
                                          <p:spTgt spid="17">
                                            <p:txEl>
                                              <p:pRg st="0" end="0"/>
                                            </p:txEl>
                                          </p:spTgt>
                                        </p:tgtEl>
                                        <p:attrNameLst>
                                          <p:attrName>r</p:attrName>
                                        </p:attrNameLst>
                                      </p:cBhvr>
                                    </p:animRot>
                                    <p:animRot by="240000">
                                      <p:cBhvr>
                                        <p:cTn id="14" dur="200" fill="hold">
                                          <p:stCondLst>
                                            <p:cond delay="400"/>
                                          </p:stCondLst>
                                        </p:cTn>
                                        <p:tgtEl>
                                          <p:spTgt spid="17">
                                            <p:txEl>
                                              <p:pRg st="0" end="0"/>
                                            </p:txEl>
                                          </p:spTgt>
                                        </p:tgtEl>
                                        <p:attrNameLst>
                                          <p:attrName>r</p:attrName>
                                        </p:attrNameLst>
                                      </p:cBhvr>
                                    </p:animRot>
                                    <p:animRot by="-240000">
                                      <p:cBhvr>
                                        <p:cTn id="15" dur="200" fill="hold">
                                          <p:stCondLst>
                                            <p:cond delay="600"/>
                                          </p:stCondLst>
                                        </p:cTn>
                                        <p:tgtEl>
                                          <p:spTgt spid="17">
                                            <p:txEl>
                                              <p:pRg st="0" end="0"/>
                                            </p:txEl>
                                          </p:spTgt>
                                        </p:tgtEl>
                                        <p:attrNameLst>
                                          <p:attrName>r</p:attrName>
                                        </p:attrNameLst>
                                      </p:cBhvr>
                                    </p:animRot>
                                    <p:animRot by="120000">
                                      <p:cBhvr>
                                        <p:cTn id="16" dur="200" fill="hold">
                                          <p:stCondLst>
                                            <p:cond delay="800"/>
                                          </p:stCondLst>
                                        </p:cTn>
                                        <p:tgtEl>
                                          <p:spTgt spid="1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cxnSp>
        <p:nvCxnSpPr>
          <p:cNvPr id="27" name="Straight Connector 26">
            <a:extLst>
              <a:ext uri="{FF2B5EF4-FFF2-40B4-BE49-F238E27FC236}">
                <a16:creationId xmlns:a16="http://schemas.microsoft.com/office/drawing/2014/main" id="{563ECF39-D0DE-417C-87B5-6349906CEB43}"/>
              </a:ext>
            </a:extLst>
          </p:cNvPr>
          <p:cNvCxnSpPr/>
          <p:nvPr/>
        </p:nvCxnSpPr>
        <p:spPr>
          <a:xfrm flipH="1">
            <a:off x="6906556"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C27357-38BA-4619-92DC-199D35F3DD5A}"/>
              </a:ext>
            </a:extLst>
          </p:cNvPr>
          <p:cNvGrpSpPr/>
          <p:nvPr/>
        </p:nvGrpSpPr>
        <p:grpSpPr>
          <a:xfrm>
            <a:off x="144888" y="2915984"/>
            <a:ext cx="640205" cy="3751034"/>
            <a:chOff x="1048336" y="2915984"/>
            <a:chExt cx="640205" cy="3751034"/>
          </a:xfrm>
        </p:grpSpPr>
        <p:cxnSp>
          <p:nvCxnSpPr>
            <p:cNvPr id="6" name="Straight Connector 5">
              <a:extLst>
                <a:ext uri="{FF2B5EF4-FFF2-40B4-BE49-F238E27FC236}">
                  <a16:creationId xmlns:a16="http://schemas.microsoft.com/office/drawing/2014/main" id="{CAB56E01-561E-4860-9D03-3F54ED4F0D39}"/>
                </a:ext>
              </a:extLst>
            </p:cNvPr>
            <p:cNvCxnSpPr>
              <a:cxnSpLocks/>
            </p:cNvCxnSpPr>
            <p:nvPr/>
          </p:nvCxnSpPr>
          <p:spPr>
            <a:xfrm flipH="1">
              <a:off x="1688539" y="2915984"/>
              <a:ext cx="2" cy="3751034"/>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BE7B4D3-B438-4CE8-BF25-50D2BBB3DB26}"/>
                </a:ext>
              </a:extLst>
            </p:cNvPr>
            <p:cNvSpPr txBox="1"/>
            <p:nvPr/>
          </p:nvSpPr>
          <p:spPr>
            <a:xfrm rot="16200000">
              <a:off x="522326" y="422250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10" name="Group 9">
            <a:extLst>
              <a:ext uri="{FF2B5EF4-FFF2-40B4-BE49-F238E27FC236}">
                <a16:creationId xmlns:a16="http://schemas.microsoft.com/office/drawing/2014/main" id="{98439BB1-C4D3-4340-BC40-F6F1956BD801}"/>
              </a:ext>
            </a:extLst>
          </p:cNvPr>
          <p:cNvGrpSpPr/>
          <p:nvPr/>
        </p:nvGrpSpPr>
        <p:grpSpPr>
          <a:xfrm>
            <a:off x="-29217" y="1024154"/>
            <a:ext cx="1636795" cy="1891830"/>
            <a:chOff x="870143" y="1024154"/>
            <a:chExt cx="1636795" cy="1891830"/>
          </a:xfrm>
        </p:grpSpPr>
        <p:grpSp>
          <p:nvGrpSpPr>
            <p:cNvPr id="2" name="Group 1">
              <a:extLst>
                <a:ext uri="{FF2B5EF4-FFF2-40B4-BE49-F238E27FC236}">
                  <a16:creationId xmlns:a16="http://schemas.microsoft.com/office/drawing/2014/main" id="{909853A9-2118-4293-8ED1-DF915EFC5FF2}"/>
                </a:ext>
              </a:extLst>
            </p:cNvPr>
            <p:cNvGrpSpPr/>
            <p:nvPr/>
          </p:nvGrpSpPr>
          <p:grpSpPr>
            <a:xfrm>
              <a:off x="870143" y="1024154"/>
              <a:ext cx="1636795" cy="1891830"/>
              <a:chOff x="638650" y="989430"/>
              <a:chExt cx="1636795" cy="1891830"/>
            </a:xfrm>
          </p:grpSpPr>
          <p:pic>
            <p:nvPicPr>
              <p:cNvPr id="13" name="Picture 12">
                <a:extLst>
                  <a:ext uri="{FF2B5EF4-FFF2-40B4-BE49-F238E27FC236}">
                    <a16:creationId xmlns:a16="http://schemas.microsoft.com/office/drawing/2014/main" id="{D1571C3F-65C6-4EB5-8873-B99E9CCBAD1F}"/>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5" name="TextBox 14">
                <a:extLst>
                  <a:ext uri="{FF2B5EF4-FFF2-40B4-BE49-F238E27FC236}">
                    <a16:creationId xmlns:a16="http://schemas.microsoft.com/office/drawing/2014/main" id="{562C2452-AC08-4DC1-AF69-C8BCC11149DF}"/>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29" name="TextBox 28">
              <a:extLst>
                <a:ext uri="{FF2B5EF4-FFF2-40B4-BE49-F238E27FC236}">
                  <a16:creationId xmlns:a16="http://schemas.microsoft.com/office/drawing/2014/main" id="{CECB8D8E-82E4-49AE-93CB-282A3BD2579B}"/>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a:t>
              </a:r>
            </a:p>
          </p:txBody>
        </p:sp>
      </p:grpSp>
      <p:grpSp>
        <p:nvGrpSpPr>
          <p:cNvPr id="8" name="Group 7">
            <a:extLst>
              <a:ext uri="{FF2B5EF4-FFF2-40B4-BE49-F238E27FC236}">
                <a16:creationId xmlns:a16="http://schemas.microsoft.com/office/drawing/2014/main" id="{52E70707-40F4-4E42-B4B0-2D5CEB772EF6}"/>
              </a:ext>
            </a:extLst>
          </p:cNvPr>
          <p:cNvGrpSpPr/>
          <p:nvPr/>
        </p:nvGrpSpPr>
        <p:grpSpPr>
          <a:xfrm>
            <a:off x="6088159" y="1024154"/>
            <a:ext cx="1636795" cy="1891830"/>
            <a:chOff x="4780221" y="1024154"/>
            <a:chExt cx="1636795" cy="1891830"/>
          </a:xfrm>
        </p:grpSpPr>
        <p:grpSp>
          <p:nvGrpSpPr>
            <p:cNvPr id="18" name="Group 17">
              <a:extLst>
                <a:ext uri="{FF2B5EF4-FFF2-40B4-BE49-F238E27FC236}">
                  <a16:creationId xmlns:a16="http://schemas.microsoft.com/office/drawing/2014/main" id="{1C751345-D959-4850-A178-EC5DF3384F89}"/>
                </a:ext>
              </a:extLst>
            </p:cNvPr>
            <p:cNvGrpSpPr/>
            <p:nvPr/>
          </p:nvGrpSpPr>
          <p:grpSpPr>
            <a:xfrm>
              <a:off x="4780221" y="1024154"/>
              <a:ext cx="1636795" cy="1891830"/>
              <a:chOff x="638650" y="989430"/>
              <a:chExt cx="1636795" cy="1891830"/>
            </a:xfrm>
          </p:grpSpPr>
          <p:pic>
            <p:nvPicPr>
              <p:cNvPr id="25" name="Picture 24">
                <a:extLst>
                  <a:ext uri="{FF2B5EF4-FFF2-40B4-BE49-F238E27FC236}">
                    <a16:creationId xmlns:a16="http://schemas.microsoft.com/office/drawing/2014/main" id="{7F433FA6-F24F-4644-8E46-3D50242E9944}"/>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26" name="TextBox 25">
                <a:extLst>
                  <a:ext uri="{FF2B5EF4-FFF2-40B4-BE49-F238E27FC236}">
                    <a16:creationId xmlns:a16="http://schemas.microsoft.com/office/drawing/2014/main" id="{1BEEE802-DAF6-4B38-AAD0-C7F761C0DD1D}"/>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30" name="TextBox 29">
              <a:extLst>
                <a:ext uri="{FF2B5EF4-FFF2-40B4-BE49-F238E27FC236}">
                  <a16:creationId xmlns:a16="http://schemas.microsoft.com/office/drawing/2014/main" id="{1C6EB1EA-8FCF-4DD4-A5FF-1997BC0A5341}"/>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t>
              </a:r>
            </a:p>
          </p:txBody>
        </p:sp>
      </p:grpSp>
      <p:sp>
        <p:nvSpPr>
          <p:cNvPr id="12" name="TextBox 11">
            <a:extLst>
              <a:ext uri="{FF2B5EF4-FFF2-40B4-BE49-F238E27FC236}">
                <a16:creationId xmlns:a16="http://schemas.microsoft.com/office/drawing/2014/main" id="{4D625E55-39E4-47DC-914B-95E33D7662A0}"/>
              </a:ext>
            </a:extLst>
          </p:cNvPr>
          <p:cNvSpPr txBox="1"/>
          <p:nvPr/>
        </p:nvSpPr>
        <p:spPr>
          <a:xfrm>
            <a:off x="827926" y="3023003"/>
            <a:ext cx="2954092"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a:latin typeface="Consolas" panose="020B0609020204030204" pitchFamily="49" charset="0"/>
                <a:cs typeface="Segoe UI Light" panose="020B0502040204020203" pitchFamily="34" charset="0"/>
              </a:rPr>
              <a:t>exit()</a:t>
            </a:r>
          </a:p>
          <a:p>
            <a:r>
              <a:rPr lang="en-US" sz="2900" dirty="0">
                <a:latin typeface="Consolas" panose="020B0609020204030204" pitchFamily="49" charset="0"/>
                <a:cs typeface="Segoe UI Light" panose="020B0502040204020203" pitchFamily="34" charset="0"/>
              </a:rPr>
              <a:t>//Must write</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sp>
        <p:nvSpPr>
          <p:cNvPr id="31" name="TextBox 30">
            <a:extLst>
              <a:ext uri="{FF2B5EF4-FFF2-40B4-BE49-F238E27FC236}">
                <a16:creationId xmlns:a16="http://schemas.microsoft.com/office/drawing/2014/main" id="{C9EF483A-2D9E-42CC-BF1D-D1C6DEB3431D}"/>
              </a:ext>
            </a:extLst>
          </p:cNvPr>
          <p:cNvSpPr txBox="1"/>
          <p:nvPr/>
        </p:nvSpPr>
        <p:spPr>
          <a:xfrm>
            <a:off x="4103675" y="3023002"/>
            <a:ext cx="2937967" cy="1938992"/>
          </a:xfrm>
          <a:prstGeom prst="rect">
            <a:avLst/>
          </a:prstGeom>
          <a:noFill/>
        </p:spPr>
        <p:txBody>
          <a:bodyPr wrap="square" rtlCol="0">
            <a:spAutoFit/>
          </a:bodyPr>
          <a:lstStyle/>
          <a:p>
            <a:r>
              <a:rPr lang="en-US" sz="2900" dirty="0">
                <a:latin typeface="Segoe UI Light" panose="020B0502040204020203" pitchFamily="34" charset="0"/>
                <a:cs typeface="Segoe UI Light" panose="020B0502040204020203" pitchFamily="34" charset="0"/>
              </a:rPr>
              <a:t>Calls </a:t>
            </a:r>
            <a:r>
              <a:rPr lang="en-US" sz="2900" dirty="0" err="1">
                <a:latin typeface="Consolas" panose="020B0609020204030204" pitchFamily="49" charset="0"/>
                <a:cs typeface="Segoe UI Light" panose="020B0502040204020203" pitchFamily="34" charset="0"/>
              </a:rPr>
              <a:t>getppid</a:t>
            </a:r>
            <a:r>
              <a:rPr lang="en-US" sz="2900" dirty="0">
                <a:latin typeface="Consolas" panose="020B0609020204030204" pitchFamily="49" charset="0"/>
                <a:cs typeface="Segoe UI Light" panose="020B0502040204020203" pitchFamily="34" charset="0"/>
              </a:rPr>
              <a:t>()</a:t>
            </a:r>
          </a:p>
          <a:p>
            <a:r>
              <a:rPr lang="en-US" sz="2900" dirty="0">
                <a:latin typeface="Consolas" panose="020B0609020204030204" pitchFamily="49" charset="0"/>
                <a:cs typeface="Segoe UI Light" panose="020B0502040204020203" pitchFamily="34" charset="0"/>
              </a:rPr>
              <a:t>//Must read</a:t>
            </a:r>
          </a:p>
          <a:p>
            <a:r>
              <a:rPr lang="en-US" sz="2900" dirty="0">
                <a:latin typeface="Consolas" panose="020B0609020204030204" pitchFamily="49" charset="0"/>
                <a:cs typeface="Segoe UI Light" panose="020B0502040204020203" pitchFamily="34" charset="0"/>
              </a:rPr>
              <a:t>//the child’s</a:t>
            </a:r>
          </a:p>
          <a:p>
            <a:r>
              <a:rPr lang="en-US" sz="2900" dirty="0">
                <a:latin typeface="Consolas" panose="020B0609020204030204" pitchFamily="49" charset="0"/>
                <a:cs typeface="Segoe UI Light" panose="020B0502040204020203" pitchFamily="34" charset="0"/>
              </a:rPr>
              <a:t>//</a:t>
            </a:r>
            <a:r>
              <a:rPr lang="en-US" sz="2900" dirty="0" err="1">
                <a:latin typeface="Consolas" panose="020B0609020204030204" pitchFamily="49" charset="0"/>
                <a:cs typeface="Segoe UI Light" panose="020B0502040204020203" pitchFamily="34" charset="0"/>
              </a:rPr>
              <a:t>ppid</a:t>
            </a:r>
            <a:r>
              <a:rPr lang="en-US" sz="2900" dirty="0">
                <a:latin typeface="Consolas" panose="020B0609020204030204" pitchFamily="49" charset="0"/>
                <a:cs typeface="Segoe UI Light" panose="020B0502040204020203" pitchFamily="34" charset="0"/>
              </a:rPr>
              <a:t>_! </a:t>
            </a:r>
          </a:p>
        </p:txBody>
      </p:sp>
      <p:pic>
        <p:nvPicPr>
          <p:cNvPr id="13314" name="Picture 2">
            <a:extLst>
              <a:ext uri="{FF2B5EF4-FFF2-40B4-BE49-F238E27FC236}">
                <a16:creationId xmlns:a16="http://schemas.microsoft.com/office/drawing/2014/main" id="{B4B739B6-E303-4BD8-A783-7A120799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625" y="4961994"/>
            <a:ext cx="1063906" cy="1063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40D0591-6B7E-45B6-BAEB-BAD5225F8019}"/>
              </a:ext>
            </a:extLst>
          </p:cNvPr>
          <p:cNvPicPr>
            <a:picLocks noChangeAspect="1"/>
          </p:cNvPicPr>
          <p:nvPr/>
        </p:nvPicPr>
        <p:blipFill>
          <a:blip r:embed="rId5"/>
          <a:stretch>
            <a:fillRect/>
          </a:stretch>
        </p:blipFill>
        <p:spPr>
          <a:xfrm flipH="1">
            <a:off x="5431941" y="4872942"/>
            <a:ext cx="1152958" cy="1152958"/>
          </a:xfrm>
          <a:prstGeom prst="rect">
            <a:avLst/>
          </a:prstGeom>
        </p:spPr>
      </p:pic>
    </p:spTree>
    <p:extLst>
      <p:ext uri="{BB962C8B-B14F-4D97-AF65-F5344CB8AC3E}">
        <p14:creationId xmlns:p14="http://schemas.microsoft.com/office/powerpoint/2010/main" val="19274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33FEF3B-0808-475C-BD75-B6FF6C11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0"/>
            <a:ext cx="4538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13BF4-BB85-4280-9C49-B94F0E254F8D}"/>
              </a:ext>
            </a:extLst>
          </p:cNvPr>
          <p:cNvSpPr txBox="1"/>
          <p:nvPr/>
        </p:nvSpPr>
        <p:spPr>
          <a:xfrm>
            <a:off x="638650" y="-12030"/>
            <a:ext cx="6178839"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Problem 2: Synchronization</a:t>
            </a:r>
          </a:p>
        </p:txBody>
      </p:sp>
      <p:sp>
        <p:nvSpPr>
          <p:cNvPr id="17" name="Content Placeholder 2">
            <a:extLst>
              <a:ext uri="{FF2B5EF4-FFF2-40B4-BE49-F238E27FC236}">
                <a16:creationId xmlns:a16="http://schemas.microsoft.com/office/drawing/2014/main" id="{799519E7-4B37-4A18-BFAB-BBBACCBC63B4}"/>
              </a:ext>
            </a:extLst>
          </p:cNvPr>
          <p:cNvSpPr>
            <a:spLocks noGrp="1"/>
          </p:cNvSpPr>
          <p:nvPr>
            <p:ph idx="1"/>
          </p:nvPr>
        </p:nvSpPr>
        <p:spPr>
          <a:xfrm>
            <a:off x="62692" y="472251"/>
            <a:ext cx="7590645" cy="1391269"/>
          </a:xfrm>
        </p:spPr>
        <p:txBody>
          <a:bodyPr>
            <a:normAutofit/>
          </a:bodyPr>
          <a:lstStyle/>
          <a:p>
            <a:pPr marL="0" indent="0">
              <a:buNone/>
            </a:pPr>
            <a:r>
              <a:rPr lang="en-US" sz="3300" dirty="0"/>
              <a:t>  How do we coordinate access to </a:t>
            </a:r>
            <a:r>
              <a:rPr lang="en-US" sz="3300" dirty="0" err="1">
                <a:latin typeface="Consolas" panose="020B0609020204030204" pitchFamily="49" charset="0"/>
              </a:rPr>
              <a:t>ppid</a:t>
            </a:r>
            <a:r>
              <a:rPr lang="en-US" sz="3300" dirty="0">
                <a:latin typeface="Consolas" panose="020B0609020204030204" pitchFamily="49" charset="0"/>
              </a:rPr>
              <a:t>_</a:t>
            </a:r>
            <a:r>
              <a:rPr lang="en-US" sz="3300" dirty="0"/>
              <a:t>?</a:t>
            </a:r>
          </a:p>
        </p:txBody>
      </p:sp>
      <p:sp>
        <p:nvSpPr>
          <p:cNvPr id="3" name="TextBox 2">
            <a:extLst>
              <a:ext uri="{FF2B5EF4-FFF2-40B4-BE49-F238E27FC236}">
                <a16:creationId xmlns:a16="http://schemas.microsoft.com/office/drawing/2014/main" id="{0925698E-5F4F-47EA-9134-FB8B09050312}"/>
              </a:ext>
            </a:extLst>
          </p:cNvPr>
          <p:cNvSpPr txBox="1"/>
          <p:nvPr/>
        </p:nvSpPr>
        <p:spPr>
          <a:xfrm>
            <a:off x="196770" y="868099"/>
            <a:ext cx="7257326" cy="6001643"/>
          </a:xfrm>
          <a:prstGeom prst="rect">
            <a:avLst/>
          </a:prstGeom>
          <a:noFill/>
        </p:spPr>
        <p:txBody>
          <a:bodyPr wrap="square" rtlCol="0">
            <a:spAutoFit/>
          </a:bodyPr>
          <a:lstStyle/>
          <a:p>
            <a:r>
              <a:rPr lang="en-US" sz="2400" dirty="0">
                <a:latin typeface="Consolas" panose="020B0609020204030204" pitchFamily="49" charset="0"/>
              </a:rPr>
              <a:t>//A possible solution: Use </a:t>
            </a:r>
            <a:r>
              <a:rPr lang="en-US" sz="2400" dirty="0" err="1">
                <a:latin typeface="Consolas" panose="020B0609020204030204" pitchFamily="49" charset="0"/>
              </a:rPr>
              <a:t>ptable_lock</a:t>
            </a:r>
            <a:endParaRPr lang="en-US" sz="2400" dirty="0">
              <a:latin typeface="Consolas" panose="020B0609020204030204" pitchFamily="49" charset="0"/>
            </a:endParaRPr>
          </a:p>
          <a:p>
            <a:r>
              <a:rPr lang="en-US" sz="2400" dirty="0">
                <a:latin typeface="Consolas" panose="020B0609020204030204" pitchFamily="49" charset="0"/>
              </a:rPr>
              <a:t>//to protect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err="1">
                <a:latin typeface="Consolas" panose="020B0609020204030204" pitchFamily="49" charset="0"/>
              </a:rPr>
              <a:t>uintptr_t</a:t>
            </a:r>
            <a:r>
              <a:rPr lang="en-US" sz="2400" dirty="0">
                <a:latin typeface="Consolas" panose="020B0609020204030204" pitchFamily="49" charset="0"/>
              </a:rPr>
              <a:t> proc::</a:t>
            </a:r>
            <a:r>
              <a:rPr lang="en-US" sz="2400" dirty="0" err="1">
                <a:latin typeface="Consolas" panose="020B0609020204030204" pitchFamily="49" charset="0"/>
              </a:rPr>
              <a:t>syscall</a:t>
            </a:r>
            <a:r>
              <a:rPr lang="en-US" sz="2400" dirty="0">
                <a:latin typeface="Consolas" panose="020B0609020204030204" pitchFamily="49" charset="0"/>
              </a:rPr>
              <a:t>(</a:t>
            </a:r>
            <a:r>
              <a:rPr lang="en-US" sz="2400" dirty="0" err="1">
                <a:latin typeface="Consolas" panose="020B0609020204030204" pitchFamily="49" charset="0"/>
              </a:rPr>
              <a:t>regstate</a:t>
            </a:r>
            <a:r>
              <a:rPr lang="en-US" sz="2400" dirty="0">
                <a:latin typeface="Consolas" panose="020B0609020204030204" pitchFamily="49" charset="0"/>
              </a:rPr>
              <a:t>* regs)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switch</a:t>
            </a:r>
            <a:r>
              <a:rPr lang="en-US" sz="2400" dirty="0">
                <a:latin typeface="Consolas" panose="020B0609020204030204" pitchFamily="49" charset="0"/>
              </a:rPr>
              <a:t> (regs-&gt;</a:t>
            </a:r>
            <a:r>
              <a:rPr lang="en-US" sz="2400" dirty="0" err="1">
                <a:latin typeface="Consolas" panose="020B0609020204030204" pitchFamily="49" charset="0"/>
              </a:rPr>
              <a:t>reg_rax</a:t>
            </a:r>
            <a:r>
              <a:rPr lang="en-US" sz="2400" dirty="0">
                <a:latin typeface="Consolas" panose="020B0609020204030204" pitchFamily="49" charset="0"/>
              </a:rPr>
              <a:t>) {</a:t>
            </a:r>
          </a:p>
          <a:p>
            <a:r>
              <a:rPr lang="en-US" sz="2400" dirty="0">
                <a:solidFill>
                  <a:srgbClr val="0070C0"/>
                </a:solidFill>
                <a:latin typeface="Consolas" panose="020B0609020204030204" pitchFamily="49" charset="0"/>
              </a:rPr>
              <a:t>    case</a:t>
            </a:r>
            <a:r>
              <a:rPr lang="en-US" sz="2400" dirty="0">
                <a:latin typeface="Consolas" panose="020B0609020204030204" pitchFamily="49" charset="0"/>
              </a:rPr>
              <a:t> SYSCALL_GETPPID: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case</a:t>
            </a:r>
            <a:r>
              <a:rPr lang="en-US" sz="2400" dirty="0">
                <a:latin typeface="Consolas" panose="020B0609020204030204" pitchFamily="49" charset="0"/>
              </a:rPr>
              <a:t> SYSCALL_EXIT: {</a:t>
            </a:r>
          </a:p>
          <a:p>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a:t>
            </a:r>
            <a:r>
              <a:rPr lang="en-US" sz="2400" dirty="0" err="1">
                <a:latin typeface="Consolas" panose="020B0609020204030204" pitchFamily="49" charset="0"/>
              </a:rPr>
              <a:t>ptable_lock</a:t>
            </a:r>
            <a:r>
              <a:rPr lang="en-US" sz="2400" dirty="0">
                <a:latin typeface="Consolas" panose="020B0609020204030204" pitchFamily="49" charset="0"/>
              </a:rPr>
              <a:t>);</a:t>
            </a:r>
          </a:p>
          <a:p>
            <a:r>
              <a:rPr lang="en-US" sz="2400" dirty="0">
                <a:latin typeface="Consolas" panose="020B0609020204030204" pitchFamily="49" charset="0"/>
              </a:rPr>
              <a:t>        //Find children and reparent</a:t>
            </a:r>
          </a:p>
          <a:p>
            <a:r>
              <a:rPr lang="en-US" sz="2400" dirty="0">
                <a:latin typeface="Consolas" panose="020B0609020204030204" pitchFamily="49" charset="0"/>
              </a:rPr>
              <a:t>    }</a:t>
            </a:r>
          </a:p>
          <a:p>
            <a:r>
              <a:rPr lang="en-US" sz="2400" dirty="0">
                <a:latin typeface="Consolas" panose="020B0609020204030204" pitchFamily="49" charset="0"/>
              </a:rPr>
              <a:t>}</a:t>
            </a:r>
          </a:p>
          <a:p>
            <a:r>
              <a:rPr lang="en-US" sz="2400" dirty="0">
                <a:latin typeface="Consolas" panose="020B0609020204030204" pitchFamily="49" charset="0"/>
              </a:rPr>
              <a:t>//Do we care that </a:t>
            </a:r>
            <a:r>
              <a:rPr lang="en-US" sz="2400" dirty="0" err="1">
                <a:latin typeface="Consolas" panose="020B0609020204030204" pitchFamily="49" charset="0"/>
              </a:rPr>
              <a:t>getppid</a:t>
            </a:r>
            <a:r>
              <a:rPr lang="en-US" sz="2400" dirty="0">
                <a:latin typeface="Consolas" panose="020B0609020204030204" pitchFamily="49" charset="0"/>
              </a:rPr>
              <a:t>() and exit()</a:t>
            </a:r>
          </a:p>
          <a:p>
            <a:r>
              <a:rPr lang="en-US" sz="2400" dirty="0">
                <a:latin typeface="Consolas" panose="020B0609020204030204" pitchFamily="49" charset="0"/>
              </a:rPr>
              <a:t>//will contend with fork() to acquire</a:t>
            </a:r>
          </a:p>
          <a:p>
            <a:r>
              <a:rPr lang="en-US" sz="2400" dirty="0">
                <a:latin typeface="Consolas" panose="020B0609020204030204" pitchFamily="49" charset="0"/>
              </a:rPr>
              <a:t>//</a:t>
            </a:r>
            <a:r>
              <a:rPr lang="en-US" sz="2400" dirty="0" err="1">
                <a:latin typeface="Consolas" panose="020B0609020204030204" pitchFamily="49" charset="0"/>
              </a:rPr>
              <a:t>ptable_lock</a:t>
            </a:r>
            <a:r>
              <a:rPr lang="en-US" sz="2400" dirty="0">
                <a:latin typeface="Consolas" panose="020B0609020204030204" pitchFamily="49" charset="0"/>
              </a:rPr>
              <a:t>?</a:t>
            </a:r>
          </a:p>
        </p:txBody>
      </p:sp>
      <p:grpSp>
        <p:nvGrpSpPr>
          <p:cNvPr id="14" name="Group 13">
            <a:extLst>
              <a:ext uri="{FF2B5EF4-FFF2-40B4-BE49-F238E27FC236}">
                <a16:creationId xmlns:a16="http://schemas.microsoft.com/office/drawing/2014/main" id="{4A942B90-BF1E-4671-A05B-76786B3FDC5B}"/>
              </a:ext>
            </a:extLst>
          </p:cNvPr>
          <p:cNvGrpSpPr/>
          <p:nvPr/>
        </p:nvGrpSpPr>
        <p:grpSpPr>
          <a:xfrm>
            <a:off x="6880209" y="1"/>
            <a:ext cx="5633522" cy="6869742"/>
            <a:chOff x="6880209" y="1"/>
            <a:chExt cx="5633522" cy="6869742"/>
          </a:xfrm>
        </p:grpSpPr>
        <p:sp>
          <p:nvSpPr>
            <p:cNvPr id="9" name="Rectangle 8">
              <a:extLst>
                <a:ext uri="{FF2B5EF4-FFF2-40B4-BE49-F238E27FC236}">
                  <a16:creationId xmlns:a16="http://schemas.microsoft.com/office/drawing/2014/main" id="{C11479AE-EB33-4C3B-B4DC-2DAA99763CD0}"/>
                </a:ext>
              </a:extLst>
            </p:cNvPr>
            <p:cNvSpPr/>
            <p:nvPr/>
          </p:nvSpPr>
          <p:spPr>
            <a:xfrm>
              <a:off x="7653337" y="1"/>
              <a:ext cx="4538663" cy="208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D12A94-4B85-4FBC-8175-79B70EBB7587}"/>
                </a:ext>
              </a:extLst>
            </p:cNvPr>
            <p:cNvPicPr>
              <a:picLocks noChangeAspect="1"/>
            </p:cNvPicPr>
            <p:nvPr/>
          </p:nvPicPr>
          <p:blipFill>
            <a:blip r:embed="rId4"/>
            <a:stretch>
              <a:fillRect/>
            </a:stretch>
          </p:blipFill>
          <p:spPr>
            <a:xfrm>
              <a:off x="6880209" y="2097319"/>
              <a:ext cx="5633522" cy="4772424"/>
            </a:xfrm>
            <a:prstGeom prst="rect">
              <a:avLst/>
            </a:prstGeom>
            <a:ln w="38100">
              <a:solidFill>
                <a:schemeClr val="tx1"/>
              </a:solidFill>
            </a:ln>
          </p:spPr>
        </p:pic>
      </p:grpSp>
      <p:sp>
        <p:nvSpPr>
          <p:cNvPr id="19" name="TextBox 18">
            <a:extLst>
              <a:ext uri="{FF2B5EF4-FFF2-40B4-BE49-F238E27FC236}">
                <a16:creationId xmlns:a16="http://schemas.microsoft.com/office/drawing/2014/main" id="{B2C091A2-82D7-4FAA-A16E-9C20BFD0E307}"/>
              </a:ext>
            </a:extLst>
          </p:cNvPr>
          <p:cNvSpPr txBox="1"/>
          <p:nvPr/>
        </p:nvSpPr>
        <p:spPr>
          <a:xfrm>
            <a:off x="7823306" y="693702"/>
            <a:ext cx="4321215" cy="107721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“Premature optimization </a:t>
            </a:r>
          </a:p>
          <a:p>
            <a:r>
              <a:rPr lang="en-US" sz="3200" dirty="0">
                <a:latin typeface="Segoe UI Light" panose="020B0502040204020203" pitchFamily="34" charset="0"/>
                <a:cs typeface="Segoe UI Light" panose="020B0502040204020203" pitchFamily="34" charset="0"/>
              </a:rPr>
              <a:t> is the root of all evil.”</a:t>
            </a:r>
          </a:p>
        </p:txBody>
      </p:sp>
      <p:sp>
        <p:nvSpPr>
          <p:cNvPr id="20" name="Arrow: Right 19">
            <a:extLst>
              <a:ext uri="{FF2B5EF4-FFF2-40B4-BE49-F238E27FC236}">
                <a16:creationId xmlns:a16="http://schemas.microsoft.com/office/drawing/2014/main" id="{689BD434-1FBB-4590-8A79-32DA14B2C054}"/>
              </a:ext>
            </a:extLst>
          </p:cNvPr>
          <p:cNvSpPr/>
          <p:nvPr/>
        </p:nvSpPr>
        <p:spPr>
          <a:xfrm rot="16200000">
            <a:off x="9299816" y="1690676"/>
            <a:ext cx="664196" cy="5932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3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038538-28BC-4140-8847-089487D13CCF}"/>
              </a:ext>
            </a:extLst>
          </p:cNvPr>
          <p:cNvSpPr/>
          <p:nvPr/>
        </p:nvSpPr>
        <p:spPr>
          <a:xfrm>
            <a:off x="208344" y="694481"/>
            <a:ext cx="11516810" cy="33701534"/>
          </a:xfrm>
          <a:prstGeom prst="rect">
            <a:avLst/>
          </a:prstGeom>
        </p:spPr>
        <p:txBody>
          <a:bodyPr wrap="square">
            <a:spAutoFit/>
          </a:bodyPr>
          <a:lstStyle/>
          <a:p>
            <a:r>
              <a:rPr lang="en-US" sz="2800" dirty="0">
                <a:latin typeface="Consolas" panose="020B0609020204030204" pitchFamily="49" charset="0"/>
              </a:rPr>
              <a:t>/*</a:t>
            </a:r>
          </a:p>
          <a:p>
            <a:r>
              <a:rPr lang="en-US" sz="2800" dirty="0">
                <a:latin typeface="Consolas" panose="020B0609020204030204" pitchFamily="49" charset="0"/>
              </a:rPr>
              <a:t> * This creates a new process as a copy of the old one,</a:t>
            </a:r>
          </a:p>
          <a:p>
            <a:r>
              <a:rPr lang="en-US" sz="2800" dirty="0">
                <a:latin typeface="Consolas" panose="020B0609020204030204" pitchFamily="49" charset="0"/>
              </a:rPr>
              <a:t> * but does not actually start it yet.</a:t>
            </a:r>
          </a:p>
          <a:p>
            <a:r>
              <a:rPr lang="en-US" sz="2800" dirty="0">
                <a:latin typeface="Consolas" panose="020B0609020204030204" pitchFamily="49" charset="0"/>
              </a:rPr>
              <a:t> *</a:t>
            </a:r>
          </a:p>
          <a:p>
            <a:r>
              <a:rPr lang="en-US" sz="2800" dirty="0">
                <a:latin typeface="Consolas" panose="020B0609020204030204" pitchFamily="49" charset="0"/>
              </a:rPr>
              <a:t> * It copies the registers, and all the appropriate</a:t>
            </a:r>
          </a:p>
          <a:p>
            <a:r>
              <a:rPr lang="en-US" sz="2800" dirty="0">
                <a:latin typeface="Consolas" panose="020B0609020204030204" pitchFamily="49" charset="0"/>
              </a:rPr>
              <a:t> * parts of the process environment (as per the clone</a:t>
            </a:r>
          </a:p>
          <a:p>
            <a:r>
              <a:rPr lang="en-US" sz="2800" dirty="0">
                <a:latin typeface="Consolas" panose="020B0609020204030204" pitchFamily="49" charset="0"/>
              </a:rPr>
              <a:t> * flags). The actual kick-off is left to the caller.</a:t>
            </a:r>
          </a:p>
          <a:p>
            <a:r>
              <a:rPr lang="en-US" sz="2800" dirty="0">
                <a:latin typeface="Consolas" panose="020B0609020204030204" pitchFamily="49" charset="0"/>
              </a:rPr>
              <a:t> */</a:t>
            </a:r>
          </a:p>
          <a:p>
            <a:r>
              <a:rPr lang="en-US" sz="2800" dirty="0">
                <a:solidFill>
                  <a:srgbClr val="0070C0"/>
                </a:solidFill>
                <a:latin typeface="Consolas" panose="020B0609020204030204" pitchFamily="49" charset="0"/>
              </a:rPr>
              <a:t>static</a:t>
            </a:r>
            <a:r>
              <a:rPr lang="en-US" sz="2800" dirty="0">
                <a:latin typeface="Consolas" panose="020B0609020204030204" pitchFamily="49" charset="0"/>
              </a:rPr>
              <a:t> __</a:t>
            </a:r>
            <a:r>
              <a:rPr lang="en-US" sz="2800" dirty="0" err="1">
                <a:latin typeface="Consolas" panose="020B0609020204030204" pitchFamily="49" charset="0"/>
              </a:rPr>
              <a:t>latent_entropy</a:t>
            </a:r>
            <a:r>
              <a:rPr lang="en-US" sz="2800"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task_struct</a:t>
            </a:r>
            <a:r>
              <a:rPr lang="en-US" sz="2800" dirty="0">
                <a:latin typeface="Consolas" panose="020B0609020204030204" pitchFamily="49" charset="0"/>
              </a:rPr>
              <a:t> *</a:t>
            </a:r>
            <a:r>
              <a:rPr lang="en-US" sz="2800" dirty="0" err="1">
                <a:latin typeface="Consolas" panose="020B0609020204030204" pitchFamily="49" charset="0"/>
              </a:rPr>
              <a:t>copy_process</a:t>
            </a:r>
            <a:r>
              <a:rPr lang="en-US" sz="2800" dirty="0">
                <a:latin typeface="Consolas" panose="020B0609020204030204" pitchFamily="49" charset="0"/>
              </a:rPr>
              <a:t>(</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trace,</a:t>
            </a:r>
          </a:p>
          <a:p>
            <a:r>
              <a:rPr lang="en-US" sz="2800" dirty="0">
                <a:latin typeface="Consolas" panose="020B0609020204030204" pitchFamily="49" charset="0"/>
              </a:rPr>
              <a:t>					</a:t>
            </a:r>
            <a:r>
              <a:rPr lang="en-US" sz="1600" dirty="0">
                <a:latin typeface="Consolas" panose="020B0609020204030204" pitchFamily="49" charset="0"/>
              </a:rPr>
              <a:t> </a:t>
            </a:r>
            <a:r>
              <a:rPr lang="en-US" sz="2800" dirty="0">
                <a:solidFill>
                  <a:srgbClr val="0070C0"/>
                </a:solidFill>
                <a:latin typeface="Consolas" panose="020B0609020204030204" pitchFamily="49" charset="0"/>
              </a:rPr>
              <a:t>int</a:t>
            </a:r>
            <a:r>
              <a:rPr lang="en-US" sz="2800" dirty="0">
                <a:latin typeface="Consolas" panose="020B0609020204030204" pitchFamily="49" charset="0"/>
              </a:rPr>
              <a:t> node,</a:t>
            </a:r>
          </a:p>
          <a:p>
            <a:r>
              <a:rPr lang="en-US" sz="2800" dirty="0">
                <a:latin typeface="Consolas" panose="020B0609020204030204" pitchFamily="49" charset="0"/>
              </a:rPr>
              <a:t>					</a:t>
            </a:r>
            <a:r>
              <a:rPr lang="en-US" dirty="0">
                <a:latin typeface="Consolas" panose="020B0609020204030204" pitchFamily="49" charset="0"/>
              </a:rPr>
              <a:t> </a:t>
            </a:r>
            <a:r>
              <a:rPr lang="en-US" sz="2800" dirty="0">
                <a:solidFill>
                  <a:srgbClr val="0070C0"/>
                </a:solidFill>
                <a:latin typeface="Consolas" panose="020B0609020204030204" pitchFamily="49" charset="0"/>
              </a:rPr>
              <a:t>struct</a:t>
            </a:r>
            <a:r>
              <a:rPr lang="en-US" sz="2800" dirty="0">
                <a:latin typeface="Consolas" panose="020B0609020204030204" pitchFamily="49" charset="0"/>
              </a:rPr>
              <a:t> </a:t>
            </a:r>
            <a:r>
              <a:rPr lang="en-US" sz="2800" dirty="0" err="1">
                <a:latin typeface="Consolas" panose="020B0609020204030204" pitchFamily="49" charset="0"/>
              </a:rPr>
              <a:t>kernel_clone_args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a:t>
            </a:r>
          </a:p>
          <a:p>
            <a:r>
              <a:rPr lang="en-US" sz="2800" dirty="0">
                <a:latin typeface="Consolas" panose="020B0609020204030204" pitchFamily="49" charset="0"/>
              </a:rPr>
              <a:t>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atomic_read</a:t>
            </a:r>
            <a:r>
              <a:rPr lang="en-US" sz="2800" dirty="0">
                <a:latin typeface="Consolas" panose="020B0609020204030204" pitchFamily="49" charset="0"/>
              </a:rPr>
              <a:t>(&amp;p-&gt;</a:t>
            </a:r>
            <a:r>
              <a:rPr lang="en-US" sz="2800" dirty="0" err="1">
                <a:latin typeface="Consolas" panose="020B0609020204030204" pitchFamily="49" charset="0"/>
              </a:rPr>
              <a:t>real_cred</a:t>
            </a:r>
            <a:r>
              <a:rPr lang="en-US" sz="2800" dirty="0">
                <a:latin typeface="Consolas" panose="020B0609020204030204" pitchFamily="49" charset="0"/>
              </a:rPr>
              <a:t>-&gt;user-&gt;processes) &gt;=</a:t>
            </a:r>
          </a:p>
          <a:p>
            <a:r>
              <a:rPr lang="en-US" sz="2800" dirty="0">
                <a:latin typeface="Consolas" panose="020B0609020204030204" pitchFamily="49" charset="0"/>
              </a:rPr>
              <a:t>			</a:t>
            </a:r>
            <a:r>
              <a:rPr lang="en-US" sz="2800" dirty="0" err="1">
                <a:latin typeface="Consolas" panose="020B0609020204030204" pitchFamily="49" charset="0"/>
              </a:rPr>
              <a:t>task_rlimit</a:t>
            </a:r>
            <a:r>
              <a:rPr lang="en-US" sz="2800" dirty="0">
                <a:latin typeface="Consolas" panose="020B0609020204030204" pitchFamily="49" charset="0"/>
              </a:rPr>
              <a:t>(p, RLIMIT_NPROC))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real_cred</a:t>
            </a:r>
            <a:r>
              <a:rPr lang="en-US" sz="2800" dirty="0">
                <a:latin typeface="Consolas" panose="020B0609020204030204" pitchFamily="49" charset="0"/>
              </a:rPr>
              <a:t>-&gt;user != INIT_USER &amp;&amp;</a:t>
            </a:r>
          </a:p>
          <a:p>
            <a:r>
              <a:rPr lang="en-US" sz="2800" dirty="0">
                <a:latin typeface="Consolas" panose="020B0609020204030204" pitchFamily="49" charset="0"/>
              </a:rPr>
              <a:t>		    !capable(CAP_SYS_RESOURCE) &amp;&amp; </a:t>
            </a:r>
          </a:p>
          <a:p>
            <a:r>
              <a:rPr lang="en-US" sz="2800" dirty="0">
                <a:latin typeface="Consolas" panose="020B0609020204030204" pitchFamily="49" charset="0"/>
              </a:rPr>
              <a:t>              !capable(CAP_SYS_ADMIN))</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current-&gt;flags &amp;= ~PF_NPROC_EXCEEDED;</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copy_creds</a:t>
            </a:r>
            <a:r>
              <a:rPr lang="en-US" sz="2800" dirty="0">
                <a:latin typeface="Consolas" panose="020B0609020204030204" pitchFamily="49" charset="0"/>
              </a:rPr>
              <a:t>(p, </a:t>
            </a:r>
            <a:r>
              <a:rPr lang="en-US" sz="2800" dirty="0" err="1">
                <a:latin typeface="Consolas" panose="020B0609020204030204" pitchFamily="49" charset="0"/>
              </a:rPr>
              <a:t>clone_flags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&lt;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bad_fork_free</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If multiple threads are within </a:t>
            </a:r>
            <a:r>
              <a:rPr lang="en-US" sz="2800" dirty="0" err="1">
                <a:latin typeface="Consolas" panose="020B0609020204030204" pitchFamily="49" charset="0"/>
              </a:rPr>
              <a:t>copy_process</a:t>
            </a:r>
            <a:r>
              <a:rPr lang="en-US" sz="2800" dirty="0">
                <a:latin typeface="Consolas" panose="020B0609020204030204" pitchFamily="49" charset="0"/>
              </a:rPr>
              <a:t>(), </a:t>
            </a:r>
          </a:p>
          <a:p>
            <a:r>
              <a:rPr lang="en-US" sz="2800" dirty="0">
                <a:latin typeface="Consolas" panose="020B0609020204030204" pitchFamily="49" charset="0"/>
              </a:rPr>
              <a:t>      * then this check triggers too late. This doesn’t</a:t>
            </a:r>
          </a:p>
          <a:p>
            <a:r>
              <a:rPr lang="en-US" sz="2800" dirty="0">
                <a:latin typeface="Consolas" panose="020B0609020204030204" pitchFamily="49" charset="0"/>
              </a:rPr>
              <a:t>      * hurt, the check is only there to stop root fork </a:t>
            </a:r>
          </a:p>
          <a:p>
            <a:r>
              <a:rPr lang="en-US" sz="2800" dirty="0">
                <a:latin typeface="Consolas" panose="020B0609020204030204" pitchFamily="49" charset="0"/>
              </a:rPr>
              <a:t>      * bombs.</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-EAGAIN;</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nr_threads</a:t>
            </a:r>
            <a:r>
              <a:rPr lang="en-US" sz="2800" dirty="0">
                <a:latin typeface="Consolas" panose="020B0609020204030204" pitchFamily="49" charset="0"/>
              </a:rPr>
              <a:t> &gt;= </a:t>
            </a:r>
            <a:r>
              <a:rPr lang="en-US" sz="2800" dirty="0" err="1">
                <a:latin typeface="Consolas" panose="020B0609020204030204" pitchFamily="49" charset="0"/>
              </a:rPr>
              <a:t>max_threads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bad_fork_cleanup_count</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//...other stuff...</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copy_mm</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bad_fork_cleanup_signal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copy_namespaces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copy_io</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bad_fork_cleanup_namespaces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 = </a:t>
            </a:r>
            <a:r>
              <a:rPr lang="en-US" sz="2800" dirty="0" err="1">
                <a:latin typeface="Consolas" panose="020B0609020204030204" pitchFamily="49" charset="0"/>
              </a:rPr>
              <a:t>copy_thread_tls</a:t>
            </a:r>
            <a:r>
              <a:rPr lang="en-US" sz="2800" dirty="0">
                <a:latin typeface="Consolas" panose="020B0609020204030204" pitchFamily="49" charset="0"/>
              </a:rPr>
              <a:t>(</a:t>
            </a:r>
            <a:r>
              <a:rPr lang="en-US" sz="2800" dirty="0" err="1">
                <a:latin typeface="Consolas" panose="020B0609020204030204" pitchFamily="49" charset="0"/>
              </a:rPr>
              <a:t>clone_flags</a:t>
            </a:r>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-&gt;stack, </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stack_size</a:t>
            </a:r>
            <a:r>
              <a:rPr lang="en-US" sz="2800" dirty="0">
                <a:latin typeface="Consolas" panose="020B0609020204030204" pitchFamily="49" charset="0"/>
              </a:rPr>
              <a:t>, p,</a:t>
            </a:r>
          </a:p>
          <a:p>
            <a:r>
              <a:rPr lang="en-US" sz="2800" dirty="0">
                <a:latin typeface="Consolas" panose="020B0609020204030204" pitchFamily="49" charset="0"/>
              </a:rPr>
              <a:t>				           </a:t>
            </a:r>
            <a:r>
              <a:rPr lang="en-US" sz="2800" dirty="0" err="1">
                <a:latin typeface="Consolas" panose="020B0609020204030204" pitchFamily="49" charset="0"/>
              </a:rPr>
              <a:t>args</a:t>
            </a:r>
            <a:r>
              <a:rPr lang="en-US" sz="2800" dirty="0">
                <a:latin typeface="Consolas" panose="020B0609020204030204" pitchFamily="49" charset="0"/>
              </a:rPr>
              <a:t>-&gt;</a:t>
            </a:r>
            <a:r>
              <a:rPr lang="en-US" sz="2800" dirty="0" err="1">
                <a:latin typeface="Consolas" panose="020B0609020204030204" pitchFamily="49" charset="0"/>
              </a:rPr>
              <a:t>tls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goto</a:t>
            </a:r>
            <a:r>
              <a:rPr lang="en-US" sz="2800" dirty="0">
                <a:latin typeface="Consolas" panose="020B0609020204030204" pitchFamily="49" charset="0"/>
              </a:rPr>
              <a:t> </a:t>
            </a:r>
            <a:r>
              <a:rPr lang="en-US" sz="2800" dirty="0" err="1">
                <a:latin typeface="Consolas" panose="020B0609020204030204" pitchFamily="49" charset="0"/>
              </a:rPr>
              <a:t>bad_fork_cleanup_io</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a:t>
            </a:r>
          </a:p>
        </p:txBody>
      </p:sp>
      <p:sp>
        <p:nvSpPr>
          <p:cNvPr id="7" name="Title 1">
            <a:extLst>
              <a:ext uri="{FF2B5EF4-FFF2-40B4-BE49-F238E27FC236}">
                <a16:creationId xmlns:a16="http://schemas.microsoft.com/office/drawing/2014/main" id="{C8F0D186-9EDE-431D-B5EC-EEBD7D62BB0B}"/>
              </a:ext>
            </a:extLst>
          </p:cNvPr>
          <p:cNvSpPr>
            <a:spLocks noGrp="1"/>
          </p:cNvSpPr>
          <p:nvPr>
            <p:ph type="title"/>
          </p:nvPr>
        </p:nvSpPr>
        <p:spPr>
          <a:xfrm>
            <a:off x="838200" y="-118113"/>
            <a:ext cx="10515600" cy="1261114"/>
          </a:xfrm>
        </p:spPr>
        <p:txBody>
          <a:bodyPr>
            <a:normAutofit/>
          </a:bodyPr>
          <a:lstStyle/>
          <a:p>
            <a:r>
              <a:rPr lang="en-US" sz="5400" dirty="0"/>
              <a:t>Linux’s </a:t>
            </a:r>
            <a:r>
              <a:rPr lang="en-US" sz="5400" dirty="0">
                <a:latin typeface="Consolas" panose="020B0609020204030204" pitchFamily="49" charset="0"/>
              </a:rPr>
              <a:t>fork()</a:t>
            </a:r>
            <a:r>
              <a:rPr lang="en-US" sz="5400" dirty="0"/>
              <a:t> Implementation</a:t>
            </a:r>
          </a:p>
        </p:txBody>
      </p:sp>
      <p:sp>
        <p:nvSpPr>
          <p:cNvPr id="2" name="Rectangle 1">
            <a:extLst>
              <a:ext uri="{FF2B5EF4-FFF2-40B4-BE49-F238E27FC236}">
                <a16:creationId xmlns:a16="http://schemas.microsoft.com/office/drawing/2014/main" id="{23B841A2-1837-48BD-867F-A25AF132A184}"/>
              </a:ext>
            </a:extLst>
          </p:cNvPr>
          <p:cNvSpPr/>
          <p:nvPr/>
        </p:nvSpPr>
        <p:spPr>
          <a:xfrm>
            <a:off x="1562584" y="4085862"/>
            <a:ext cx="3321931" cy="5787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079CF09-0FD2-4CAE-8319-465BE2C42EE5}"/>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C4EF7D4-82A8-4839-A80C-3DA892EEB53B}"/>
                </a:ext>
              </a:extLst>
            </p:cNvPr>
            <p:cNvSpPr/>
            <p:nvPr/>
          </p:nvSpPr>
          <p:spPr>
            <a:xfrm>
              <a:off x="0" y="0"/>
              <a:ext cx="12192000" cy="685800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C6C4E85-9C2A-4EB7-978A-73E57C64BAB8}"/>
                </a:ext>
              </a:extLst>
            </p:cNvPr>
            <p:cNvSpPr txBox="1"/>
            <p:nvPr/>
          </p:nvSpPr>
          <p:spPr>
            <a:xfrm>
              <a:off x="133103" y="458956"/>
              <a:ext cx="4838220" cy="3016210"/>
            </a:xfrm>
            <a:prstGeom prst="rect">
              <a:avLst/>
            </a:prstGeom>
            <a:solidFill>
              <a:schemeClr val="bg1"/>
            </a:solidFill>
            <a:ln w="38100">
              <a:solidFill>
                <a:schemeClr val="tx1"/>
              </a:solidFill>
            </a:ln>
          </p:spPr>
          <p:txBody>
            <a:bodyPr wrap="square" rtlCol="0">
              <a:spAutoFit/>
            </a:bodyPr>
            <a:lstStyle/>
            <a:p>
              <a:pPr>
                <a:lnSpc>
                  <a:spcPts val="1900"/>
                </a:lnSpc>
              </a:pPr>
              <a:r>
                <a:rPr lang="en-US" dirty="0">
                  <a:latin typeface="Consolas" panose="020B0609020204030204" pitchFamily="49" charset="0"/>
                </a:rPr>
                <a:t>//Different invocations of a function</a:t>
              </a:r>
            </a:p>
            <a:p>
              <a:pPr>
                <a:lnSpc>
                  <a:spcPts val="1900"/>
                </a:lnSpc>
              </a:pPr>
              <a:r>
                <a:rPr lang="en-US" dirty="0">
                  <a:latin typeface="Consolas" panose="020B0609020204030204" pitchFamily="49" charset="0"/>
                </a:rPr>
                <a:t>//may take different branches due to</a:t>
              </a:r>
            </a:p>
            <a:p>
              <a:pPr>
                <a:lnSpc>
                  <a:spcPts val="1900"/>
                </a:lnSpc>
              </a:pPr>
              <a:r>
                <a:rPr lang="en-US" dirty="0">
                  <a:latin typeface="Consolas" panose="020B0609020204030204" pitchFamily="49" charset="0"/>
                </a:rPr>
                <a:t>//differences in inputs/environment!</a:t>
              </a:r>
            </a:p>
            <a:p>
              <a:pPr>
                <a:lnSpc>
                  <a:spcPts val="1900"/>
                </a:lnSpc>
              </a:pPr>
              <a:r>
                <a:rPr lang="en-US" dirty="0">
                  <a:solidFill>
                    <a:srgbClr val="0070C0"/>
                  </a:solidFill>
                  <a:latin typeface="Consolas" panose="020B0609020204030204" pitchFamily="49" charset="0"/>
                </a:rPr>
                <a:t>void</a:t>
              </a:r>
              <a:r>
                <a:rPr lang="en-US" dirty="0">
                  <a:latin typeface="Consolas" panose="020B0609020204030204" pitchFamily="49" charset="0"/>
                </a:rPr>
                <a:t> foo(</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solidFill>
                    <a:srgbClr val="0070C0"/>
                  </a:solidFill>
                  <a:latin typeface="Consolas" panose="020B0609020204030204" pitchFamily="49" charset="0"/>
                </a:rPr>
                <a:t>    if</a:t>
              </a:r>
              <a:r>
                <a:rPr lang="en-US" dirty="0">
                  <a:latin typeface="Consolas" panose="020B0609020204030204" pitchFamily="49" charset="0"/>
                </a:rPr>
                <a:t> (foo(</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while</a:t>
              </a:r>
              <a:r>
                <a:rPr lang="en-US" dirty="0">
                  <a:latin typeface="Consolas" panose="020B0609020204030204" pitchFamily="49" charset="0"/>
                </a:rPr>
                <a:t> (bar(</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solidFill>
                    <a:srgbClr val="0070C0"/>
                  </a:solidFill>
                  <a:latin typeface="Consolas" panose="020B0609020204030204" pitchFamily="49" charset="0"/>
                </a:rPr>
                <a:t>    return</a:t>
              </a:r>
              <a:r>
                <a:rPr lang="en-US" dirty="0">
                  <a:latin typeface="Consolas" panose="020B0609020204030204" pitchFamily="49" charset="0"/>
                </a:rPr>
                <a:t>;</a:t>
              </a:r>
            </a:p>
            <a:p>
              <a:pPr>
                <a:lnSpc>
                  <a:spcPts val="1900"/>
                </a:lnSpc>
              </a:pPr>
              <a:r>
                <a:rPr lang="en-US" dirty="0">
                  <a:latin typeface="Consolas" panose="020B0609020204030204" pitchFamily="49" charset="0"/>
                </a:rPr>
                <a:t>}</a:t>
              </a:r>
            </a:p>
          </p:txBody>
        </p:sp>
      </p:grpSp>
      <p:grpSp>
        <p:nvGrpSpPr>
          <p:cNvPr id="27" name="Group 26">
            <a:extLst>
              <a:ext uri="{FF2B5EF4-FFF2-40B4-BE49-F238E27FC236}">
                <a16:creationId xmlns:a16="http://schemas.microsoft.com/office/drawing/2014/main" id="{F42027A2-88DF-43CD-8411-F44D25A94229}"/>
              </a:ext>
            </a:extLst>
          </p:cNvPr>
          <p:cNvGrpSpPr/>
          <p:nvPr/>
        </p:nvGrpSpPr>
        <p:grpSpPr>
          <a:xfrm>
            <a:off x="3821723" y="458956"/>
            <a:ext cx="7915004" cy="5940088"/>
            <a:chOff x="3821723" y="458956"/>
            <a:chExt cx="7915004" cy="5940088"/>
          </a:xfrm>
        </p:grpSpPr>
        <p:grpSp>
          <p:nvGrpSpPr>
            <p:cNvPr id="17" name="Group 16">
              <a:extLst>
                <a:ext uri="{FF2B5EF4-FFF2-40B4-BE49-F238E27FC236}">
                  <a16:creationId xmlns:a16="http://schemas.microsoft.com/office/drawing/2014/main" id="{C14650EE-563E-4D96-BA58-8EBF5A48C213}"/>
                </a:ext>
              </a:extLst>
            </p:cNvPr>
            <p:cNvGrpSpPr/>
            <p:nvPr/>
          </p:nvGrpSpPr>
          <p:grpSpPr>
            <a:xfrm>
              <a:off x="5075495" y="458956"/>
              <a:ext cx="6661232" cy="5940088"/>
              <a:chOff x="5330140" y="458956"/>
              <a:chExt cx="6661232" cy="5940088"/>
            </a:xfrm>
          </p:grpSpPr>
          <p:sp>
            <p:nvSpPr>
              <p:cNvPr id="18" name="Rectangle 17">
                <a:extLst>
                  <a:ext uri="{FF2B5EF4-FFF2-40B4-BE49-F238E27FC236}">
                    <a16:creationId xmlns:a16="http://schemas.microsoft.com/office/drawing/2014/main" id="{040DE079-E800-4429-911F-547AB0A19A92}"/>
                  </a:ext>
                </a:extLst>
              </p:cNvPr>
              <p:cNvSpPr/>
              <p:nvPr/>
            </p:nvSpPr>
            <p:spPr>
              <a:xfrm>
                <a:off x="5330140" y="458956"/>
                <a:ext cx="6661232" cy="594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E163407-6307-4E04-86F2-B11142F9A183}"/>
                  </a:ext>
                </a:extLst>
              </p:cNvPr>
              <p:cNvGrpSpPr/>
              <p:nvPr/>
            </p:nvGrpSpPr>
            <p:grpSpPr>
              <a:xfrm>
                <a:off x="5330140" y="458956"/>
                <a:ext cx="6661232" cy="5940088"/>
                <a:chOff x="5330140" y="458956"/>
                <a:chExt cx="6661232" cy="5940088"/>
              </a:xfrm>
            </p:grpSpPr>
            <p:sp>
              <p:nvSpPr>
                <p:cNvPr id="20" name="Rectangle 19">
                  <a:extLst>
                    <a:ext uri="{FF2B5EF4-FFF2-40B4-BE49-F238E27FC236}">
                      <a16:creationId xmlns:a16="http://schemas.microsoft.com/office/drawing/2014/main" id="{50AC6AD7-5040-48AB-B08B-454C5C92A6DC}"/>
                    </a:ext>
                  </a:extLst>
                </p:cNvPr>
                <p:cNvSpPr/>
                <p:nvPr/>
              </p:nvSpPr>
              <p:spPr>
                <a:xfrm>
                  <a:off x="5330140" y="1236870"/>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8A9C24-5D61-4162-8A3F-D823481946DB}"/>
                    </a:ext>
                  </a:extLst>
                </p:cNvPr>
                <p:cNvSpPr/>
                <p:nvPr/>
              </p:nvSpPr>
              <p:spPr>
                <a:xfrm>
                  <a:off x="5330140" y="2203258"/>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9F2619-0190-4135-BD4B-A4CC9F58BC69}"/>
                    </a:ext>
                  </a:extLst>
                </p:cNvPr>
                <p:cNvSpPr/>
                <p:nvPr/>
              </p:nvSpPr>
              <p:spPr>
                <a:xfrm>
                  <a:off x="5330140" y="3896791"/>
                  <a:ext cx="6661232" cy="715617"/>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2811A9-729D-49D4-9FC2-96B02B346F9D}"/>
                    </a:ext>
                  </a:extLst>
                </p:cNvPr>
                <p:cNvSpPr/>
                <p:nvPr/>
              </p:nvSpPr>
              <p:spPr>
                <a:xfrm>
                  <a:off x="5330140" y="5305657"/>
                  <a:ext cx="6661232" cy="315474"/>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83EF261-C167-43FC-B083-2FF04604F26D}"/>
                    </a:ext>
                  </a:extLst>
                </p:cNvPr>
                <p:cNvSpPr txBox="1"/>
                <p:nvPr/>
              </p:nvSpPr>
              <p:spPr>
                <a:xfrm>
                  <a:off x="5330140" y="458956"/>
                  <a:ext cx="6661232" cy="5940088"/>
                </a:xfrm>
                <a:prstGeom prst="rect">
                  <a:avLst/>
                </a:prstGeom>
                <a:noFill/>
                <a:ln w="38100">
                  <a:solidFill>
                    <a:schemeClr val="tx1"/>
                  </a:solidFill>
                </a:ln>
              </p:spPr>
              <p:txBody>
                <a:bodyPr wrap="square" rtlCol="0">
                  <a:spAutoFit/>
                </a:bodyPr>
                <a:lstStyle/>
                <a:p>
                  <a:pPr>
                    <a:lnSpc>
                      <a:spcPts val="1900"/>
                    </a:lnSpc>
                  </a:pPr>
                  <a:r>
                    <a:rPr lang="en-US" dirty="0">
                      <a:latin typeface="Consolas" panose="020B0609020204030204" pitchFamily="49" charset="0"/>
                    </a:rPr>
                    <a:t>//Basic idea: Observe branching behavior to add</a:t>
                  </a:r>
                </a:p>
                <a:p>
                  <a:pPr>
                    <a:lnSpc>
                      <a:spcPts val="1900"/>
                    </a:lnSpc>
                  </a:pPr>
                  <a:r>
                    <a:rPr lang="en-US" dirty="0">
                      <a:latin typeface="Consolas" panose="020B0609020204030204" pitchFamily="49" charset="0"/>
                    </a:rPr>
                    <a:t>//randomness to an entropy pool!</a:t>
                  </a:r>
                </a:p>
                <a:p>
                  <a:pPr>
                    <a:lnSpc>
                      <a:spcPts val="1900"/>
                    </a:lnSpc>
                  </a:pPr>
                  <a:r>
                    <a:rPr lang="en-US" dirty="0">
                      <a:solidFill>
                        <a:srgbClr val="0070C0"/>
                      </a:solidFill>
                      <a:latin typeface="Consolas" panose="020B0609020204030204" pitchFamily="49" charset="0"/>
                    </a:rPr>
                    <a:t>void</a:t>
                  </a:r>
                  <a:r>
                    <a:rPr lang="en-US" dirty="0">
                      <a:latin typeface="Consolas" panose="020B0609020204030204" pitchFamily="49" charset="0"/>
                    </a:rPr>
                    <a:t> foo(</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solidFill>
                        <a:srgbClr val="0070C0"/>
                      </a:solidFill>
                      <a:latin typeface="Consolas" panose="020B0609020204030204" pitchFamily="49" charset="0"/>
                    </a:rPr>
                    <a:t>uint</a:t>
                  </a: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0x52b9aeff</a:t>
                  </a:r>
                  <a:r>
                    <a:rPr lang="en-US" dirty="0">
                      <a:latin typeface="Consolas" panose="020B0609020204030204" pitchFamily="49" charset="0"/>
                    </a:rPr>
                    <a:t>; //Random value </a:t>
                  </a:r>
                </a:p>
                <a:p>
                  <a:pPr>
                    <a:lnSpc>
                      <a:spcPts val="1900"/>
                    </a:lnSpc>
                  </a:pPr>
                  <a:r>
                    <a:rPr lang="en-US" dirty="0">
                      <a:latin typeface="Consolas" panose="020B0609020204030204" pitchFamily="49" charset="0"/>
                    </a:rPr>
                    <a:t>                                     //picked by</a:t>
                  </a:r>
                </a:p>
                <a:p>
                  <a:pPr>
                    <a:lnSpc>
                      <a:spcPts val="1900"/>
                    </a:lnSpc>
                  </a:pPr>
                  <a:r>
                    <a:rPr lang="en-US" dirty="0">
                      <a:latin typeface="Consolas" panose="020B0609020204030204" pitchFamily="49" charset="0"/>
                    </a:rPr>
                    <a:t>                                     //by compiler</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if</a:t>
                  </a:r>
                  <a:r>
                    <a:rPr lang="en-US" dirty="0">
                      <a:latin typeface="Consolas" panose="020B0609020204030204" pitchFamily="49" charset="0"/>
                    </a:rPr>
                    <a:t> (foo(</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0xbb8</a:t>
                  </a:r>
                  <a:r>
                    <a:rPr lang="en-US" dirty="0">
                      <a:latin typeface="Consolas" panose="020B0609020204030204" pitchFamily="49" charset="0"/>
                    </a:rPr>
                    <a:t>; //Random operation </a:t>
                  </a:r>
                </a:p>
                <a:p>
                  <a:pPr>
                    <a:lnSpc>
                      <a:spcPts val="1900"/>
                    </a:lnSpc>
                  </a:pPr>
                  <a:r>
                    <a:rPr lang="en-US" dirty="0">
                      <a:latin typeface="Consolas" panose="020B0609020204030204" pitchFamily="49" charset="0"/>
                    </a:rPr>
                    <a:t>                                //and value picked</a:t>
                  </a:r>
                </a:p>
                <a:p>
                  <a:pPr>
                    <a:lnSpc>
                      <a:spcPts val="1900"/>
                    </a:lnSpc>
                  </a:pPr>
                  <a:r>
                    <a:rPr lang="en-US" dirty="0">
                      <a:latin typeface="Consolas" panose="020B0609020204030204" pitchFamily="49" charset="0"/>
                    </a:rPr>
                    <a:t>                                //by compiler</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while</a:t>
                  </a:r>
                  <a:r>
                    <a:rPr lang="en-US" dirty="0">
                      <a:latin typeface="Consolas" panose="020B0609020204030204" pitchFamily="49" charset="0"/>
                    </a:rPr>
                    <a:t> (bar(</a:t>
                  </a:r>
                  <a:r>
                    <a:rPr lang="en-US" dirty="0" err="1">
                      <a:latin typeface="Consolas" panose="020B0609020204030204" pitchFamily="49" charset="0"/>
                    </a:rPr>
                    <a:t>arg</a:t>
                  </a:r>
                  <a:r>
                    <a:rPr lang="en-US" dirty="0">
                      <a:latin typeface="Consolas" panose="020B0609020204030204" pitchFamily="49" charset="0"/>
                    </a:rPr>
                    <a:t>)) {</a:t>
                  </a:r>
                </a:p>
                <a:p>
                  <a:pPr>
                    <a:lnSpc>
                      <a:spcPts val="1900"/>
                    </a:lnSpc>
                  </a:pPr>
                  <a:r>
                    <a:rPr lang="en-US" dirty="0">
                      <a:latin typeface="Consolas" panose="020B0609020204030204" pitchFamily="49" charset="0"/>
                    </a:rPr>
                    <a:t>        </a:t>
                  </a:r>
                  <a:r>
                    <a:rPr lang="en-US" dirty="0" err="1">
                      <a:latin typeface="Consolas" panose="020B0609020204030204" pitchFamily="49" charset="0"/>
                    </a:rPr>
                    <a:t>local_entropy</a:t>
                  </a:r>
                  <a:r>
                    <a:rPr lang="en-US" dirty="0">
                      <a:latin typeface="Consolas" panose="020B0609020204030204" pitchFamily="49" charset="0"/>
                    </a:rPr>
                    <a:t> ^= </a:t>
                  </a:r>
                  <a:r>
                    <a:rPr lang="en-US" dirty="0">
                      <a:solidFill>
                        <a:srgbClr val="00B050"/>
                      </a:solidFill>
                      <a:latin typeface="Consolas" panose="020B0609020204030204" pitchFamily="49" charset="0"/>
                    </a:rPr>
                    <a:t>0x9a41a</a:t>
                  </a:r>
                  <a:r>
                    <a:rPr lang="en-US" dirty="0">
                      <a:latin typeface="Consolas" panose="020B0609020204030204" pitchFamily="49" charset="0"/>
                    </a:rPr>
                    <a:t>;//Random operation </a:t>
                  </a:r>
                </a:p>
                <a:p>
                  <a:pPr>
                    <a:lnSpc>
                      <a:spcPts val="1900"/>
                    </a:lnSpc>
                  </a:pPr>
                  <a:r>
                    <a:rPr lang="en-US" dirty="0">
                      <a:latin typeface="Consolas" panose="020B0609020204030204" pitchFamily="49" charset="0"/>
                    </a:rPr>
                    <a:t>                                 //and value picked</a:t>
                  </a:r>
                </a:p>
                <a:p>
                  <a:pPr>
                    <a:lnSpc>
                      <a:spcPts val="1900"/>
                    </a:lnSpc>
                  </a:pPr>
                  <a:r>
                    <a:rPr lang="en-US">
                      <a:latin typeface="Consolas" panose="020B0609020204030204" pitchFamily="49" charset="0"/>
                    </a:rPr>
                    <a:t>                                 //</a:t>
                  </a:r>
                  <a:r>
                    <a:rPr lang="en-US" dirty="0">
                      <a:latin typeface="Consolas" panose="020B0609020204030204" pitchFamily="49" charset="0"/>
                    </a:rPr>
                    <a:t>by compiler</a:t>
                  </a:r>
                </a:p>
                <a:p>
                  <a:pPr>
                    <a:lnSpc>
                      <a:spcPts val="1900"/>
                    </a:lnSpc>
                  </a:pPr>
                  <a:r>
                    <a:rPr lang="en-US" dirty="0">
                      <a:latin typeface="Consolas" panose="020B0609020204030204" pitchFamily="49" charset="0"/>
                    </a:rPr>
                    <a:t>        //...Developer-written code...</a:t>
                  </a:r>
                </a:p>
                <a:p>
                  <a:pPr>
                    <a:lnSpc>
                      <a:spcPts val="1900"/>
                    </a:lnSpc>
                  </a:pPr>
                  <a:r>
                    <a:rPr lang="en-US" dirty="0">
                      <a:latin typeface="Consolas" panose="020B0609020204030204" pitchFamily="49" charset="0"/>
                    </a:rPr>
                    <a:t>    }</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a:t>
                  </a:r>
                  <a:r>
                    <a:rPr lang="en-US" dirty="0" err="1">
                      <a:latin typeface="Consolas" panose="020B0609020204030204" pitchFamily="49" charset="0"/>
                    </a:rPr>
                    <a:t>global_entropy</a:t>
                  </a:r>
                  <a:r>
                    <a:rPr lang="en-US" dirty="0">
                      <a:latin typeface="Consolas" panose="020B0609020204030204" pitchFamily="49" charset="0"/>
                    </a:rPr>
                    <a:t> ^= </a:t>
                  </a:r>
                  <a:r>
                    <a:rPr lang="en-US" dirty="0" err="1">
                      <a:latin typeface="Consolas" panose="020B0609020204030204" pitchFamily="49" charset="0"/>
                    </a:rPr>
                    <a:t>local_entropy</a:t>
                  </a:r>
                  <a:r>
                    <a:rPr lang="en-US" dirty="0">
                      <a:latin typeface="Consolas" panose="020B0609020204030204" pitchFamily="49" charset="0"/>
                    </a:rPr>
                    <a:t>;</a:t>
                  </a:r>
                </a:p>
                <a:p>
                  <a:pPr>
                    <a:lnSpc>
                      <a:spcPts val="1900"/>
                    </a:lnSpc>
                  </a:pPr>
                  <a:endParaRPr lang="en-US" dirty="0">
                    <a:latin typeface="Consolas" panose="020B0609020204030204" pitchFamily="49" charset="0"/>
                  </a:endParaRPr>
                </a:p>
                <a:p>
                  <a:pPr>
                    <a:lnSpc>
                      <a:spcPts val="1900"/>
                    </a:lnSpc>
                  </a:pPr>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a:t>
                  </a:r>
                </a:p>
                <a:p>
                  <a:pPr>
                    <a:lnSpc>
                      <a:spcPts val="1900"/>
                    </a:lnSpc>
                  </a:pPr>
                  <a:r>
                    <a:rPr lang="en-US" dirty="0">
                      <a:latin typeface="Consolas" panose="020B0609020204030204" pitchFamily="49" charset="0"/>
                    </a:rPr>
                    <a:t>}</a:t>
                  </a:r>
                </a:p>
              </p:txBody>
            </p:sp>
          </p:grpSp>
        </p:grpSp>
        <p:sp>
          <p:nvSpPr>
            <p:cNvPr id="6" name="Arrow: Bent-Up 5">
              <a:extLst>
                <a:ext uri="{FF2B5EF4-FFF2-40B4-BE49-F238E27FC236}">
                  <a16:creationId xmlns:a16="http://schemas.microsoft.com/office/drawing/2014/main" id="{20AB3638-480F-4F4F-BC4F-EAF2F692DA15}"/>
                </a:ext>
              </a:extLst>
            </p:cNvPr>
            <p:cNvSpPr/>
            <p:nvPr/>
          </p:nvSpPr>
          <p:spPr>
            <a:xfrm rot="5400000">
              <a:off x="4194345" y="3149434"/>
              <a:ext cx="456441" cy="1201686"/>
            </a:xfrm>
            <a:prstGeom prst="bentUpArrow">
              <a:avLst>
                <a:gd name="adj1" fmla="val 39580"/>
                <a:gd name="adj2" fmla="val 45654"/>
                <a:gd name="adj3"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17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500"/>
                            </p:stCondLst>
                            <p:childTnLst>
                              <p:par>
                                <p:cTn id="39" presetID="64" presetClass="path" presetSubtype="0" accel="50000" decel="50000" fill="hold" grpId="0" nodeType="afterEffect">
                                  <p:stCondLst>
                                    <p:cond delay="0"/>
                                  </p:stCondLst>
                                  <p:childTnLst>
                                    <p:animMotion origin="layout" path="M -2.91667E-6 4.44444E-6 L -0.00078 -0.48635 " pathEditMode="relative" rAng="0" ptsTypes="AA">
                                      <p:cBhvr>
                                        <p:cTn id="40" dur="2000" fill="hold"/>
                                        <p:tgtEl>
                                          <p:spTgt spid="5"/>
                                        </p:tgtEl>
                                        <p:attrNameLst>
                                          <p:attrName>ppt_x</p:attrName>
                                          <p:attrName>ppt_y</p:attrName>
                                        </p:attrNameLst>
                                      </p:cBhvr>
                                      <p:rCtr x="-39" y="-24329"/>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1" nodeType="clickEffect">
                                  <p:stCondLst>
                                    <p:cond delay="0"/>
                                  </p:stCondLst>
                                  <p:childTnLst>
                                    <p:animMotion origin="layout" path="M -0.00078 -0.48635 L -0.00078 -0.84422 " pathEditMode="relative" rAng="0" ptsTypes="AA">
                                      <p:cBhvr>
                                        <p:cTn id="44" dur="2000" fill="hold"/>
                                        <p:tgtEl>
                                          <p:spTgt spid="5"/>
                                        </p:tgtEl>
                                        <p:attrNameLst>
                                          <p:attrName>ppt_x</p:attrName>
                                          <p:attrName>ppt_y</p:attrName>
                                        </p:attrNameLst>
                                      </p:cBhvr>
                                      <p:rCtr x="0" y="-17894"/>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2" nodeType="clickEffect">
                                  <p:stCondLst>
                                    <p:cond delay="0"/>
                                  </p:stCondLst>
                                  <p:childTnLst>
                                    <p:animMotion origin="layout" path="M -0.00078 -0.84422 L -0.00078 -1.46875 " pathEditMode="relative" rAng="0" ptsTypes="AA">
                                      <p:cBhvr>
                                        <p:cTn id="48" dur="2000" fill="hold"/>
                                        <p:tgtEl>
                                          <p:spTgt spid="5"/>
                                        </p:tgtEl>
                                        <p:attrNameLst>
                                          <p:attrName>ppt_x</p:attrName>
                                          <p:attrName>ppt_y</p:attrName>
                                        </p:attrNameLst>
                                      </p:cBhvr>
                                      <p:rCtr x="0" y="-31227"/>
                                    </p:animMotion>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grpId="3" nodeType="clickEffect">
                                  <p:stCondLst>
                                    <p:cond delay="0"/>
                                  </p:stCondLst>
                                  <p:childTnLst>
                                    <p:animMotion origin="layout" path="M -0.00078 -1.46875 L 0.00013 -2.52848 " pathEditMode="relative" rAng="0" ptsTypes="AA">
                                      <p:cBhvr>
                                        <p:cTn id="52" dur="2000" fill="hold"/>
                                        <p:tgtEl>
                                          <p:spTgt spid="5"/>
                                        </p:tgtEl>
                                        <p:attrNameLst>
                                          <p:attrName>ppt_x</p:attrName>
                                          <p:attrName>ppt_y</p:attrName>
                                        </p:attrNameLst>
                                      </p:cBhvr>
                                      <p:rCtr x="39" y="-52986"/>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4" nodeType="clickEffect">
                                  <p:stCondLst>
                                    <p:cond delay="0"/>
                                  </p:stCondLst>
                                  <p:childTnLst>
                                    <p:animMotion origin="layout" path="M 0.00013 -2.52848 L -0.00078 -3.63033 " pathEditMode="relative" rAng="0" ptsTypes="AA">
                                      <p:cBhvr>
                                        <p:cTn id="56" dur="2000" fill="hold"/>
                                        <p:tgtEl>
                                          <p:spTgt spid="5"/>
                                        </p:tgtEl>
                                        <p:attrNameLst>
                                          <p:attrName>ppt_x</p:attrName>
                                          <p:attrName>ppt_y</p:attrName>
                                        </p:attrNameLst>
                                      </p:cBhvr>
                                      <p:rCtr x="-52" y="-5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7" grpId="0"/>
      <p:bldP spid="2" grpId="0" animBg="1"/>
      <p:bldP spid="2" grpId="1" animBg="1"/>
      <p:bldP spid="2"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DBD7BF-1CD0-4C6B-A361-9AEACB58733B}"/>
              </a:ext>
            </a:extLst>
          </p:cNvPr>
          <p:cNvSpPr txBox="1"/>
          <p:nvPr/>
        </p:nvSpPr>
        <p:spPr>
          <a:xfrm>
            <a:off x="-9646" y="4148762"/>
            <a:ext cx="3159889" cy="2426305"/>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Bad (?):</a:t>
            </a:r>
            <a:r>
              <a:rPr lang="en-US" sz="2400" b="1" dirty="0">
                <a:latin typeface="Segoe UI Light" panose="020B0502040204020203" pitchFamily="34" charset="0"/>
                <a:cs typeface="Segoe UI Light" panose="020B0502040204020203" pitchFamily="34" charset="0"/>
              </a:rPr>
              <a:t> Reparenting in </a:t>
            </a:r>
            <a:r>
              <a:rPr lang="en-US" sz="2400" b="1"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must now grab multiple locks (a global one and up to </a:t>
            </a:r>
            <a:r>
              <a:rPr lang="en-US" sz="2400" dirty="0">
                <a:latin typeface="Consolas" panose="020B0609020204030204" pitchFamily="49" charset="0"/>
                <a:cs typeface="Segoe UI Light" panose="020B0502040204020203" pitchFamily="34" charset="0"/>
              </a:rPr>
              <a:t>NPROC</a:t>
            </a:r>
            <a:r>
              <a:rPr lang="en-US" sz="2400" b="1" dirty="0">
                <a:latin typeface="Segoe UI Light" panose="020B0502040204020203" pitchFamily="34" charset="0"/>
                <a:cs typeface="Segoe UI Light" panose="020B0502040204020203" pitchFamily="34" charset="0"/>
              </a:rPr>
              <a:t> local ones) . . . but isn’t </a:t>
            </a:r>
            <a:r>
              <a:rPr lang="en-US" sz="2400" dirty="0">
                <a:latin typeface="Consolas" panose="020B0609020204030204" pitchFamily="49" charset="0"/>
                <a:cs typeface="Segoe UI Light" panose="020B0502040204020203" pitchFamily="34" charset="0"/>
              </a:rPr>
              <a:t>exit()</a:t>
            </a:r>
            <a:r>
              <a:rPr lang="en-US" sz="2400" b="1" dirty="0">
                <a:latin typeface="Segoe UI Light" panose="020B0502040204020203" pitchFamily="34" charset="0"/>
                <a:cs typeface="Segoe UI Light" panose="020B0502040204020203" pitchFamily="34" charset="0"/>
              </a:rPr>
              <a:t> uncommon?</a:t>
            </a:r>
          </a:p>
        </p:txBody>
      </p:sp>
      <p:sp>
        <p:nvSpPr>
          <p:cNvPr id="3" name="Content Placeholder 2">
            <a:extLst>
              <a:ext uri="{FF2B5EF4-FFF2-40B4-BE49-F238E27FC236}">
                <a16:creationId xmlns:a16="http://schemas.microsoft.com/office/drawing/2014/main" id="{9DF71ED3-C8FB-47B1-A71F-F5141F385E2C}"/>
              </a:ext>
            </a:extLst>
          </p:cNvPr>
          <p:cNvSpPr>
            <a:spLocks noGrp="1"/>
          </p:cNvSpPr>
          <p:nvPr>
            <p:ph idx="1"/>
          </p:nvPr>
        </p:nvSpPr>
        <p:spPr>
          <a:xfrm>
            <a:off x="297083" y="659232"/>
            <a:ext cx="11597833" cy="1157993"/>
          </a:xfrm>
        </p:spPr>
        <p:txBody>
          <a:bodyPr>
            <a:normAutofit/>
          </a:bodyPr>
          <a:lstStyle/>
          <a:p>
            <a:pPr marL="0" indent="0" algn="ctr">
              <a:buNone/>
            </a:pPr>
            <a:r>
              <a:rPr lang="en-US" sz="3600" dirty="0"/>
              <a:t>We could protect </a:t>
            </a:r>
            <a:r>
              <a:rPr lang="en-US" sz="3600" dirty="0" err="1">
                <a:latin typeface="Consolas" panose="020B0609020204030204" pitchFamily="49" charset="0"/>
              </a:rPr>
              <a:t>ppid</a:t>
            </a:r>
            <a:r>
              <a:rPr lang="en-US" sz="3600" dirty="0">
                <a:latin typeface="Consolas" panose="020B0609020204030204" pitchFamily="49" charset="0"/>
              </a:rPr>
              <a:t>_</a:t>
            </a:r>
            <a:r>
              <a:rPr lang="en-US" sz="3600" dirty="0"/>
              <a:t> with a per-process </a:t>
            </a:r>
            <a:r>
              <a:rPr lang="en-US" sz="3600" dirty="0" err="1">
                <a:latin typeface="Consolas" panose="020B0609020204030204" pitchFamily="49" charset="0"/>
              </a:rPr>
              <a:t>ppid_lock</a:t>
            </a:r>
            <a:r>
              <a:rPr lang="en-US" sz="3600" dirty="0">
                <a:latin typeface="Consolas" panose="020B0609020204030204" pitchFamily="49" charset="0"/>
              </a:rPr>
              <a:t>_</a:t>
            </a:r>
            <a:r>
              <a:rPr lang="en-US" sz="3600" dirty="0"/>
              <a:t> instead of the global </a:t>
            </a:r>
            <a:r>
              <a:rPr lang="en-US" sz="3600" dirty="0" err="1">
                <a:latin typeface="Consolas" panose="020B0609020204030204" pitchFamily="49" charset="0"/>
              </a:rPr>
              <a:t>ptable_lock</a:t>
            </a:r>
            <a:r>
              <a:rPr lang="en-US" sz="3600" dirty="0"/>
              <a:t> . . .</a:t>
            </a:r>
            <a:endParaRPr lang="en-US" sz="3600" dirty="0">
              <a:latin typeface="Consolas" panose="020B0609020204030204" pitchFamily="49" charset="0"/>
            </a:endParaRPr>
          </a:p>
        </p:txBody>
      </p:sp>
      <p:sp>
        <p:nvSpPr>
          <p:cNvPr id="6" name="TextBox 5">
            <a:extLst>
              <a:ext uri="{FF2B5EF4-FFF2-40B4-BE49-F238E27FC236}">
                <a16:creationId xmlns:a16="http://schemas.microsoft.com/office/drawing/2014/main" id="{609C7006-22BA-4D5A-857B-B9863789EAA9}"/>
              </a:ext>
            </a:extLst>
          </p:cNvPr>
          <p:cNvSpPr txBox="1"/>
          <p:nvPr/>
        </p:nvSpPr>
        <p:spPr>
          <a:xfrm>
            <a:off x="0" y="-71269"/>
            <a:ext cx="12191999" cy="830997"/>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A Different </a:t>
            </a:r>
            <a:r>
              <a:rPr lang="en-US" sz="4800" b="1" dirty="0" err="1">
                <a:latin typeface="Consolas" panose="020B0609020204030204" pitchFamily="49" charset="0"/>
                <a:cs typeface="Segoe UI" panose="020B0502040204020203" pitchFamily="34" charset="0"/>
              </a:rPr>
              <a:t>getppid</a:t>
            </a:r>
            <a:r>
              <a:rPr lang="en-US" sz="4800" b="1" dirty="0">
                <a:latin typeface="Consolas" panose="020B0609020204030204" pitchFamily="49" charset="0"/>
                <a:cs typeface="Segoe UI" panose="020B0502040204020203" pitchFamily="34" charset="0"/>
              </a:rPr>
              <a:t>()</a:t>
            </a:r>
            <a:r>
              <a:rPr lang="en-US" sz="4800" b="1" dirty="0">
                <a:latin typeface="Segoe UI" panose="020B0502040204020203" pitchFamily="34" charset="0"/>
                <a:cs typeface="Segoe UI" panose="020B0502040204020203" pitchFamily="34" charset="0"/>
              </a:rPr>
              <a:t> Implementation</a:t>
            </a:r>
          </a:p>
        </p:txBody>
      </p:sp>
      <p:sp>
        <p:nvSpPr>
          <p:cNvPr id="4" name="TextBox 3">
            <a:extLst>
              <a:ext uri="{FF2B5EF4-FFF2-40B4-BE49-F238E27FC236}">
                <a16:creationId xmlns:a16="http://schemas.microsoft.com/office/drawing/2014/main" id="{C025BB3A-A2A1-4A4E-84CA-50B4E990FF48}"/>
              </a:ext>
            </a:extLst>
          </p:cNvPr>
          <p:cNvSpPr txBox="1"/>
          <p:nvPr/>
        </p:nvSpPr>
        <p:spPr>
          <a:xfrm>
            <a:off x="185196" y="1845827"/>
            <a:ext cx="4421529" cy="1759456"/>
          </a:xfrm>
          <a:prstGeom prst="rect">
            <a:avLst/>
          </a:prstGeom>
          <a:noFill/>
          <a:ln w="19050">
            <a:solidFill>
              <a:schemeClr val="tx1"/>
            </a:solidFill>
          </a:ln>
        </p:spPr>
        <p:txBody>
          <a:bodyPr wrap="square" rtlCol="0">
            <a:spAutoFit/>
          </a:bodyPr>
          <a:lstStyle/>
          <a:p>
            <a:pPr>
              <a:lnSpc>
                <a:spcPts val="2600"/>
              </a:lnSpc>
            </a:pP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proc {</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pid_t</a:t>
            </a:r>
            <a:r>
              <a:rPr lang="en-US" sz="2400" dirty="0">
                <a:latin typeface="Consolas" panose="020B0609020204030204" pitchFamily="49" charset="0"/>
              </a:rPr>
              <a:t> </a:t>
            </a:r>
            <a:r>
              <a:rPr lang="en-US" sz="2400" dirty="0" err="1">
                <a:latin typeface="Consolas" panose="020B0609020204030204" pitchFamily="49" charset="0"/>
              </a:rPr>
              <a:t>ppid</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spinlock </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sp>
        <p:nvSpPr>
          <p:cNvPr id="5" name="TextBox 4">
            <a:extLst>
              <a:ext uri="{FF2B5EF4-FFF2-40B4-BE49-F238E27FC236}">
                <a16:creationId xmlns:a16="http://schemas.microsoft.com/office/drawing/2014/main" id="{50552BE5-F1A0-483D-9D10-C1ECB20F87BE}"/>
              </a:ext>
            </a:extLst>
          </p:cNvPr>
          <p:cNvSpPr txBox="1"/>
          <p:nvPr/>
        </p:nvSpPr>
        <p:spPr>
          <a:xfrm>
            <a:off x="3071149" y="3395352"/>
            <a:ext cx="8935655" cy="3342262"/>
          </a:xfrm>
          <a:prstGeom prst="rect">
            <a:avLst/>
          </a:prstGeom>
          <a:solidFill>
            <a:schemeClr val="bg1"/>
          </a:solidFill>
          <a:ln w="19050">
            <a:solidFill>
              <a:schemeClr val="tx1"/>
            </a:solidFill>
          </a:ln>
        </p:spPr>
        <p:txBody>
          <a:bodyPr wrap="square" rtlCol="0">
            <a:spAutoFit/>
          </a:bodyPr>
          <a:lstStyle/>
          <a:p>
            <a:pPr>
              <a:lnSpc>
                <a:spcPts val="2300"/>
              </a:lnSpc>
            </a:pPr>
            <a:r>
              <a:rPr lang="en-US" sz="2400" dirty="0">
                <a:latin typeface="Consolas" panose="020B0609020204030204" pitchFamily="49" charset="0"/>
              </a:rPr>
              <a:t>//Reparenting code</a:t>
            </a:r>
          </a:p>
          <a:p>
            <a:pPr>
              <a:lnSpc>
                <a:spcPts val="2300"/>
              </a:lnSpc>
            </a:pPr>
            <a:r>
              <a:rPr lang="en-US" sz="2400" dirty="0">
                <a:solidFill>
                  <a:srgbClr val="0070C0"/>
                </a:solidFill>
                <a:latin typeface="Consolas" panose="020B0609020204030204" pitchFamily="49" charset="0"/>
              </a:rPr>
              <a:t>auto</a:t>
            </a: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ptable_lock.lock</a:t>
            </a:r>
            <a:r>
              <a:rPr lang="en-US" sz="2400" dirty="0">
                <a:latin typeface="Consolas" panose="020B0609020204030204" pitchFamily="49" charset="0"/>
              </a:rPr>
              <a:t>();</a:t>
            </a:r>
          </a:p>
          <a:p>
            <a:pPr>
              <a:lnSpc>
                <a:spcPts val="2300"/>
              </a:lnSpc>
            </a:pP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NPROC;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r>
              <a:rPr lang="en-US" sz="2400" dirty="0" err="1">
                <a:latin typeface="Consolas" panose="020B0609020204030204" pitchFamily="49" charset="0"/>
              </a:rPr>
              <a:t>spinlock_guard</a:t>
            </a:r>
            <a:r>
              <a:rPr lang="en-US" sz="2400" dirty="0">
                <a:latin typeface="Consolas" panose="020B0609020204030204" pitchFamily="49" charset="0"/>
              </a:rPr>
              <a:t> guard(</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ppid_lock</a:t>
            </a:r>
            <a:r>
              <a:rPr lang="en-US" sz="2400" dirty="0">
                <a:latin typeface="Consolas" panose="020B0609020204030204" pitchFamily="49" charset="0"/>
              </a:rPr>
              <a:t>_);</a:t>
            </a:r>
          </a:p>
          <a:p>
            <a:pPr>
              <a:lnSpc>
                <a:spcPts val="23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if</a:t>
            </a: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current()-&gt;id_) {</a:t>
            </a:r>
          </a:p>
          <a:p>
            <a:pPr>
              <a:lnSpc>
                <a:spcPts val="2300"/>
              </a:lnSpc>
            </a:pPr>
            <a:r>
              <a:rPr lang="en-US" sz="2400" dirty="0">
                <a:latin typeface="Consolas" panose="020B0609020204030204" pitchFamily="49" charset="0"/>
              </a:rPr>
              <a:t>            </a:t>
            </a:r>
            <a:r>
              <a:rPr lang="en-US" sz="2400" dirty="0" err="1">
                <a:latin typeface="Consolas" panose="020B0609020204030204" pitchFamily="49" charset="0"/>
              </a:rPr>
              <a:t>ptable</a:t>
            </a:r>
            <a:r>
              <a:rPr lang="en-US" sz="2400" dirty="0">
                <a:latin typeface="Consolas" panose="020B0609020204030204" pitchFamily="49" charset="0"/>
              </a:rPr>
              <a:t>[</a:t>
            </a:r>
            <a:r>
              <a:rPr lang="en-US" sz="2400" dirty="0" err="1">
                <a:latin typeface="Consolas" panose="020B0609020204030204" pitchFamily="49" charset="0"/>
              </a:rPr>
              <a:t>i</a:t>
            </a:r>
            <a:r>
              <a:rPr lang="en-US" sz="2400" dirty="0">
                <a:latin typeface="Consolas" panose="020B0609020204030204" pitchFamily="49" charset="0"/>
              </a:rPr>
              <a:t>]-&gt;</a:t>
            </a:r>
            <a:r>
              <a:rPr lang="en-US" sz="2400" dirty="0" err="1">
                <a:latin typeface="Consolas" panose="020B0609020204030204" pitchFamily="49" charset="0"/>
              </a:rPr>
              <a:t>ppid</a:t>
            </a:r>
            <a:r>
              <a:rPr lang="en-US" sz="2400" dirty="0">
                <a:latin typeface="Consolas" panose="020B0609020204030204" pitchFamily="49" charset="0"/>
              </a:rPr>
              <a:t>_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a:t>
            </a:r>
          </a:p>
          <a:p>
            <a:pPr>
              <a:lnSpc>
                <a:spcPts val="2300"/>
              </a:lnSpc>
            </a:pPr>
            <a:r>
              <a:rPr lang="en-US" sz="2400" dirty="0">
                <a:latin typeface="Consolas" panose="020B0609020204030204" pitchFamily="49" charset="0"/>
              </a:rPr>
              <a:t>        }</a:t>
            </a:r>
          </a:p>
          <a:p>
            <a:pPr>
              <a:lnSpc>
                <a:spcPts val="2300"/>
              </a:lnSpc>
            </a:pPr>
            <a:r>
              <a:rPr lang="en-US" sz="2400" dirty="0">
                <a:latin typeface="Consolas" panose="020B0609020204030204" pitchFamily="49" charset="0"/>
              </a:rPr>
              <a:t>    }</a:t>
            </a:r>
          </a:p>
          <a:p>
            <a:pPr>
              <a:lnSpc>
                <a:spcPts val="2300"/>
              </a:lnSpc>
            </a:pPr>
            <a:r>
              <a:rPr lang="en-US" sz="2400" dirty="0">
                <a:latin typeface="Consolas" panose="020B0609020204030204" pitchFamily="49" charset="0"/>
              </a:rPr>
              <a:t>}</a:t>
            </a:r>
          </a:p>
          <a:p>
            <a:pPr>
              <a:lnSpc>
                <a:spcPts val="2300"/>
              </a:lnSpc>
            </a:pPr>
            <a:r>
              <a:rPr lang="en-US" sz="2400" dirty="0" err="1">
                <a:latin typeface="Consolas" panose="020B0609020204030204" pitchFamily="49" charset="0"/>
              </a:rPr>
              <a:t>ptable_lock.unlock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p:txBody>
      </p:sp>
      <p:grpSp>
        <p:nvGrpSpPr>
          <p:cNvPr id="11" name="Group 10">
            <a:extLst>
              <a:ext uri="{FF2B5EF4-FFF2-40B4-BE49-F238E27FC236}">
                <a16:creationId xmlns:a16="http://schemas.microsoft.com/office/drawing/2014/main" id="{6F1CE031-D9CE-4643-ADC4-030D3DD88458}"/>
              </a:ext>
            </a:extLst>
          </p:cNvPr>
          <p:cNvGrpSpPr/>
          <p:nvPr/>
        </p:nvGrpSpPr>
        <p:grpSpPr>
          <a:xfrm>
            <a:off x="4423168" y="1782501"/>
            <a:ext cx="7712478" cy="1426031"/>
            <a:chOff x="4423168" y="1759351"/>
            <a:chExt cx="7712478" cy="1426031"/>
          </a:xfrm>
        </p:grpSpPr>
        <p:sp>
          <p:nvSpPr>
            <p:cNvPr id="7" name="Arrow: Right 6">
              <a:extLst>
                <a:ext uri="{FF2B5EF4-FFF2-40B4-BE49-F238E27FC236}">
                  <a16:creationId xmlns:a16="http://schemas.microsoft.com/office/drawing/2014/main" id="{E9ACA1E7-3785-4C5D-9ACE-9DD897CB3E3E}"/>
                </a:ext>
              </a:extLst>
            </p:cNvPr>
            <p:cNvSpPr/>
            <p:nvPr/>
          </p:nvSpPr>
          <p:spPr>
            <a:xfrm rot="10800000">
              <a:off x="4423168" y="1964792"/>
              <a:ext cx="959059" cy="593203"/>
            </a:xfrm>
            <a:prstGeom prst="rightArrow">
              <a:avLst>
                <a:gd name="adj1" fmla="val 5000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26880A-0655-45EC-94AC-89A5F4BB5B28}"/>
                </a:ext>
              </a:extLst>
            </p:cNvPr>
            <p:cNvSpPr txBox="1"/>
            <p:nvPr/>
          </p:nvSpPr>
          <p:spPr>
            <a:xfrm>
              <a:off x="5382226" y="1759351"/>
              <a:ext cx="6753420" cy="1426031"/>
            </a:xfrm>
            <a:prstGeom prst="rect">
              <a:avLst/>
            </a:prstGeom>
            <a:noFill/>
          </p:spPr>
          <p:txBody>
            <a:bodyPr wrap="square" rtlCol="0">
              <a:spAutoFit/>
            </a:bodyPr>
            <a:lstStyle/>
            <a:p>
              <a:pPr>
                <a:lnSpc>
                  <a:spcPts val="2600"/>
                </a:lnSpc>
              </a:pPr>
              <a:r>
                <a:rPr lang="en-US" sz="2400" b="1" dirty="0">
                  <a:latin typeface="Segoe UI" panose="020B0502040204020203" pitchFamily="34" charset="0"/>
                  <a:cs typeface="Segoe UI" panose="020B0502040204020203" pitchFamily="34" charset="0"/>
                </a:rPr>
                <a:t>Good:</a:t>
              </a:r>
              <a:r>
                <a:rPr lang="en-US" sz="2400" b="1" dirty="0">
                  <a:latin typeface="Segoe UI Light" panose="020B0502040204020203" pitchFamily="34" charset="0"/>
                  <a:cs typeface="Segoe UI Light" panose="020B0502040204020203" pitchFamily="34" charset="0"/>
                </a:rPr>
                <a:t> </a:t>
              </a:r>
              <a:r>
                <a:rPr lang="en-US" sz="2400" dirty="0" err="1">
                  <a:latin typeface="Consolas" panose="020B0609020204030204" pitchFamily="49" charset="0"/>
                  <a:cs typeface="Segoe UI Light" panose="020B0502040204020203" pitchFamily="34" charset="0"/>
                </a:rPr>
                <a:t>getppid</a:t>
              </a:r>
              <a:r>
                <a:rPr lang="en-US" sz="2400" dirty="0">
                  <a:latin typeface="Consolas" panose="020B0609020204030204" pitchFamily="49" charset="0"/>
                  <a:cs typeface="Segoe UI Light" panose="020B0502040204020203" pitchFamily="34" charset="0"/>
                </a:rPr>
                <a:t>()</a:t>
              </a:r>
              <a:r>
                <a:rPr lang="en-US" sz="2400" b="1" dirty="0">
                  <a:latin typeface="Segoe UI Light" panose="020B0502040204020203" pitchFamily="34" charset="0"/>
                  <a:cs typeface="Segoe UI Light" panose="020B0502040204020203" pitchFamily="34" charset="0"/>
                </a:rPr>
                <a:t> is faster (since contention on  per-process lock should be lower than contention on the global </a:t>
              </a:r>
              <a:r>
                <a:rPr lang="en-US" sz="2400" dirty="0" err="1">
                  <a:latin typeface="Consolas" panose="020B0609020204030204" pitchFamily="49" charset="0"/>
                  <a:cs typeface="Segoe UI Light" panose="020B0502040204020203" pitchFamily="34" charset="0"/>
                </a:rPr>
                <a:t>ptable_lock</a:t>
              </a:r>
              <a:r>
                <a:rPr lang="en-US" sz="2400" b="1" dirty="0">
                  <a:latin typeface="Segoe UI Light" panose="020B0502040204020203" pitchFamily="34" charset="0"/>
                  <a:cs typeface="Segoe UI Light" panose="020B0502040204020203" pitchFamily="34" charset="0"/>
                </a:rPr>
                <a:t>), and we decrease the contention pressure on </a:t>
              </a:r>
              <a:r>
                <a:rPr lang="en-US" sz="2400" dirty="0" err="1">
                  <a:latin typeface="Consolas" panose="020B0609020204030204" pitchFamily="49" charset="0"/>
                  <a:cs typeface="Segoe UI Light" panose="020B0502040204020203" pitchFamily="34" charset="0"/>
                </a:rPr>
                <a:t>ptable_lock</a:t>
              </a:r>
              <a:endParaRPr lang="en-US" sz="2400" dirty="0">
                <a:latin typeface="Consolas" panose="020B0609020204030204" pitchFamily="49" charset="0"/>
                <a:cs typeface="Segoe UI Light" panose="020B0502040204020203" pitchFamily="34" charset="0"/>
              </a:endParaRPr>
            </a:p>
          </p:txBody>
        </p:sp>
      </p:grpSp>
      <p:sp>
        <p:nvSpPr>
          <p:cNvPr id="9" name="Arrow: Right 8">
            <a:extLst>
              <a:ext uri="{FF2B5EF4-FFF2-40B4-BE49-F238E27FC236}">
                <a16:creationId xmlns:a16="http://schemas.microsoft.com/office/drawing/2014/main" id="{DB360FC0-71D7-4F9D-B1A9-94783C1D14B4}"/>
              </a:ext>
            </a:extLst>
          </p:cNvPr>
          <p:cNvSpPr/>
          <p:nvPr/>
        </p:nvSpPr>
        <p:spPr>
          <a:xfrm rot="10800000" flipH="1">
            <a:off x="2830420" y="4310811"/>
            <a:ext cx="584112" cy="593203"/>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67466-AEE4-45B2-8D70-FBD2128935FF}"/>
              </a:ext>
            </a:extLst>
          </p:cNvPr>
          <p:cNvPicPr>
            <a:picLocks noChangeAspect="1"/>
          </p:cNvPicPr>
          <p:nvPr/>
        </p:nvPicPr>
        <p:blipFill>
          <a:blip r:embed="rId2"/>
          <a:stretch>
            <a:fillRect/>
          </a:stretch>
        </p:blipFill>
        <p:spPr>
          <a:xfrm flipH="1">
            <a:off x="5562" y="0"/>
            <a:ext cx="12180876" cy="6858000"/>
          </a:xfrm>
          <a:prstGeom prst="rect">
            <a:avLst/>
          </a:prstGeom>
        </p:spPr>
      </p:pic>
      <p:sp>
        <p:nvSpPr>
          <p:cNvPr id="5" name="TextBox 4">
            <a:extLst>
              <a:ext uri="{FF2B5EF4-FFF2-40B4-BE49-F238E27FC236}">
                <a16:creationId xmlns:a16="http://schemas.microsoft.com/office/drawing/2014/main" id="{44E5B966-43EB-450D-80FB-5524F84CB375}"/>
              </a:ext>
            </a:extLst>
          </p:cNvPr>
          <p:cNvSpPr txBox="1"/>
          <p:nvPr/>
        </p:nvSpPr>
        <p:spPr>
          <a:xfrm>
            <a:off x="590308" y="5220182"/>
            <a:ext cx="5505691" cy="1323439"/>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Lesson 1: Start simple but correct</a:t>
            </a:r>
          </a:p>
        </p:txBody>
      </p:sp>
      <p:sp>
        <p:nvSpPr>
          <p:cNvPr id="6" name="TextBox 5">
            <a:extLst>
              <a:ext uri="{FF2B5EF4-FFF2-40B4-BE49-F238E27FC236}">
                <a16:creationId xmlns:a16="http://schemas.microsoft.com/office/drawing/2014/main" id="{E2A26C8F-E142-433F-8D86-1CE8ABA5674D}"/>
              </a:ext>
            </a:extLst>
          </p:cNvPr>
          <p:cNvSpPr txBox="1"/>
          <p:nvPr/>
        </p:nvSpPr>
        <p:spPr>
          <a:xfrm>
            <a:off x="6854142" y="453341"/>
            <a:ext cx="5349434" cy="707886"/>
          </a:xfrm>
          <a:prstGeom prst="rect">
            <a:avLst/>
          </a:prstGeom>
          <a:noFill/>
        </p:spPr>
        <p:txBody>
          <a:bodyPr wrap="square" rtlCol="0">
            <a:spAutoFit/>
          </a:bodyPr>
          <a:lstStyle/>
          <a:p>
            <a:pPr algn="ctr"/>
            <a:r>
              <a:rPr lang="en-US" sz="4000" b="1" dirty="0">
                <a:latin typeface="Segoe UI" panose="020B0502040204020203" pitchFamily="34" charset="0"/>
                <a:cs typeface="Segoe UI" panose="020B0502040204020203" pitchFamily="34" charset="0"/>
              </a:rPr>
              <a:t>DON’T START HERE</a:t>
            </a:r>
          </a:p>
        </p:txBody>
      </p:sp>
    </p:spTree>
    <p:extLst>
      <p:ext uri="{BB962C8B-B14F-4D97-AF65-F5344CB8AC3E}">
        <p14:creationId xmlns:p14="http://schemas.microsoft.com/office/powerpoint/2010/main" val="25534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6750-1EE8-4311-AA25-E397E6493049}"/>
              </a:ext>
            </a:extLst>
          </p:cNvPr>
          <p:cNvPicPr>
            <a:picLocks noChangeAspect="1"/>
          </p:cNvPicPr>
          <p:nvPr/>
        </p:nvPicPr>
        <p:blipFill>
          <a:blip r:embed="rId3"/>
          <a:stretch>
            <a:fillRect/>
          </a:stretch>
        </p:blipFill>
        <p:spPr>
          <a:xfrm>
            <a:off x="0" y="0"/>
            <a:ext cx="12192000" cy="6864096"/>
          </a:xfrm>
          <a:prstGeom prst="rect">
            <a:avLst/>
          </a:prstGeom>
        </p:spPr>
      </p:pic>
      <p:sp>
        <p:nvSpPr>
          <p:cNvPr id="6" name="Content Placeholder 2">
            <a:extLst>
              <a:ext uri="{FF2B5EF4-FFF2-40B4-BE49-F238E27FC236}">
                <a16:creationId xmlns:a16="http://schemas.microsoft.com/office/drawing/2014/main" id="{13E0164B-5E2F-44F8-9A09-8EDCA0A76F36}"/>
              </a:ext>
            </a:extLst>
          </p:cNvPr>
          <p:cNvSpPr>
            <a:spLocks noGrp="1"/>
          </p:cNvSpPr>
          <p:nvPr>
            <p:ph idx="1"/>
          </p:nvPr>
        </p:nvSpPr>
        <p:spPr>
          <a:xfrm rot="20125427">
            <a:off x="3838736" y="3713588"/>
            <a:ext cx="9305449" cy="4351338"/>
          </a:xfrm>
        </p:spPr>
        <p:txBody>
          <a:bodyPr>
            <a:normAutofit/>
          </a:bodyPr>
          <a:lstStyle/>
          <a:p>
            <a:r>
              <a:rPr lang="en-US" sz="3600" b="1" dirty="0">
                <a:solidFill>
                  <a:schemeClr val="bg1"/>
                </a:solidFill>
                <a:latin typeface="Segoe UI" panose="020B0502040204020203" pitchFamily="34" charset="0"/>
                <a:cs typeface="Segoe UI" panose="020B0502040204020203" pitchFamily="34" charset="0"/>
              </a:rPr>
              <a:t>Before optimizing, actually measure why your program is slow!</a:t>
            </a:r>
          </a:p>
          <a:p>
            <a:pPr marL="1482725" lvl="1"/>
            <a:r>
              <a:rPr lang="en-US" sz="3200" b="1" dirty="0">
                <a:solidFill>
                  <a:schemeClr val="bg1"/>
                </a:solidFill>
                <a:latin typeface="Segoe UI" panose="020B0502040204020203" pitchFamily="34" charset="0"/>
                <a:cs typeface="Segoe UI" panose="020B0502040204020203" pitchFamily="34" charset="0"/>
              </a:rPr>
              <a:t>Too few CPUs?</a:t>
            </a:r>
          </a:p>
          <a:p>
            <a:pPr marL="2125663" lvl="1"/>
            <a:r>
              <a:rPr lang="en-US" sz="3200" b="1" dirty="0">
                <a:solidFill>
                  <a:schemeClr val="bg1"/>
                </a:solidFill>
                <a:latin typeface="Segoe UI" panose="020B0502040204020203" pitchFamily="34" charset="0"/>
                <a:cs typeface="Segoe UI" panose="020B0502040204020203" pitchFamily="34" charset="0"/>
              </a:rPr>
              <a:t>Waiting on slow IOs?</a:t>
            </a:r>
          </a:p>
          <a:p>
            <a:pPr marL="3138488" lvl="1"/>
            <a:r>
              <a:rPr lang="en-US" sz="3200" b="1" dirty="0">
                <a:solidFill>
                  <a:schemeClr val="bg1"/>
                </a:solidFill>
                <a:latin typeface="Segoe UI" panose="020B0502040204020203" pitchFamily="34" charset="0"/>
                <a:cs typeface="Segoe UI" panose="020B0502040204020203" pitchFamily="34" charset="0"/>
              </a:rPr>
              <a:t>Synchronization stalls?</a:t>
            </a:r>
          </a:p>
        </p:txBody>
      </p:sp>
    </p:spTree>
    <p:extLst>
      <p:ext uri="{BB962C8B-B14F-4D97-AF65-F5344CB8AC3E}">
        <p14:creationId xmlns:p14="http://schemas.microsoft.com/office/powerpoint/2010/main" val="13858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3418180"/>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9179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1353799" cy="4062714"/>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With user-level threads (on one kernel-visible thread), there’s no true concurrency</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8199" y="4259485"/>
            <a:ext cx="11353801" cy="260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So, </a:t>
            </a:r>
            <a:r>
              <a:rPr lang="en-US" dirty="0">
                <a:latin typeface="Consolas" panose="020B0609020204030204" pitchFamily="49" charset="0"/>
              </a:rPr>
              <a:t>lock()</a:t>
            </a:r>
            <a:r>
              <a:rPr lang="en-US" dirty="0"/>
              <a:t> just checks a user-level (i.e., low canonical)                                     flag indicating whether the lock is held</a:t>
            </a:r>
          </a:p>
          <a:p>
            <a:pPr lvl="2"/>
            <a:r>
              <a:rPr lang="en-US" dirty="0"/>
              <a:t>If not, set the flag to </a:t>
            </a:r>
            <a:r>
              <a:rPr lang="en-US" dirty="0">
                <a:latin typeface="Consolas" panose="020B0609020204030204" pitchFamily="49" charset="0"/>
              </a:rPr>
              <a:t>true</a:t>
            </a:r>
            <a:r>
              <a:rPr lang="en-US" dirty="0"/>
              <a:t> and allow the user-level                                                                      thread to keep executing</a:t>
            </a:r>
          </a:p>
          <a:p>
            <a:pPr lvl="2"/>
            <a:r>
              <a:rPr lang="en-US" dirty="0"/>
              <a:t>If so, put the user-level thread on a queue</a:t>
            </a:r>
          </a:p>
          <a:p>
            <a:pPr lvl="3"/>
            <a:r>
              <a:rPr lang="en-US" dirty="0"/>
              <a:t>Context switch to another (runnable) user-level thread</a:t>
            </a:r>
          </a:p>
          <a:p>
            <a:pPr lvl="3"/>
            <a:r>
              <a:rPr lang="en-US" dirty="0"/>
              <a:t>When the lock is </a:t>
            </a:r>
            <a:r>
              <a:rPr lang="en-US" dirty="0">
                <a:latin typeface="Consolas" panose="020B0609020204030204" pitchFamily="49" charset="0"/>
              </a:rPr>
              <a:t>unlock()</a:t>
            </a:r>
            <a:r>
              <a:rPr lang="en-US" dirty="0"/>
              <a:t>ed, dequeue a waiting user-level                                                        thread and context switch to it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72" name="Group 71">
            <a:extLst>
              <a:ext uri="{FF2B5EF4-FFF2-40B4-BE49-F238E27FC236}">
                <a16:creationId xmlns:a16="http://schemas.microsoft.com/office/drawing/2014/main" id="{6B5E50CA-7CED-4EE6-B9CE-00D37146170C}"/>
              </a:ext>
            </a:extLst>
          </p:cNvPr>
          <p:cNvGrpSpPr/>
          <p:nvPr/>
        </p:nvGrpSpPr>
        <p:grpSpPr>
          <a:xfrm>
            <a:off x="8964045" y="4176662"/>
            <a:ext cx="2079199" cy="1900532"/>
            <a:chOff x="8964045" y="4176662"/>
            <a:chExt cx="2079199" cy="1900532"/>
          </a:xfrm>
        </p:grpSpPr>
        <p:pic>
          <p:nvPicPr>
            <p:cNvPr id="1028" name="Picture 4">
              <a:extLst>
                <a:ext uri="{FF2B5EF4-FFF2-40B4-BE49-F238E27FC236}">
                  <a16:creationId xmlns:a16="http://schemas.microsoft.com/office/drawing/2014/main" id="{D671EEEE-40D0-439C-86D9-AD168905D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876" y="4176662"/>
              <a:ext cx="1538478" cy="153847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E274859F-E66F-416D-9028-0D1550EE2ABF}"/>
                </a:ext>
              </a:extLst>
            </p:cNvPr>
            <p:cNvSpPr txBox="1"/>
            <p:nvPr/>
          </p:nvSpPr>
          <p:spPr>
            <a:xfrm>
              <a:off x="8964045" y="5677084"/>
              <a:ext cx="2079199"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bool </a:t>
              </a:r>
              <a:r>
                <a:rPr lang="en-US" sz="2000" b="1" dirty="0" err="1">
                  <a:latin typeface="Consolas" panose="020B0609020204030204" pitchFamily="49" charset="0"/>
                  <a:cs typeface="Segoe UI" panose="020B0502040204020203" pitchFamily="34" charset="0"/>
                </a:rPr>
                <a:t>isHeld</a:t>
              </a:r>
              <a:r>
                <a:rPr lang="en-US" sz="2000" b="1" dirty="0">
                  <a:latin typeface="Consolas" panose="020B0609020204030204" pitchFamily="49" charset="0"/>
                  <a:cs typeface="Segoe UI" panose="020B0502040204020203" pitchFamily="34" charset="0"/>
                </a:rPr>
                <a:t>_;</a:t>
              </a:r>
            </a:p>
          </p:txBody>
        </p:sp>
      </p:grpSp>
      <p:grpSp>
        <p:nvGrpSpPr>
          <p:cNvPr id="73" name="Group 72">
            <a:extLst>
              <a:ext uri="{FF2B5EF4-FFF2-40B4-BE49-F238E27FC236}">
                <a16:creationId xmlns:a16="http://schemas.microsoft.com/office/drawing/2014/main" id="{D3C9459F-E6ED-4478-98B8-F9DE2161BEE2}"/>
              </a:ext>
            </a:extLst>
          </p:cNvPr>
          <p:cNvGrpSpPr/>
          <p:nvPr/>
        </p:nvGrpSpPr>
        <p:grpSpPr>
          <a:xfrm>
            <a:off x="8165163" y="5960850"/>
            <a:ext cx="3577643" cy="690391"/>
            <a:chOff x="8165163" y="5960850"/>
            <a:chExt cx="3577643" cy="690391"/>
          </a:xfrm>
        </p:grpSpPr>
        <p:sp>
          <p:nvSpPr>
            <p:cNvPr id="40" name="TextBox 39">
              <a:extLst>
                <a:ext uri="{FF2B5EF4-FFF2-40B4-BE49-F238E27FC236}">
                  <a16:creationId xmlns:a16="http://schemas.microsoft.com/office/drawing/2014/main" id="{BE3B7482-16B7-43C9-AF4F-A6F6960CDC01}"/>
                </a:ext>
              </a:extLst>
            </p:cNvPr>
            <p:cNvSpPr txBox="1"/>
            <p:nvPr/>
          </p:nvSpPr>
          <p:spPr>
            <a:xfrm>
              <a:off x="8165163" y="5960850"/>
              <a:ext cx="3467393" cy="400110"/>
            </a:xfrm>
            <a:prstGeom prst="rect">
              <a:avLst/>
            </a:prstGeom>
            <a:noFill/>
          </p:spPr>
          <p:txBody>
            <a:bodyPr wrap="square" rtlCol="0">
              <a:spAutoFit/>
            </a:bodyPr>
            <a:lstStyle/>
            <a:p>
              <a:pPr algn="ctr"/>
              <a:r>
                <a:rPr lang="en-US" sz="2000" b="1" dirty="0">
                  <a:latin typeface="Consolas" panose="020B0609020204030204" pitchFamily="49" charset="0"/>
                  <a:cs typeface="Segoe UI" panose="020B0502040204020203" pitchFamily="34" charset="0"/>
                </a:rPr>
                <a:t>queue&lt;</a:t>
              </a:r>
              <a:r>
                <a:rPr lang="en-US" sz="2000" b="1" dirty="0" err="1">
                  <a:latin typeface="Consolas" panose="020B0609020204030204" pitchFamily="49" charset="0"/>
                  <a:cs typeface="Segoe UI" panose="020B0502040204020203" pitchFamily="34" charset="0"/>
                </a:rPr>
                <a:t>uthread</a:t>
              </a:r>
              <a:r>
                <a:rPr lang="en-US" sz="2000" b="1" dirty="0">
                  <a:latin typeface="Consolas" panose="020B0609020204030204" pitchFamily="49" charset="0"/>
                  <a:cs typeface="Segoe UI" panose="020B0502040204020203" pitchFamily="34" charset="0"/>
                </a:rPr>
                <a:t>&gt; waiting;</a:t>
              </a:r>
            </a:p>
          </p:txBody>
        </p:sp>
        <p:grpSp>
          <p:nvGrpSpPr>
            <p:cNvPr id="41" name="Group 40">
              <a:extLst>
                <a:ext uri="{FF2B5EF4-FFF2-40B4-BE49-F238E27FC236}">
                  <a16:creationId xmlns:a16="http://schemas.microsoft.com/office/drawing/2014/main" id="{B22DB191-18F0-4F91-B01C-D491ED4DBBB3}"/>
                </a:ext>
              </a:extLst>
            </p:cNvPr>
            <p:cNvGrpSpPr>
              <a:grpSpLocks noChangeAspect="1"/>
            </p:cNvGrpSpPr>
            <p:nvPr/>
          </p:nvGrpSpPr>
          <p:grpSpPr>
            <a:xfrm flipH="1">
              <a:off x="9886505" y="6411081"/>
              <a:ext cx="1856301" cy="240160"/>
              <a:chOff x="3710452" y="3200926"/>
              <a:chExt cx="2867636" cy="371003"/>
            </a:xfrm>
          </p:grpSpPr>
          <p:grpSp>
            <p:nvGrpSpPr>
              <p:cNvPr id="42" name="Group 41">
                <a:extLst>
                  <a:ext uri="{FF2B5EF4-FFF2-40B4-BE49-F238E27FC236}">
                    <a16:creationId xmlns:a16="http://schemas.microsoft.com/office/drawing/2014/main" id="{F0E1C9E0-C879-437E-931A-00708B0AAC32}"/>
                  </a:ext>
                </a:extLst>
              </p:cNvPr>
              <p:cNvGrpSpPr/>
              <p:nvPr/>
            </p:nvGrpSpPr>
            <p:grpSpPr>
              <a:xfrm>
                <a:off x="4056731" y="3200926"/>
                <a:ext cx="1433818" cy="368229"/>
                <a:chOff x="4056731" y="3200926"/>
                <a:chExt cx="1433818" cy="368229"/>
              </a:xfrm>
            </p:grpSpPr>
            <p:grpSp>
              <p:nvGrpSpPr>
                <p:cNvPr id="56" name="Group 55">
                  <a:extLst>
                    <a:ext uri="{FF2B5EF4-FFF2-40B4-BE49-F238E27FC236}">
                      <a16:creationId xmlns:a16="http://schemas.microsoft.com/office/drawing/2014/main" id="{023A5DF1-903C-430C-9BFB-1BE908B1BFAE}"/>
                    </a:ext>
                  </a:extLst>
                </p:cNvPr>
                <p:cNvGrpSpPr/>
                <p:nvPr/>
              </p:nvGrpSpPr>
              <p:grpSpPr>
                <a:xfrm>
                  <a:off x="4056731" y="3200926"/>
                  <a:ext cx="712039" cy="365760"/>
                  <a:chOff x="4056731" y="3200926"/>
                  <a:chExt cx="712039" cy="365760"/>
                </a:xfrm>
              </p:grpSpPr>
              <p:sp>
                <p:nvSpPr>
                  <p:cNvPr id="60" name="Rectangle 59">
                    <a:extLst>
                      <a:ext uri="{FF2B5EF4-FFF2-40B4-BE49-F238E27FC236}">
                        <a16:creationId xmlns:a16="http://schemas.microsoft.com/office/drawing/2014/main" id="{A6394902-C542-40C2-8A4D-D1F304167376}"/>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1" name="Straight Arrow Connector 60">
                    <a:extLst>
                      <a:ext uri="{FF2B5EF4-FFF2-40B4-BE49-F238E27FC236}">
                        <a16:creationId xmlns:a16="http://schemas.microsoft.com/office/drawing/2014/main" id="{F7655CB6-FB76-439B-A894-CF8603CFC4F7}"/>
                      </a:ext>
                    </a:extLst>
                  </p:cNvPr>
                  <p:cNvCxnSpPr>
                    <a:stCxn id="60"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B490EC06-10AC-4273-BB06-92D0857CFDBC}"/>
                    </a:ext>
                  </a:extLst>
                </p:cNvPr>
                <p:cNvGrpSpPr/>
                <p:nvPr/>
              </p:nvGrpSpPr>
              <p:grpSpPr>
                <a:xfrm>
                  <a:off x="4778510" y="3203395"/>
                  <a:ext cx="712039" cy="365760"/>
                  <a:chOff x="4056731" y="3200926"/>
                  <a:chExt cx="712039" cy="365760"/>
                </a:xfrm>
              </p:grpSpPr>
              <p:sp>
                <p:nvSpPr>
                  <p:cNvPr id="58" name="Rectangle 57">
                    <a:extLst>
                      <a:ext uri="{FF2B5EF4-FFF2-40B4-BE49-F238E27FC236}">
                        <a16:creationId xmlns:a16="http://schemas.microsoft.com/office/drawing/2014/main" id="{F92A7822-32E9-46C8-83C0-7C77DD3B716F}"/>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1AFA0036-78B0-4D32-A26B-6B8FFBA28C68}"/>
                      </a:ext>
                    </a:extLst>
                  </p:cNvPr>
                  <p:cNvCxnSpPr>
                    <a:stCxn id="58"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F06C34D9-9B85-4928-8116-5C7EE9BF2F9F}"/>
                  </a:ext>
                </a:extLst>
              </p:cNvPr>
              <p:cNvGrpSpPr/>
              <p:nvPr/>
            </p:nvGrpSpPr>
            <p:grpSpPr>
              <a:xfrm>
                <a:off x="5490549" y="3203700"/>
                <a:ext cx="1087539" cy="368229"/>
                <a:chOff x="4056731" y="3200926"/>
                <a:chExt cx="1087539" cy="368229"/>
              </a:xfrm>
            </p:grpSpPr>
            <p:grpSp>
              <p:nvGrpSpPr>
                <p:cNvPr id="50" name="Group 49">
                  <a:extLst>
                    <a:ext uri="{FF2B5EF4-FFF2-40B4-BE49-F238E27FC236}">
                      <a16:creationId xmlns:a16="http://schemas.microsoft.com/office/drawing/2014/main" id="{C047B532-AF0F-4136-9A74-DFAAD62B65A3}"/>
                    </a:ext>
                  </a:extLst>
                </p:cNvPr>
                <p:cNvGrpSpPr/>
                <p:nvPr/>
              </p:nvGrpSpPr>
              <p:grpSpPr>
                <a:xfrm>
                  <a:off x="4056731" y="3200926"/>
                  <a:ext cx="712039" cy="365760"/>
                  <a:chOff x="4056731" y="3200926"/>
                  <a:chExt cx="712039" cy="365760"/>
                </a:xfrm>
              </p:grpSpPr>
              <p:sp>
                <p:nvSpPr>
                  <p:cNvPr id="54" name="Rectangle 53">
                    <a:extLst>
                      <a:ext uri="{FF2B5EF4-FFF2-40B4-BE49-F238E27FC236}">
                        <a16:creationId xmlns:a16="http://schemas.microsoft.com/office/drawing/2014/main" id="{2258D5B9-0C43-425A-8932-86696FA4F17C}"/>
                      </a:ext>
                    </a:extLst>
                  </p:cNvPr>
                  <p:cNvSpPr>
                    <a:spLocks noChangeAspect="1"/>
                  </p:cNvSpPr>
                  <p:nvPr/>
                </p:nvSpPr>
                <p:spPr>
                  <a:xfrm>
                    <a:off x="4056731" y="3200926"/>
                    <a:ext cx="365760"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9B038BC4-C50E-4724-84BE-F611701BAC33}"/>
                      </a:ext>
                    </a:extLst>
                  </p:cNvPr>
                  <p:cNvCxnSpPr>
                    <a:stCxn id="54" idx="3"/>
                  </p:cNvCxnSpPr>
                  <p:nvPr/>
                </p:nvCxnSpPr>
                <p:spPr>
                  <a:xfrm>
                    <a:off x="4422491"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19A20DCF-A5A9-4232-B7AE-BECCC374E03E}"/>
                    </a:ext>
                  </a:extLst>
                </p:cNvPr>
                <p:cNvSpPr>
                  <a:spLocks noChangeAspect="1"/>
                </p:cNvSpPr>
                <p:nvPr/>
              </p:nvSpPr>
              <p:spPr>
                <a:xfrm>
                  <a:off x="4778509" y="3203395"/>
                  <a:ext cx="365761" cy="365760"/>
                </a:xfrm>
                <a:prstGeom prst="rect">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Arrow Connector 44">
                <a:extLst>
                  <a:ext uri="{FF2B5EF4-FFF2-40B4-BE49-F238E27FC236}">
                    <a16:creationId xmlns:a16="http://schemas.microsoft.com/office/drawing/2014/main" id="{7152FCD2-E482-425C-BB2D-6155F2EC9C27}"/>
                  </a:ext>
                </a:extLst>
              </p:cNvPr>
              <p:cNvCxnSpPr/>
              <p:nvPr/>
            </p:nvCxnSpPr>
            <p:spPr>
              <a:xfrm>
                <a:off x="3710452" y="3383806"/>
                <a:ext cx="346279"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8A26DC8C-BFD5-460D-BDE5-B0FF680C4807}"/>
                </a:ext>
              </a:extLst>
            </p:cNvPr>
            <p:cNvCxnSpPr>
              <a:cxnSpLocks/>
            </p:cNvCxnSpPr>
            <p:nvPr/>
          </p:nvCxnSpPr>
          <p:spPr>
            <a:xfrm flipH="1">
              <a:off x="11469959" y="6191553"/>
              <a:ext cx="272847" cy="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90E7874-7D0C-47D1-A7CD-FBDC53F26672}"/>
                </a:ext>
              </a:extLst>
            </p:cNvPr>
            <p:cNvCxnSpPr>
              <a:cxnSpLocks/>
            </p:cNvCxnSpPr>
            <p:nvPr/>
          </p:nvCxnSpPr>
          <p:spPr>
            <a:xfrm>
              <a:off x="11742806" y="6181159"/>
              <a:ext cx="0" cy="358700"/>
            </a:xfrm>
            <a:prstGeom prst="straightConnector1">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1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0" name="Group 9">
            <a:extLst>
              <a:ext uri="{FF2B5EF4-FFF2-40B4-BE49-F238E27FC236}">
                <a16:creationId xmlns:a16="http://schemas.microsoft.com/office/drawing/2014/main" id="{FBD30C45-F3BF-4D3C-8221-83E6CBF63CC7}"/>
              </a:ext>
            </a:extLst>
          </p:cNvPr>
          <p:cNvGrpSpPr/>
          <p:nvPr/>
        </p:nvGrpSpPr>
        <p:grpSpPr>
          <a:xfrm>
            <a:off x="8475865" y="4003320"/>
            <a:ext cx="3584234" cy="2714735"/>
            <a:chOff x="8475865" y="4003320"/>
            <a:chExt cx="3584234" cy="2714735"/>
          </a:xfrm>
        </p:grpSpPr>
        <p:grpSp>
          <p:nvGrpSpPr>
            <p:cNvPr id="63" name="Group 62">
              <a:extLst>
                <a:ext uri="{FF2B5EF4-FFF2-40B4-BE49-F238E27FC236}">
                  <a16:creationId xmlns:a16="http://schemas.microsoft.com/office/drawing/2014/main" id="{4C06A7D8-809A-4C04-B4BE-42F520DC928C}"/>
                </a:ext>
              </a:extLst>
            </p:cNvPr>
            <p:cNvGrpSpPr/>
            <p:nvPr/>
          </p:nvGrpSpPr>
          <p:grpSpPr>
            <a:xfrm>
              <a:off x="8477282" y="4408242"/>
              <a:ext cx="3582817" cy="2309813"/>
              <a:chOff x="8407237" y="1792518"/>
              <a:chExt cx="3582817" cy="4101293"/>
            </a:xfrm>
          </p:grpSpPr>
          <p:sp>
            <p:nvSpPr>
              <p:cNvPr id="65" name="Rectangle 64">
                <a:extLst>
                  <a:ext uri="{FF2B5EF4-FFF2-40B4-BE49-F238E27FC236}">
                    <a16:creationId xmlns:a16="http://schemas.microsoft.com/office/drawing/2014/main" id="{EE179CB7-1659-4852-899D-6C95DF5709BB}"/>
                  </a:ext>
                </a:extLst>
              </p:cNvPr>
              <p:cNvSpPr/>
              <p:nvPr/>
            </p:nvSpPr>
            <p:spPr>
              <a:xfrm>
                <a:off x="8407239" y="5367289"/>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66" name="Rectangle 65">
                <a:extLst>
                  <a:ext uri="{FF2B5EF4-FFF2-40B4-BE49-F238E27FC236}">
                    <a16:creationId xmlns:a16="http://schemas.microsoft.com/office/drawing/2014/main" id="{51DAEAB9-8788-433D-975C-403BF1247B2A}"/>
                  </a:ext>
                </a:extLst>
              </p:cNvPr>
              <p:cNvSpPr/>
              <p:nvPr/>
            </p:nvSpPr>
            <p:spPr>
              <a:xfrm>
                <a:off x="8407239" y="484077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75" name="Rectangle 74">
                <a:extLst>
                  <a:ext uri="{FF2B5EF4-FFF2-40B4-BE49-F238E27FC236}">
                    <a16:creationId xmlns:a16="http://schemas.microsoft.com/office/drawing/2014/main" id="{39978794-507A-43C3-973E-D64F96DB0C1C}"/>
                  </a:ext>
                </a:extLst>
              </p:cNvPr>
              <p:cNvSpPr/>
              <p:nvPr/>
            </p:nvSpPr>
            <p:spPr>
              <a:xfrm>
                <a:off x="8407239" y="3711159"/>
                <a:ext cx="3581400" cy="11296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76" name="Rectangle 75">
                <a:extLst>
                  <a:ext uri="{FF2B5EF4-FFF2-40B4-BE49-F238E27FC236}">
                    <a16:creationId xmlns:a16="http://schemas.microsoft.com/office/drawing/2014/main" id="{95548A4E-3B3B-44F0-9131-EA7D909605B9}"/>
                  </a:ext>
                </a:extLst>
              </p:cNvPr>
              <p:cNvSpPr/>
              <p:nvPr/>
            </p:nvSpPr>
            <p:spPr>
              <a:xfrm>
                <a:off x="8407238" y="1794060"/>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user stack</a:t>
                </a:r>
              </a:p>
            </p:txBody>
          </p:sp>
          <p:sp>
            <p:nvSpPr>
              <p:cNvPr id="77" name="Rectangle 76">
                <a:extLst>
                  <a:ext uri="{FF2B5EF4-FFF2-40B4-BE49-F238E27FC236}">
                    <a16:creationId xmlns:a16="http://schemas.microsoft.com/office/drawing/2014/main" id="{4F24487B-804B-43AC-895F-44A98D5CDC97}"/>
                  </a:ext>
                </a:extLst>
              </p:cNvPr>
              <p:cNvSpPr/>
              <p:nvPr/>
            </p:nvSpPr>
            <p:spPr>
              <a:xfrm>
                <a:off x="8408654" y="2574011"/>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user stack</a:t>
                </a:r>
              </a:p>
            </p:txBody>
          </p:sp>
          <p:sp>
            <p:nvSpPr>
              <p:cNvPr id="78" name="Rectangle 77">
                <a:extLst>
                  <a:ext uri="{FF2B5EF4-FFF2-40B4-BE49-F238E27FC236}">
                    <a16:creationId xmlns:a16="http://schemas.microsoft.com/office/drawing/2014/main" id="{D52017D9-F814-40BF-9A60-46D907B0EC35}"/>
                  </a:ext>
                </a:extLst>
              </p:cNvPr>
              <p:cNvSpPr/>
              <p:nvPr/>
            </p:nvSpPr>
            <p:spPr>
              <a:xfrm>
                <a:off x="8407237" y="1792518"/>
                <a:ext cx="3581400" cy="41012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81" name="TextBox 80">
              <a:extLst>
                <a:ext uri="{FF2B5EF4-FFF2-40B4-BE49-F238E27FC236}">
                  <a16:creationId xmlns:a16="http://schemas.microsoft.com/office/drawing/2014/main" id="{1BA99FBE-2889-4318-99C7-C0DF4E020636}"/>
                </a:ext>
              </a:extLst>
            </p:cNvPr>
            <p:cNvSpPr txBox="1"/>
            <p:nvPr/>
          </p:nvSpPr>
          <p:spPr>
            <a:xfrm>
              <a:off x="8475865" y="4003320"/>
              <a:ext cx="3581400"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Low canonical memory</a:t>
              </a:r>
            </a:p>
          </p:txBody>
        </p:sp>
      </p:grpSp>
      <p:pic>
        <p:nvPicPr>
          <p:cNvPr id="82" name="Picture 4">
            <a:extLst>
              <a:ext uri="{FF2B5EF4-FFF2-40B4-BE49-F238E27FC236}">
                <a16:creationId xmlns:a16="http://schemas.microsoft.com/office/drawing/2014/main" id="{A0DF2DDC-D8B3-48A8-836C-8689B358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575" y="5575660"/>
            <a:ext cx="467579" cy="46757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BC0BE343-2D02-4AAD-AC26-D772E458C99E}"/>
              </a:ext>
            </a:extLst>
          </p:cNvPr>
          <p:cNvGrpSpPr/>
          <p:nvPr/>
        </p:nvGrpSpPr>
        <p:grpSpPr>
          <a:xfrm>
            <a:off x="4464134" y="4974288"/>
            <a:ext cx="3844312" cy="1053136"/>
            <a:chOff x="4464134" y="4974288"/>
            <a:chExt cx="3844312" cy="1053136"/>
          </a:xfrm>
        </p:grpSpPr>
        <p:pic>
          <p:nvPicPr>
            <p:cNvPr id="86" name="Picture 2" descr="Image result for thread icon">
              <a:extLst>
                <a:ext uri="{FF2B5EF4-FFF2-40B4-BE49-F238E27FC236}">
                  <a16:creationId xmlns:a16="http://schemas.microsoft.com/office/drawing/2014/main" id="{549D706C-B7A0-48F9-8CCA-60EF5A9E0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134"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FE3DDC7C-C402-4731-BCBC-0EB95FD82078}"/>
                </a:ext>
              </a:extLst>
            </p:cNvPr>
            <p:cNvSpPr txBox="1"/>
            <p:nvPr/>
          </p:nvSpPr>
          <p:spPr>
            <a:xfrm>
              <a:off x="5231054" y="5073317"/>
              <a:ext cx="3077392" cy="954107"/>
            </a:xfrm>
            <a:prstGeom prst="rect">
              <a:avLst/>
            </a:prstGeom>
            <a:solidFill>
              <a:srgbClr val="66FF99"/>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44" name="Group 43">
            <a:extLst>
              <a:ext uri="{FF2B5EF4-FFF2-40B4-BE49-F238E27FC236}">
                <a16:creationId xmlns:a16="http://schemas.microsoft.com/office/drawing/2014/main" id="{238026A6-348B-45B2-A5C1-20A8B21C93DE}"/>
              </a:ext>
            </a:extLst>
          </p:cNvPr>
          <p:cNvGrpSpPr/>
          <p:nvPr/>
        </p:nvGrpSpPr>
        <p:grpSpPr>
          <a:xfrm>
            <a:off x="50830" y="4974288"/>
            <a:ext cx="3851313" cy="1053136"/>
            <a:chOff x="50830" y="4974288"/>
            <a:chExt cx="3851313" cy="1053136"/>
          </a:xfrm>
        </p:grpSpPr>
        <p:pic>
          <p:nvPicPr>
            <p:cNvPr id="87" name="Picture 2" descr="Image result for thread icon">
              <a:extLst>
                <a:ext uri="{FF2B5EF4-FFF2-40B4-BE49-F238E27FC236}">
                  <a16:creationId xmlns:a16="http://schemas.microsoft.com/office/drawing/2014/main" id="{A57984ED-8A1F-43EE-88F9-798D2EC89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 y="497428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3490825-2AC6-46B9-89D5-244D3B7A7D8A}"/>
                </a:ext>
              </a:extLst>
            </p:cNvPr>
            <p:cNvSpPr txBox="1"/>
            <p:nvPr/>
          </p:nvSpPr>
          <p:spPr>
            <a:xfrm>
              <a:off x="824751" y="5073317"/>
              <a:ext cx="3077392" cy="954107"/>
            </a:xfrm>
            <a:prstGeom prst="rect">
              <a:avLst/>
            </a:prstGeom>
            <a:solidFill>
              <a:srgbClr val="FFCCCC"/>
            </a:solidFill>
            <a:ln>
              <a:solidFill>
                <a:schemeClr val="tx1"/>
              </a:solidFill>
            </a:ln>
          </p:spPr>
          <p:txBody>
            <a:bodyPr wrap="square">
              <a:spAutoFit/>
            </a:bodyPr>
            <a:lstStyle/>
            <a:p>
              <a:r>
                <a:rPr lang="en-US" sz="1400" dirty="0">
                  <a:solidFill>
                    <a:srgbClr val="0070C0"/>
                  </a:solidFill>
                  <a:latin typeface="Consolas" panose="020B0609020204030204" pitchFamily="49" charset="0"/>
                </a:rPr>
                <a:t>while</a:t>
              </a:r>
              <a:r>
                <a:rPr lang="en-US" sz="1400" dirty="0">
                  <a:latin typeface="Consolas" panose="020B0609020204030204" pitchFamily="49" charset="0"/>
                </a:rPr>
                <a:t> (</a:t>
              </a:r>
              <a:r>
                <a:rPr lang="en-US" sz="1400" dirty="0" err="1">
                  <a:latin typeface="Consolas" panose="020B0609020204030204" pitchFamily="49" charset="0"/>
                </a:rPr>
                <a:t>lock.test_and_set</a:t>
              </a:r>
              <a:r>
                <a:rPr lang="en-US" sz="1400" dirty="0">
                  <a:latin typeface="Consolas" panose="020B0609020204030204" pitchFamily="49" charset="0"/>
                </a:rPr>
                <a:t>()) {</a:t>
              </a:r>
            </a:p>
            <a:p>
              <a:r>
                <a:rPr lang="en-US" sz="1400" dirty="0">
                  <a:latin typeface="Consolas" panose="020B0609020204030204" pitchFamily="49" charset="0"/>
                </a:rPr>
                <a:t>    //While someone else has</a:t>
              </a:r>
            </a:p>
            <a:p>
              <a:r>
                <a:rPr lang="en-US" sz="1400" dirty="0">
                  <a:latin typeface="Consolas" panose="020B0609020204030204" pitchFamily="49" charset="0"/>
                </a:rPr>
                <a:t>    //the lock . . .</a:t>
              </a:r>
            </a:p>
            <a:p>
              <a:r>
                <a:rPr lang="en-US" sz="1400" dirty="0">
                  <a:latin typeface="Consolas" panose="020B0609020204030204" pitchFamily="49" charset="0"/>
                </a:rPr>
                <a:t>}</a:t>
              </a:r>
              <a:endParaRPr lang="en-US" sz="1400" dirty="0"/>
            </a:p>
          </p:txBody>
        </p:sp>
      </p:grpSp>
      <p:grpSp>
        <p:nvGrpSpPr>
          <p:cNvPr id="36" name="Group 35">
            <a:extLst>
              <a:ext uri="{FF2B5EF4-FFF2-40B4-BE49-F238E27FC236}">
                <a16:creationId xmlns:a16="http://schemas.microsoft.com/office/drawing/2014/main" id="{E7543896-DAFB-4789-8315-C9601E434053}"/>
              </a:ext>
            </a:extLst>
          </p:cNvPr>
          <p:cNvGrpSpPr/>
          <p:nvPr/>
        </p:nvGrpSpPr>
        <p:grpSpPr>
          <a:xfrm>
            <a:off x="-86580" y="5714909"/>
            <a:ext cx="1012895" cy="1172706"/>
            <a:chOff x="-86580" y="5714909"/>
            <a:chExt cx="1012895" cy="1172706"/>
          </a:xfrm>
        </p:grpSpPr>
        <p:pic>
          <p:nvPicPr>
            <p:cNvPr id="88" name="Picture 87">
              <a:extLst>
                <a:ext uri="{FF2B5EF4-FFF2-40B4-BE49-F238E27FC236}">
                  <a16:creationId xmlns:a16="http://schemas.microsoft.com/office/drawing/2014/main" id="{1BD1D31E-F9D7-4236-8ACC-14F2D441001E}"/>
                </a:ext>
              </a:extLst>
            </p:cNvPr>
            <p:cNvPicPr>
              <a:picLocks noChangeAspect="1"/>
            </p:cNvPicPr>
            <p:nvPr/>
          </p:nvPicPr>
          <p:blipFill>
            <a:blip r:embed="rId4"/>
            <a:stretch>
              <a:fillRect/>
            </a:stretch>
          </p:blipFill>
          <p:spPr>
            <a:xfrm>
              <a:off x="39166" y="5714909"/>
              <a:ext cx="779585" cy="779585"/>
            </a:xfrm>
            <a:prstGeom prst="rect">
              <a:avLst/>
            </a:prstGeom>
          </p:spPr>
        </p:pic>
        <p:sp>
          <p:nvSpPr>
            <p:cNvPr id="90" name="TextBox 89">
              <a:extLst>
                <a:ext uri="{FF2B5EF4-FFF2-40B4-BE49-F238E27FC236}">
                  <a16:creationId xmlns:a16="http://schemas.microsoft.com/office/drawing/2014/main" id="{442DB9EB-1BFB-4C3A-8A18-CB2AC1002AD0}"/>
                </a:ext>
              </a:extLst>
            </p:cNvPr>
            <p:cNvSpPr txBox="1"/>
            <p:nvPr/>
          </p:nvSpPr>
          <p:spPr>
            <a:xfrm>
              <a:off x="-86580" y="6425950"/>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CPU0</a:t>
              </a:r>
            </a:p>
          </p:txBody>
        </p:sp>
      </p:grpSp>
      <p:grpSp>
        <p:nvGrpSpPr>
          <p:cNvPr id="38" name="Group 37">
            <a:extLst>
              <a:ext uri="{FF2B5EF4-FFF2-40B4-BE49-F238E27FC236}">
                <a16:creationId xmlns:a16="http://schemas.microsoft.com/office/drawing/2014/main" id="{927F1AD9-4D7C-4151-A6D5-062114297465}"/>
              </a:ext>
            </a:extLst>
          </p:cNvPr>
          <p:cNvGrpSpPr/>
          <p:nvPr/>
        </p:nvGrpSpPr>
        <p:grpSpPr>
          <a:xfrm>
            <a:off x="4329571" y="5714909"/>
            <a:ext cx="1012895" cy="1173880"/>
            <a:chOff x="4329571" y="5714909"/>
            <a:chExt cx="1012895" cy="1173880"/>
          </a:xfrm>
        </p:grpSpPr>
        <p:pic>
          <p:nvPicPr>
            <p:cNvPr id="89" name="Picture 88">
              <a:extLst>
                <a:ext uri="{FF2B5EF4-FFF2-40B4-BE49-F238E27FC236}">
                  <a16:creationId xmlns:a16="http://schemas.microsoft.com/office/drawing/2014/main" id="{3B6D35F9-0A9F-477E-83E8-A4BDCA4A69AD}"/>
                </a:ext>
              </a:extLst>
            </p:cNvPr>
            <p:cNvPicPr>
              <a:picLocks noChangeAspect="1"/>
            </p:cNvPicPr>
            <p:nvPr/>
          </p:nvPicPr>
          <p:blipFill>
            <a:blip r:embed="rId4"/>
            <a:stretch>
              <a:fillRect/>
            </a:stretch>
          </p:blipFill>
          <p:spPr>
            <a:xfrm>
              <a:off x="4446227" y="5714909"/>
              <a:ext cx="779585" cy="779585"/>
            </a:xfrm>
            <a:prstGeom prst="rect">
              <a:avLst/>
            </a:prstGeom>
          </p:spPr>
        </p:pic>
        <p:sp>
          <p:nvSpPr>
            <p:cNvPr id="91" name="TextBox 90">
              <a:extLst>
                <a:ext uri="{FF2B5EF4-FFF2-40B4-BE49-F238E27FC236}">
                  <a16:creationId xmlns:a16="http://schemas.microsoft.com/office/drawing/2014/main" id="{EB82CA0A-4DB6-4302-8E9F-01CC3F16B032}"/>
                </a:ext>
              </a:extLst>
            </p:cNvPr>
            <p:cNvSpPr txBox="1"/>
            <p:nvPr/>
          </p:nvSpPr>
          <p:spPr>
            <a:xfrm>
              <a:off x="4329571" y="6427124"/>
              <a:ext cx="10128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CPU1</a:t>
              </a:r>
            </a:p>
          </p:txBody>
        </p:sp>
      </p:grpSp>
    </p:spTree>
    <p:extLst>
      <p:ext uri="{BB962C8B-B14F-4D97-AF65-F5344CB8AC3E}">
        <p14:creationId xmlns:p14="http://schemas.microsoft.com/office/powerpoint/2010/main" val="86330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82"/>
                                        </p:tgtEl>
                                        <p:attrNameLst>
                                          <p:attrName>r</p:attrName>
                                        </p:attrNameLst>
                                      </p:cBhvr>
                                    </p:animRot>
                                    <p:animRot by="-240000">
                                      <p:cBhvr>
                                        <p:cTn id="21" dur="200" fill="hold">
                                          <p:stCondLst>
                                            <p:cond delay="200"/>
                                          </p:stCondLst>
                                        </p:cTn>
                                        <p:tgtEl>
                                          <p:spTgt spid="82"/>
                                        </p:tgtEl>
                                        <p:attrNameLst>
                                          <p:attrName>r</p:attrName>
                                        </p:attrNameLst>
                                      </p:cBhvr>
                                    </p:animRot>
                                    <p:animRot by="240000">
                                      <p:cBhvr>
                                        <p:cTn id="22" dur="200" fill="hold">
                                          <p:stCondLst>
                                            <p:cond delay="400"/>
                                          </p:stCondLst>
                                        </p:cTn>
                                        <p:tgtEl>
                                          <p:spTgt spid="82"/>
                                        </p:tgtEl>
                                        <p:attrNameLst>
                                          <p:attrName>r</p:attrName>
                                        </p:attrNameLst>
                                      </p:cBhvr>
                                    </p:animRot>
                                    <p:animRot by="-240000">
                                      <p:cBhvr>
                                        <p:cTn id="23" dur="200" fill="hold">
                                          <p:stCondLst>
                                            <p:cond delay="600"/>
                                          </p:stCondLst>
                                        </p:cTn>
                                        <p:tgtEl>
                                          <p:spTgt spid="82"/>
                                        </p:tgtEl>
                                        <p:attrNameLst>
                                          <p:attrName>r</p:attrName>
                                        </p:attrNameLst>
                                      </p:cBhvr>
                                    </p:animRot>
                                    <p:animRot by="120000">
                                      <p:cBhvr>
                                        <p:cTn id="24" dur="200" fill="hold">
                                          <p:stCondLst>
                                            <p:cond delay="800"/>
                                          </p:stCondLst>
                                        </p:cTn>
                                        <p:tgtEl>
                                          <p:spTgt spid="82"/>
                                        </p:tgtEl>
                                        <p:attrNameLst>
                                          <p:attrName>r</p:attrName>
                                        </p:attrNameLst>
                                      </p:cBhvr>
                                    </p:animRo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8"/>
                                        </p:tgtEl>
                                        <p:attrNameLst>
                                          <p:attrName>r</p:attrName>
                                        </p:attrNameLst>
                                      </p:cBhvr>
                                    </p:animRot>
                                    <p:animRot by="-240000">
                                      <p:cBhvr>
                                        <p:cTn id="39" dur="200" fill="hold">
                                          <p:stCondLst>
                                            <p:cond delay="200"/>
                                          </p:stCondLst>
                                        </p:cTn>
                                        <p:tgtEl>
                                          <p:spTgt spid="38"/>
                                        </p:tgtEl>
                                        <p:attrNameLst>
                                          <p:attrName>r</p:attrName>
                                        </p:attrNameLst>
                                      </p:cBhvr>
                                    </p:animRot>
                                    <p:animRot by="240000">
                                      <p:cBhvr>
                                        <p:cTn id="40" dur="200" fill="hold">
                                          <p:stCondLst>
                                            <p:cond delay="400"/>
                                          </p:stCondLst>
                                        </p:cTn>
                                        <p:tgtEl>
                                          <p:spTgt spid="38"/>
                                        </p:tgtEl>
                                        <p:attrNameLst>
                                          <p:attrName>r</p:attrName>
                                        </p:attrNameLst>
                                      </p:cBhvr>
                                    </p:animRot>
                                    <p:animRot by="-240000">
                                      <p:cBhvr>
                                        <p:cTn id="41" dur="200" fill="hold">
                                          <p:stCondLst>
                                            <p:cond delay="600"/>
                                          </p:stCondLst>
                                        </p:cTn>
                                        <p:tgtEl>
                                          <p:spTgt spid="38"/>
                                        </p:tgtEl>
                                        <p:attrNameLst>
                                          <p:attrName>r</p:attrName>
                                        </p:attrNameLst>
                                      </p:cBhvr>
                                    </p:animRot>
                                    <p:animRot by="120000">
                                      <p:cBhvr>
                                        <p:cTn id="42" dur="200" fill="hold">
                                          <p:stCondLst>
                                            <p:cond delay="800"/>
                                          </p:stCondLst>
                                        </p:cTn>
                                        <p:tgtEl>
                                          <p:spTgt spid="38"/>
                                        </p:tgtEl>
                                        <p:attrNameLst>
                                          <p:attrName>r</p:attrName>
                                        </p:attrNameLst>
                                      </p:cBhvr>
                                    </p:animRo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32" presetClass="emph" presetSubtype="0" fill="hold" nodeType="withEffect">
                                  <p:stCondLst>
                                    <p:cond delay="0"/>
                                  </p:stCondLst>
                                  <p:childTnLst>
                                    <p:animRot by="120000">
                                      <p:cBhvr>
                                        <p:cTn id="50" dur="100" fill="hold">
                                          <p:stCondLst>
                                            <p:cond delay="0"/>
                                          </p:stCondLst>
                                        </p:cTn>
                                        <p:tgtEl>
                                          <p:spTgt spid="44"/>
                                        </p:tgtEl>
                                        <p:attrNameLst>
                                          <p:attrName>r</p:attrName>
                                        </p:attrNameLst>
                                      </p:cBhvr>
                                    </p:animRot>
                                    <p:animRot by="-240000">
                                      <p:cBhvr>
                                        <p:cTn id="51" dur="200" fill="hold">
                                          <p:stCondLst>
                                            <p:cond delay="200"/>
                                          </p:stCondLst>
                                        </p:cTn>
                                        <p:tgtEl>
                                          <p:spTgt spid="44"/>
                                        </p:tgtEl>
                                        <p:attrNameLst>
                                          <p:attrName>r</p:attrName>
                                        </p:attrNameLst>
                                      </p:cBhvr>
                                    </p:animRot>
                                    <p:animRot by="240000">
                                      <p:cBhvr>
                                        <p:cTn id="52" dur="200" fill="hold">
                                          <p:stCondLst>
                                            <p:cond delay="400"/>
                                          </p:stCondLst>
                                        </p:cTn>
                                        <p:tgtEl>
                                          <p:spTgt spid="44"/>
                                        </p:tgtEl>
                                        <p:attrNameLst>
                                          <p:attrName>r</p:attrName>
                                        </p:attrNameLst>
                                      </p:cBhvr>
                                    </p:animRot>
                                    <p:animRot by="-240000">
                                      <p:cBhvr>
                                        <p:cTn id="53" dur="200" fill="hold">
                                          <p:stCondLst>
                                            <p:cond delay="600"/>
                                          </p:stCondLst>
                                        </p:cTn>
                                        <p:tgtEl>
                                          <p:spTgt spid="44"/>
                                        </p:tgtEl>
                                        <p:attrNameLst>
                                          <p:attrName>r</p:attrName>
                                        </p:attrNameLst>
                                      </p:cBhvr>
                                    </p:animRot>
                                    <p:animRot by="120000">
                                      <p:cBhvr>
                                        <p:cTn id="54" dur="200" fill="hold">
                                          <p:stCondLst>
                                            <p:cond delay="800"/>
                                          </p:stCondLst>
                                        </p:cTn>
                                        <p:tgtEl>
                                          <p:spTgt spid="44"/>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46"/>
                                        </p:tgtEl>
                                        <p:attrNameLst>
                                          <p:attrName>r</p:attrName>
                                        </p:attrNameLst>
                                      </p:cBhvr>
                                    </p:animRot>
                                    <p:animRot by="-240000">
                                      <p:cBhvr>
                                        <p:cTn id="57" dur="200" fill="hold">
                                          <p:stCondLst>
                                            <p:cond delay="200"/>
                                          </p:stCondLst>
                                        </p:cTn>
                                        <p:tgtEl>
                                          <p:spTgt spid="46"/>
                                        </p:tgtEl>
                                        <p:attrNameLst>
                                          <p:attrName>r</p:attrName>
                                        </p:attrNameLst>
                                      </p:cBhvr>
                                    </p:animRot>
                                    <p:animRot by="240000">
                                      <p:cBhvr>
                                        <p:cTn id="58" dur="200" fill="hold">
                                          <p:stCondLst>
                                            <p:cond delay="400"/>
                                          </p:stCondLst>
                                        </p:cTn>
                                        <p:tgtEl>
                                          <p:spTgt spid="46"/>
                                        </p:tgtEl>
                                        <p:attrNameLst>
                                          <p:attrName>r</p:attrName>
                                        </p:attrNameLst>
                                      </p:cBhvr>
                                    </p:animRot>
                                    <p:animRot by="-240000">
                                      <p:cBhvr>
                                        <p:cTn id="59" dur="200" fill="hold">
                                          <p:stCondLst>
                                            <p:cond delay="600"/>
                                          </p:stCondLst>
                                        </p:cTn>
                                        <p:tgtEl>
                                          <p:spTgt spid="46"/>
                                        </p:tgtEl>
                                        <p:attrNameLst>
                                          <p:attrName>r</p:attrName>
                                        </p:attrNameLst>
                                      </p:cBhvr>
                                    </p:animRot>
                                    <p:animRot by="120000">
                                      <p:cBhvr>
                                        <p:cTn id="60"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165-ED7E-4B08-86B0-8795BC0345B4}"/>
              </a:ext>
            </a:extLst>
          </p:cNvPr>
          <p:cNvSpPr>
            <a:spLocks noGrp="1"/>
          </p:cNvSpPr>
          <p:nvPr>
            <p:ph type="title"/>
          </p:nvPr>
        </p:nvSpPr>
        <p:spPr>
          <a:xfrm>
            <a:off x="838200" y="-16844"/>
            <a:ext cx="10515600" cy="699749"/>
          </a:xfrm>
        </p:spPr>
        <p:txBody>
          <a:bodyPr/>
          <a:lstStyle/>
          <a:p>
            <a:r>
              <a:rPr lang="en-US" dirty="0"/>
              <a:t>Synchronizing User Code</a:t>
            </a:r>
          </a:p>
        </p:txBody>
      </p:sp>
      <p:sp>
        <p:nvSpPr>
          <p:cNvPr id="3" name="Content Placeholder 2">
            <a:extLst>
              <a:ext uri="{FF2B5EF4-FFF2-40B4-BE49-F238E27FC236}">
                <a16:creationId xmlns:a16="http://schemas.microsoft.com/office/drawing/2014/main" id="{05314D24-AC7A-4284-A6CA-36F4613561B4}"/>
              </a:ext>
            </a:extLst>
          </p:cNvPr>
          <p:cNvSpPr>
            <a:spLocks noGrp="1"/>
          </p:cNvSpPr>
          <p:nvPr>
            <p:ph idx="1"/>
          </p:nvPr>
        </p:nvSpPr>
        <p:spPr>
          <a:xfrm>
            <a:off x="838199" y="613457"/>
            <a:ext cx="10794357" cy="3761773"/>
          </a:xfrm>
        </p:spPr>
        <p:txBody>
          <a:bodyPr>
            <a:normAutofit/>
          </a:bodyPr>
          <a:lstStyle/>
          <a:p>
            <a:r>
              <a:rPr lang="en-US" dirty="0"/>
              <a:t>So far, we’ve talked about how kernel code synchronizes with itself</a:t>
            </a: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ptable_lock</a:t>
            </a:r>
            <a:r>
              <a:rPr lang="en-US" dirty="0"/>
              <a:t> protects concurrent modifications to </a:t>
            </a:r>
            <a:r>
              <a:rPr lang="en-US" dirty="0" err="1">
                <a:latin typeface="Consolas" panose="020B0609020204030204" pitchFamily="49" charset="0"/>
              </a:rPr>
              <a:t>ptable</a:t>
            </a:r>
            <a:endParaRPr lang="en-US" dirty="0">
              <a:latin typeface="Consolas" panose="020B0609020204030204" pitchFamily="49" charset="0"/>
            </a:endParaRPr>
          </a:p>
          <a:p>
            <a:pPr lvl="1"/>
            <a:r>
              <a:rPr lang="en-US" dirty="0"/>
              <a:t>Ex: </a:t>
            </a:r>
            <a:r>
              <a:rPr lang="en-US" dirty="0">
                <a:latin typeface="Consolas" panose="020B0609020204030204" pitchFamily="49" charset="0"/>
              </a:rPr>
              <a:t>spinlock </a:t>
            </a:r>
            <a:r>
              <a:rPr lang="en-US" dirty="0" err="1">
                <a:latin typeface="Consolas" panose="020B0609020204030204" pitchFamily="49" charset="0"/>
              </a:rPr>
              <a:t>page_lock</a:t>
            </a:r>
            <a:r>
              <a:rPr lang="en-US" dirty="0"/>
              <a:t> protects concurrent modifications to memory allocation state</a:t>
            </a:r>
          </a:p>
          <a:p>
            <a:r>
              <a:rPr lang="en-US" dirty="0"/>
              <a:t>However, user-level code may want to synchronize itself!</a:t>
            </a:r>
          </a:p>
          <a:p>
            <a:pPr lvl="1"/>
            <a:r>
              <a:rPr lang="en-US" dirty="0"/>
              <a:t>Ex: Two threads in a multithreaded process need a producer/consumer queue</a:t>
            </a:r>
          </a:p>
          <a:p>
            <a:pPr lvl="1"/>
            <a:endParaRPr lang="en-US" dirty="0"/>
          </a:p>
          <a:p>
            <a:pPr lvl="1"/>
            <a:endParaRPr lang="en-US" dirty="0"/>
          </a:p>
          <a:p>
            <a:pPr lvl="1"/>
            <a:r>
              <a:rPr lang="en-US" dirty="0"/>
              <a:t>What about kernel-visible threads?</a:t>
            </a:r>
          </a:p>
        </p:txBody>
      </p:sp>
      <p:sp>
        <p:nvSpPr>
          <p:cNvPr id="4" name="Content Placeholder 2">
            <a:extLst>
              <a:ext uri="{FF2B5EF4-FFF2-40B4-BE49-F238E27FC236}">
                <a16:creationId xmlns:a16="http://schemas.microsoft.com/office/drawing/2014/main" id="{67E5A9A1-8736-40C8-BDE9-7E90D1005A64}"/>
              </a:ext>
            </a:extLst>
          </p:cNvPr>
          <p:cNvSpPr txBox="1">
            <a:spLocks/>
          </p:cNvSpPr>
          <p:nvPr/>
        </p:nvSpPr>
        <p:spPr>
          <a:xfrm>
            <a:off x="836751" y="4269104"/>
            <a:ext cx="7495573" cy="288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pPr>
            <a:r>
              <a:rPr lang="en-US" dirty="0"/>
              <a:t>Solution 1: </a:t>
            </a:r>
            <a:r>
              <a:rPr lang="en-US" dirty="0">
                <a:latin typeface="Consolas" panose="020B0609020204030204" pitchFamily="49" charset="0"/>
              </a:rPr>
              <a:t>lock()</a:t>
            </a:r>
            <a:r>
              <a:rPr lang="en-US" dirty="0"/>
              <a:t> atomically spins on a spinlock value that lives in low-canonical memory</a:t>
            </a:r>
          </a:p>
          <a:p>
            <a:pPr lvl="1">
              <a:lnSpc>
                <a:spcPct val="80000"/>
              </a:lnSpc>
            </a:pPr>
            <a:r>
              <a:rPr lang="en-US" dirty="0"/>
              <a:t>Solution 2: </a:t>
            </a:r>
            <a:r>
              <a:rPr lang="en-US" dirty="0">
                <a:latin typeface="Consolas" panose="020B0609020204030204" pitchFamily="49" charset="0"/>
              </a:rPr>
              <a:t>lock()</a:t>
            </a:r>
            <a:r>
              <a:rPr lang="en-US" dirty="0"/>
              <a:t> and </a:t>
            </a:r>
            <a:r>
              <a:rPr lang="en-US" dirty="0">
                <a:latin typeface="Consolas" panose="020B0609020204030204" pitchFamily="49" charset="0"/>
              </a:rPr>
              <a:t>unlock()</a:t>
            </a:r>
            <a:r>
              <a:rPr lang="en-US" dirty="0"/>
              <a:t> are system calls</a:t>
            </a:r>
          </a:p>
          <a:p>
            <a:pPr lvl="2">
              <a:lnSpc>
                <a:spcPct val="80000"/>
              </a:lnSpc>
            </a:pPr>
            <a:r>
              <a:rPr lang="en-US" dirty="0" err="1">
                <a:latin typeface="Consolas" panose="020B0609020204030204" pitchFamily="49" charset="0"/>
              </a:rPr>
              <a:t>sys_lock</a:t>
            </a:r>
            <a:r>
              <a:rPr lang="en-US" dirty="0">
                <a:latin typeface="Consolas" panose="020B0609020204030204" pitchFamily="49" charset="0"/>
              </a:rPr>
              <a:t>()</a:t>
            </a:r>
            <a:r>
              <a:rPr lang="en-US" dirty="0"/>
              <a:t> atomically test-and-sets a high-canonical value; may put calling thread on a kernel-level lock queue</a:t>
            </a:r>
          </a:p>
          <a:p>
            <a:pPr lvl="2">
              <a:lnSpc>
                <a:spcPct val="80000"/>
              </a:lnSpc>
            </a:pPr>
            <a:r>
              <a:rPr lang="en-US" dirty="0" err="1">
                <a:latin typeface="Consolas" panose="020B0609020204030204" pitchFamily="49" charset="0"/>
              </a:rPr>
              <a:t>sys_unlock</a:t>
            </a:r>
            <a:r>
              <a:rPr lang="en-US" dirty="0">
                <a:latin typeface="Consolas" panose="020B0609020204030204" pitchFamily="49" charset="0"/>
              </a:rPr>
              <a:t>()</a:t>
            </a:r>
            <a:r>
              <a:rPr lang="en-US" dirty="0"/>
              <a:t> atomically releases the lock; may transfer a thread from the lock queue to a CPU run queue</a:t>
            </a:r>
          </a:p>
          <a:p>
            <a:pPr lvl="1">
              <a:lnSpc>
                <a:spcPct val="80000"/>
              </a:lnSpc>
            </a:pPr>
            <a:r>
              <a:rPr lang="en-US" dirty="0"/>
              <a:t>There are other solutions (e.g., </a:t>
            </a:r>
            <a:r>
              <a:rPr lang="en-US" dirty="0" err="1"/>
              <a:t>futexes</a:t>
            </a:r>
            <a:r>
              <a:rPr lang="en-US" dirty="0"/>
              <a:t>)</a:t>
            </a:r>
          </a:p>
        </p:txBody>
      </p:sp>
      <p:grpSp>
        <p:nvGrpSpPr>
          <p:cNvPr id="67" name="Group 66">
            <a:extLst>
              <a:ext uri="{FF2B5EF4-FFF2-40B4-BE49-F238E27FC236}">
                <a16:creationId xmlns:a16="http://schemas.microsoft.com/office/drawing/2014/main" id="{90259972-B048-4C8B-AEF4-E9D40FFC14C4}"/>
              </a:ext>
            </a:extLst>
          </p:cNvPr>
          <p:cNvGrpSpPr/>
          <p:nvPr/>
        </p:nvGrpSpPr>
        <p:grpSpPr>
          <a:xfrm>
            <a:off x="1337843" y="3026538"/>
            <a:ext cx="1983127" cy="804923"/>
            <a:chOff x="1337843" y="3026538"/>
            <a:chExt cx="1983127" cy="804923"/>
          </a:xfrm>
        </p:grpSpPr>
        <p:pic>
          <p:nvPicPr>
            <p:cNvPr id="1026" name="Picture 2" descr="Image result for thread icon">
              <a:extLst>
                <a:ext uri="{FF2B5EF4-FFF2-40B4-BE49-F238E27FC236}">
                  <a16:creationId xmlns:a16="http://schemas.microsoft.com/office/drawing/2014/main" id="{12DFAD52-9728-4876-A50F-84B2248D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6047" y="3026538"/>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0805EE-41B4-47B1-9F23-A81C6BA06BA5}"/>
                </a:ext>
              </a:extLst>
            </p:cNvPr>
            <p:cNvSpPr txBox="1"/>
            <p:nvPr/>
          </p:nvSpPr>
          <p:spPr>
            <a:xfrm>
              <a:off x="1337843" y="3209608"/>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Producer</a:t>
              </a:r>
            </a:p>
          </p:txBody>
        </p:sp>
      </p:grpSp>
      <p:grpSp>
        <p:nvGrpSpPr>
          <p:cNvPr id="68" name="Group 67">
            <a:extLst>
              <a:ext uri="{FF2B5EF4-FFF2-40B4-BE49-F238E27FC236}">
                <a16:creationId xmlns:a16="http://schemas.microsoft.com/office/drawing/2014/main" id="{D8AC18BD-47B7-44DF-8A8B-EC27D29F79B0}"/>
              </a:ext>
            </a:extLst>
          </p:cNvPr>
          <p:cNvGrpSpPr/>
          <p:nvPr/>
        </p:nvGrpSpPr>
        <p:grpSpPr>
          <a:xfrm>
            <a:off x="8732132" y="3064036"/>
            <a:ext cx="1960222" cy="804923"/>
            <a:chOff x="8732132" y="3064036"/>
            <a:chExt cx="1960222" cy="804923"/>
          </a:xfrm>
        </p:grpSpPr>
        <p:pic>
          <p:nvPicPr>
            <p:cNvPr id="6" name="Picture 2" descr="Image result for thread icon">
              <a:extLst>
                <a:ext uri="{FF2B5EF4-FFF2-40B4-BE49-F238E27FC236}">
                  <a16:creationId xmlns:a16="http://schemas.microsoft.com/office/drawing/2014/main" id="{9EE2B376-5550-4734-8D70-48CFE22C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132" y="3064036"/>
              <a:ext cx="804923" cy="80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0E3390-C181-417D-90C4-5D72E78F8A86}"/>
                </a:ext>
              </a:extLst>
            </p:cNvPr>
            <p:cNvSpPr txBox="1"/>
            <p:nvPr/>
          </p:nvSpPr>
          <p:spPr>
            <a:xfrm>
              <a:off x="9176071" y="3244333"/>
              <a:ext cx="1516283"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Consumer</a:t>
              </a:r>
            </a:p>
          </p:txBody>
        </p:sp>
      </p:grpSp>
      <p:grpSp>
        <p:nvGrpSpPr>
          <p:cNvPr id="74" name="Group 73">
            <a:extLst>
              <a:ext uri="{FF2B5EF4-FFF2-40B4-BE49-F238E27FC236}">
                <a16:creationId xmlns:a16="http://schemas.microsoft.com/office/drawing/2014/main" id="{CD8C25D1-1772-45B3-B34D-31577F62AC1B}"/>
              </a:ext>
            </a:extLst>
          </p:cNvPr>
          <p:cNvGrpSpPr/>
          <p:nvPr/>
        </p:nvGrpSpPr>
        <p:grpSpPr>
          <a:xfrm>
            <a:off x="2854126" y="3200926"/>
            <a:ext cx="6143929" cy="868863"/>
            <a:chOff x="2854126" y="3200926"/>
            <a:chExt cx="6143929" cy="868863"/>
          </a:xfrm>
        </p:grpSpPr>
        <p:sp>
          <p:nvSpPr>
            <p:cNvPr id="9" name="TextBox 8">
              <a:extLst>
                <a:ext uri="{FF2B5EF4-FFF2-40B4-BE49-F238E27FC236}">
                  <a16:creationId xmlns:a16="http://schemas.microsoft.com/office/drawing/2014/main" id="{00CAF80F-8288-439B-B76B-40DB85223F6F}"/>
                </a:ext>
              </a:extLst>
            </p:cNvPr>
            <p:cNvSpPr txBox="1"/>
            <p:nvPr/>
          </p:nvSpPr>
          <p:spPr>
            <a:xfrm>
              <a:off x="5047043" y="3584605"/>
              <a:ext cx="195901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Shared queue</a:t>
              </a:r>
            </a:p>
          </p:txBody>
        </p:sp>
        <p:grpSp>
          <p:nvGrpSpPr>
            <p:cNvPr id="71" name="Group 70">
              <a:extLst>
                <a:ext uri="{FF2B5EF4-FFF2-40B4-BE49-F238E27FC236}">
                  <a16:creationId xmlns:a16="http://schemas.microsoft.com/office/drawing/2014/main" id="{DAB6D556-0925-4C4A-AAEA-A9ABA154EFD3}"/>
                </a:ext>
              </a:extLst>
            </p:cNvPr>
            <p:cNvGrpSpPr/>
            <p:nvPr/>
          </p:nvGrpSpPr>
          <p:grpSpPr>
            <a:xfrm>
              <a:off x="2854126" y="3200926"/>
              <a:ext cx="6143929" cy="868863"/>
              <a:chOff x="2854126" y="3200926"/>
              <a:chExt cx="6143929" cy="868863"/>
            </a:xfrm>
          </p:grpSpPr>
          <p:grpSp>
            <p:nvGrpSpPr>
              <p:cNvPr id="17" name="Group 16">
                <a:extLst>
                  <a:ext uri="{FF2B5EF4-FFF2-40B4-BE49-F238E27FC236}">
                    <a16:creationId xmlns:a16="http://schemas.microsoft.com/office/drawing/2014/main" id="{7A91BAAE-4154-4764-B5AA-18A6763BA02C}"/>
                  </a:ext>
                </a:extLst>
              </p:cNvPr>
              <p:cNvGrpSpPr/>
              <p:nvPr/>
            </p:nvGrpSpPr>
            <p:grpSpPr>
              <a:xfrm>
                <a:off x="3872499" y="3200926"/>
                <a:ext cx="4292664" cy="375954"/>
                <a:chOff x="3710452" y="3200926"/>
                <a:chExt cx="4292664" cy="375954"/>
              </a:xfrm>
            </p:grpSpPr>
            <p:grpSp>
              <p:nvGrpSpPr>
                <p:cNvPr id="13" name="Group 12">
                  <a:extLst>
                    <a:ext uri="{FF2B5EF4-FFF2-40B4-BE49-F238E27FC236}">
                      <a16:creationId xmlns:a16="http://schemas.microsoft.com/office/drawing/2014/main" id="{26A16B67-3688-47BF-BE1F-1FD0908F71F3}"/>
                    </a:ext>
                  </a:extLst>
                </p:cNvPr>
                <p:cNvGrpSpPr/>
                <p:nvPr/>
              </p:nvGrpSpPr>
              <p:grpSpPr>
                <a:xfrm>
                  <a:off x="4056731" y="3200926"/>
                  <a:ext cx="1433818" cy="368229"/>
                  <a:chOff x="4056731" y="3200926"/>
                  <a:chExt cx="1433818" cy="368229"/>
                </a:xfrm>
              </p:grpSpPr>
              <p:grpSp>
                <p:nvGrpSpPr>
                  <p:cNvPr id="12" name="Group 11">
                    <a:extLst>
                      <a:ext uri="{FF2B5EF4-FFF2-40B4-BE49-F238E27FC236}">
                        <a16:creationId xmlns:a16="http://schemas.microsoft.com/office/drawing/2014/main" id="{89642582-BA22-4279-B049-FD4AD6A37C8E}"/>
                      </a:ext>
                    </a:extLst>
                  </p:cNvPr>
                  <p:cNvGrpSpPr/>
                  <p:nvPr/>
                </p:nvGrpSpPr>
                <p:grpSpPr>
                  <a:xfrm>
                    <a:off x="4056731" y="3200926"/>
                    <a:ext cx="712039" cy="365760"/>
                    <a:chOff x="4056731" y="3200926"/>
                    <a:chExt cx="712039" cy="365760"/>
                  </a:xfrm>
                </p:grpSpPr>
                <p:sp>
                  <p:nvSpPr>
                    <p:cNvPr id="7" name="Rectangle 6">
                      <a:extLst>
                        <a:ext uri="{FF2B5EF4-FFF2-40B4-BE49-F238E27FC236}">
                          <a16:creationId xmlns:a16="http://schemas.microsoft.com/office/drawing/2014/main" id="{57645B4E-3B1E-4A25-9E74-CFFEFF31E68D}"/>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5EC2174-28F7-4BDC-832D-A354C5FB760C}"/>
                        </a:ext>
                      </a:extLst>
                    </p:cNvPr>
                    <p:cNvCxnSpPr>
                      <a:stCxn id="7"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7021CFD-4473-4223-BF46-91E596C6B7BC}"/>
                      </a:ext>
                    </a:extLst>
                  </p:cNvPr>
                  <p:cNvGrpSpPr/>
                  <p:nvPr/>
                </p:nvGrpSpPr>
                <p:grpSpPr>
                  <a:xfrm>
                    <a:off x="4778510" y="3203395"/>
                    <a:ext cx="712039" cy="365760"/>
                    <a:chOff x="4056731" y="3200926"/>
                    <a:chExt cx="712039" cy="365760"/>
                  </a:xfrm>
                </p:grpSpPr>
                <p:sp>
                  <p:nvSpPr>
                    <p:cNvPr id="15" name="Rectangle 14">
                      <a:extLst>
                        <a:ext uri="{FF2B5EF4-FFF2-40B4-BE49-F238E27FC236}">
                          <a16:creationId xmlns:a16="http://schemas.microsoft.com/office/drawing/2014/main" id="{C78861F2-1822-4542-A3D9-6746644EB559}"/>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A3FAE5-6E06-4A9D-8C1E-6ECA1AA0733C}"/>
                        </a:ext>
                      </a:extLst>
                    </p:cNvPr>
                    <p:cNvCxnSpPr>
                      <a:stCxn id="15"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7586B6AB-0A8E-429F-83F1-092A9A7942FE}"/>
                    </a:ext>
                  </a:extLst>
                </p:cNvPr>
                <p:cNvGrpSpPr/>
                <p:nvPr/>
              </p:nvGrpSpPr>
              <p:grpSpPr>
                <a:xfrm>
                  <a:off x="5490549" y="3203700"/>
                  <a:ext cx="1433818" cy="368229"/>
                  <a:chOff x="4056731" y="3200926"/>
                  <a:chExt cx="1433818" cy="368229"/>
                </a:xfrm>
              </p:grpSpPr>
              <p:grpSp>
                <p:nvGrpSpPr>
                  <p:cNvPr id="19" name="Group 18">
                    <a:extLst>
                      <a:ext uri="{FF2B5EF4-FFF2-40B4-BE49-F238E27FC236}">
                        <a16:creationId xmlns:a16="http://schemas.microsoft.com/office/drawing/2014/main" id="{44B44AB2-77C3-4119-8D40-C7262A9205E0}"/>
                      </a:ext>
                    </a:extLst>
                  </p:cNvPr>
                  <p:cNvGrpSpPr/>
                  <p:nvPr/>
                </p:nvGrpSpPr>
                <p:grpSpPr>
                  <a:xfrm>
                    <a:off x="4056731" y="3200926"/>
                    <a:ext cx="712039" cy="365760"/>
                    <a:chOff x="4056731" y="3200926"/>
                    <a:chExt cx="712039" cy="365760"/>
                  </a:xfrm>
                </p:grpSpPr>
                <p:sp>
                  <p:nvSpPr>
                    <p:cNvPr id="23" name="Rectangle 22">
                      <a:extLst>
                        <a:ext uri="{FF2B5EF4-FFF2-40B4-BE49-F238E27FC236}">
                          <a16:creationId xmlns:a16="http://schemas.microsoft.com/office/drawing/2014/main" id="{717263FB-E35B-4D3A-9381-AA2E3F586AF1}"/>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2A2B51A-7839-44E5-B5B3-A71C62B84CB0}"/>
                        </a:ext>
                      </a:extLst>
                    </p:cNvPr>
                    <p:cNvCxnSpPr>
                      <a:stCxn id="23"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97FA06F-0D4F-49B5-9AC1-12007311BE86}"/>
                      </a:ext>
                    </a:extLst>
                  </p:cNvPr>
                  <p:cNvGrpSpPr/>
                  <p:nvPr/>
                </p:nvGrpSpPr>
                <p:grpSpPr>
                  <a:xfrm>
                    <a:off x="4778510" y="3203395"/>
                    <a:ext cx="712039" cy="365760"/>
                    <a:chOff x="4056731" y="3200926"/>
                    <a:chExt cx="712039" cy="365760"/>
                  </a:xfrm>
                </p:grpSpPr>
                <p:sp>
                  <p:nvSpPr>
                    <p:cNvPr id="21" name="Rectangle 20">
                      <a:extLst>
                        <a:ext uri="{FF2B5EF4-FFF2-40B4-BE49-F238E27FC236}">
                          <a16:creationId xmlns:a16="http://schemas.microsoft.com/office/drawing/2014/main" id="{8D22F140-72CB-4E3D-BCB0-E490CE4FCCA5}"/>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AC38F8-011D-40D5-9B39-AF933F9402AB}"/>
                        </a:ext>
                      </a:extLst>
                    </p:cNvPr>
                    <p:cNvCxnSpPr>
                      <a:stCxn id="21"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4E1FC6EC-8E97-47FA-8C3A-7B964317DC4E}"/>
                    </a:ext>
                  </a:extLst>
                </p:cNvPr>
                <p:cNvGrpSpPr/>
                <p:nvPr/>
              </p:nvGrpSpPr>
              <p:grpSpPr>
                <a:xfrm>
                  <a:off x="6915577" y="3208651"/>
                  <a:ext cx="1087539" cy="368229"/>
                  <a:chOff x="4056731" y="3200926"/>
                  <a:chExt cx="1087539" cy="368229"/>
                </a:xfrm>
              </p:grpSpPr>
              <p:grpSp>
                <p:nvGrpSpPr>
                  <p:cNvPr id="26" name="Group 25">
                    <a:extLst>
                      <a:ext uri="{FF2B5EF4-FFF2-40B4-BE49-F238E27FC236}">
                        <a16:creationId xmlns:a16="http://schemas.microsoft.com/office/drawing/2014/main" id="{4C2121C0-29D3-40A7-BF5E-0BC5B6A1E44B}"/>
                      </a:ext>
                    </a:extLst>
                  </p:cNvPr>
                  <p:cNvGrpSpPr/>
                  <p:nvPr/>
                </p:nvGrpSpPr>
                <p:grpSpPr>
                  <a:xfrm>
                    <a:off x="4056731" y="3200926"/>
                    <a:ext cx="712039" cy="365760"/>
                    <a:chOff x="4056731" y="3200926"/>
                    <a:chExt cx="712039" cy="365760"/>
                  </a:xfrm>
                </p:grpSpPr>
                <p:sp>
                  <p:nvSpPr>
                    <p:cNvPr id="30" name="Rectangle 29">
                      <a:extLst>
                        <a:ext uri="{FF2B5EF4-FFF2-40B4-BE49-F238E27FC236}">
                          <a16:creationId xmlns:a16="http://schemas.microsoft.com/office/drawing/2014/main" id="{D8F094BC-1D88-4CEB-8857-B4F437BA47CB}"/>
                        </a:ext>
                      </a:extLst>
                    </p:cNvPr>
                    <p:cNvSpPr>
                      <a:spLocks noChangeAspect="1"/>
                    </p:cNvSpPr>
                    <p:nvPr/>
                  </p:nvSpPr>
                  <p:spPr>
                    <a:xfrm>
                      <a:off x="4056731" y="3200926"/>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92ED851-40FF-45C6-94D4-056E917680AD}"/>
                        </a:ext>
                      </a:extLst>
                    </p:cNvPr>
                    <p:cNvCxnSpPr>
                      <a:stCxn id="30" idx="3"/>
                    </p:cNvCxnSpPr>
                    <p:nvPr/>
                  </p:nvCxnSpPr>
                  <p:spPr>
                    <a:xfrm>
                      <a:off x="4422491"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2E220B5-4748-4516-B24F-069B5FDD9179}"/>
                      </a:ext>
                    </a:extLst>
                  </p:cNvPr>
                  <p:cNvSpPr>
                    <a:spLocks noChangeAspect="1"/>
                  </p:cNvSpPr>
                  <p:nvPr/>
                </p:nvSpPr>
                <p:spPr>
                  <a:xfrm>
                    <a:off x="4778510" y="3203395"/>
                    <a:ext cx="365760" cy="365760"/>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a:extLst>
                    <a:ext uri="{FF2B5EF4-FFF2-40B4-BE49-F238E27FC236}">
                      <a16:creationId xmlns:a16="http://schemas.microsoft.com/office/drawing/2014/main" id="{5AE8D93A-8EA2-4E50-BFFC-BC1409A82408}"/>
                    </a:ext>
                  </a:extLst>
                </p:cNvPr>
                <p:cNvCxnSpPr/>
                <p:nvPr/>
              </p:nvCxnSpPr>
              <p:spPr>
                <a:xfrm>
                  <a:off x="3710452" y="3383806"/>
                  <a:ext cx="346279"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8E53D7C5-2075-4A37-8072-4CEBEBE32748}"/>
                  </a:ext>
                </a:extLst>
              </p:cNvPr>
              <p:cNvGrpSpPr/>
              <p:nvPr/>
            </p:nvGrpSpPr>
            <p:grpSpPr>
              <a:xfrm>
                <a:off x="2854126" y="3370979"/>
                <a:ext cx="1249463" cy="629759"/>
                <a:chOff x="2854126" y="3370979"/>
                <a:chExt cx="1249463" cy="629759"/>
              </a:xfrm>
            </p:grpSpPr>
            <p:sp>
              <p:nvSpPr>
                <p:cNvPr id="34" name="TextBox 33">
                  <a:extLst>
                    <a:ext uri="{FF2B5EF4-FFF2-40B4-BE49-F238E27FC236}">
                      <a16:creationId xmlns:a16="http://schemas.microsoft.com/office/drawing/2014/main" id="{0067B685-F26E-4632-95B3-88316A631450}"/>
                    </a:ext>
                  </a:extLst>
                </p:cNvPr>
                <p:cNvSpPr txBox="1"/>
                <p:nvPr/>
              </p:nvSpPr>
              <p:spPr>
                <a:xfrm>
                  <a:off x="2854126" y="3662184"/>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Enqueue</a:t>
                  </a:r>
                </a:p>
              </p:txBody>
            </p:sp>
            <p:sp>
              <p:nvSpPr>
                <p:cNvPr id="33" name="Arc 32">
                  <a:extLst>
                    <a:ext uri="{FF2B5EF4-FFF2-40B4-BE49-F238E27FC236}">
                      <a16:creationId xmlns:a16="http://schemas.microsoft.com/office/drawing/2014/main" id="{44F3F79B-C00D-4444-BFE0-CA92316FDD8C}"/>
                    </a:ext>
                  </a:extLst>
                </p:cNvPr>
                <p:cNvSpPr/>
                <p:nvPr/>
              </p:nvSpPr>
              <p:spPr>
                <a:xfrm rot="16200000">
                  <a:off x="3456205" y="3318614"/>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19C15A2-3F9F-4823-A8A4-A9FD6BCCC017}"/>
                  </a:ext>
                </a:extLst>
              </p:cNvPr>
              <p:cNvGrpSpPr/>
              <p:nvPr/>
            </p:nvGrpSpPr>
            <p:grpSpPr>
              <a:xfrm>
                <a:off x="7757056" y="3370040"/>
                <a:ext cx="1240999" cy="699749"/>
                <a:chOff x="7757056" y="3370040"/>
                <a:chExt cx="1240999" cy="699749"/>
              </a:xfrm>
            </p:grpSpPr>
            <p:sp>
              <p:nvSpPr>
                <p:cNvPr id="35" name="TextBox 34">
                  <a:extLst>
                    <a:ext uri="{FF2B5EF4-FFF2-40B4-BE49-F238E27FC236}">
                      <a16:creationId xmlns:a16="http://schemas.microsoft.com/office/drawing/2014/main" id="{5EAAD857-5761-40D2-806E-912CB17C8D89}"/>
                    </a:ext>
                  </a:extLst>
                </p:cNvPr>
                <p:cNvSpPr txBox="1"/>
                <p:nvPr/>
              </p:nvSpPr>
              <p:spPr>
                <a:xfrm>
                  <a:off x="7757056" y="3661921"/>
                  <a:ext cx="1240999" cy="33855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Dequeue</a:t>
                  </a:r>
                </a:p>
              </p:txBody>
            </p:sp>
            <p:sp>
              <p:nvSpPr>
                <p:cNvPr id="37" name="Arc 36">
                  <a:extLst>
                    <a:ext uri="{FF2B5EF4-FFF2-40B4-BE49-F238E27FC236}">
                      <a16:creationId xmlns:a16="http://schemas.microsoft.com/office/drawing/2014/main" id="{CA2C1646-4FB2-41AF-82CF-85CC3CB28BF3}"/>
                    </a:ext>
                  </a:extLst>
                </p:cNvPr>
                <p:cNvSpPr/>
                <p:nvPr/>
              </p:nvSpPr>
              <p:spPr>
                <a:xfrm rot="283090">
                  <a:off x="7929785" y="3370040"/>
                  <a:ext cx="595019" cy="699749"/>
                </a:xfrm>
                <a:prstGeom prst="arc">
                  <a:avLst>
                    <a:gd name="adj1" fmla="val 16200000"/>
                    <a:gd name="adj2" fmla="val 269267"/>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84" name="Group 83">
            <a:extLst>
              <a:ext uri="{FF2B5EF4-FFF2-40B4-BE49-F238E27FC236}">
                <a16:creationId xmlns:a16="http://schemas.microsoft.com/office/drawing/2014/main" id="{CD8FDA82-DE3E-41E5-969B-6C87CEF3F37D}"/>
              </a:ext>
            </a:extLst>
          </p:cNvPr>
          <p:cNvGrpSpPr/>
          <p:nvPr/>
        </p:nvGrpSpPr>
        <p:grpSpPr>
          <a:xfrm>
            <a:off x="8368420" y="3931128"/>
            <a:ext cx="3724941" cy="2926872"/>
            <a:chOff x="8368420" y="3931128"/>
            <a:chExt cx="3724941" cy="2926872"/>
          </a:xfrm>
        </p:grpSpPr>
        <p:grpSp>
          <p:nvGrpSpPr>
            <p:cNvPr id="82" name="Group 81">
              <a:extLst>
                <a:ext uri="{FF2B5EF4-FFF2-40B4-BE49-F238E27FC236}">
                  <a16:creationId xmlns:a16="http://schemas.microsoft.com/office/drawing/2014/main" id="{0E7A77E6-A93D-4A26-89C3-5EF1ADF8D5AE}"/>
                </a:ext>
              </a:extLst>
            </p:cNvPr>
            <p:cNvGrpSpPr/>
            <p:nvPr/>
          </p:nvGrpSpPr>
          <p:grpSpPr>
            <a:xfrm>
              <a:off x="8465110" y="4376109"/>
              <a:ext cx="3583414" cy="2481891"/>
              <a:chOff x="8465110" y="4376109"/>
              <a:chExt cx="3583414" cy="2481891"/>
            </a:xfrm>
          </p:grpSpPr>
          <p:grpSp>
            <p:nvGrpSpPr>
              <p:cNvPr id="41" name="Group 40">
                <a:extLst>
                  <a:ext uri="{FF2B5EF4-FFF2-40B4-BE49-F238E27FC236}">
                    <a16:creationId xmlns:a16="http://schemas.microsoft.com/office/drawing/2014/main" id="{CF0BBC35-BB85-4C89-9456-E0B5A8C23130}"/>
                  </a:ext>
                </a:extLst>
              </p:cNvPr>
              <p:cNvGrpSpPr/>
              <p:nvPr/>
            </p:nvGrpSpPr>
            <p:grpSpPr>
              <a:xfrm>
                <a:off x="8465110" y="4376109"/>
                <a:ext cx="3581400" cy="2481891"/>
                <a:chOff x="8407237" y="436942"/>
                <a:chExt cx="3581400" cy="2481891"/>
              </a:xfrm>
            </p:grpSpPr>
            <p:sp>
              <p:nvSpPr>
                <p:cNvPr id="42" name="Rectangle 41">
                  <a:extLst>
                    <a:ext uri="{FF2B5EF4-FFF2-40B4-BE49-F238E27FC236}">
                      <a16:creationId xmlns:a16="http://schemas.microsoft.com/office/drawing/2014/main" id="{7365455B-75AE-448E-BB32-B9541BAF7818}"/>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43" name="Rectangle 42">
                  <a:extLst>
                    <a:ext uri="{FF2B5EF4-FFF2-40B4-BE49-F238E27FC236}">
                      <a16:creationId xmlns:a16="http://schemas.microsoft.com/office/drawing/2014/main" id="{8F0ABF93-2A46-4D53-9921-A683D41A0B9D}"/>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44" name="Rectangle 43">
                  <a:extLst>
                    <a:ext uri="{FF2B5EF4-FFF2-40B4-BE49-F238E27FC236}">
                      <a16:creationId xmlns:a16="http://schemas.microsoft.com/office/drawing/2014/main" id="{E9E008B1-4476-4CCD-87EF-972E671F5C18}"/>
                    </a:ext>
                  </a:extLst>
                </p:cNvPr>
                <p:cNvSpPr/>
                <p:nvPr/>
              </p:nvSpPr>
              <p:spPr>
                <a:xfrm>
                  <a:off x="8407237" y="2059838"/>
                  <a:ext cx="3581400" cy="7447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cs typeface="Segoe UI" panose="020B0502040204020203" pitchFamily="34" charset="0"/>
                    </a:rPr>
                    <a:t>kalloc</a:t>
                  </a:r>
                  <a:r>
                    <a:rPr lang="en-US" sz="2400" dirty="0">
                      <a:solidFill>
                        <a:schemeClr val="tx1"/>
                      </a:solidFill>
                      <a:latin typeface="Consolas" panose="020B0609020204030204" pitchFamily="49" charset="0"/>
                      <a:cs typeface="Segoe UI" panose="020B0502040204020203" pitchFamily="34" charset="0"/>
                    </a:rPr>
                    <a:t>()</a:t>
                  </a:r>
                  <a:r>
                    <a:rPr lang="en-US" sz="2400" dirty="0">
                      <a:solidFill>
                        <a:schemeClr val="tx1"/>
                      </a:solidFill>
                      <a:latin typeface="Segoe UI" panose="020B0502040204020203" pitchFamily="34" charset="0"/>
                      <a:cs typeface="Segoe UI" panose="020B0502040204020203" pitchFamily="34" charset="0"/>
                    </a:rPr>
                    <a:t>’d region</a:t>
                  </a:r>
                </a:p>
              </p:txBody>
            </p:sp>
            <p:sp>
              <p:nvSpPr>
                <p:cNvPr id="45" name="Rectangle 44">
                  <a:extLst>
                    <a:ext uri="{FF2B5EF4-FFF2-40B4-BE49-F238E27FC236}">
                      <a16:creationId xmlns:a16="http://schemas.microsoft.com/office/drawing/2014/main" id="{8E1F7E3C-8F5C-4010-B824-97A76A03AD1D}"/>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46" name="Rectangle 45">
                <a:extLst>
                  <a:ext uri="{FF2B5EF4-FFF2-40B4-BE49-F238E27FC236}">
                    <a16:creationId xmlns:a16="http://schemas.microsoft.com/office/drawing/2014/main" id="{10498420-009D-473D-B2B7-F033C3E8CC7B}"/>
                  </a:ext>
                </a:extLst>
              </p:cNvPr>
              <p:cNvSpPr/>
              <p:nvPr/>
            </p:nvSpPr>
            <p:spPr>
              <a:xfrm>
                <a:off x="8465708" y="5070852"/>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P1:Tx kernel stack</a:t>
                </a:r>
              </a:p>
            </p:txBody>
          </p:sp>
          <p:sp>
            <p:nvSpPr>
              <p:cNvPr id="47" name="Rectangle 46">
                <a:extLst>
                  <a:ext uri="{FF2B5EF4-FFF2-40B4-BE49-F238E27FC236}">
                    <a16:creationId xmlns:a16="http://schemas.microsoft.com/office/drawing/2014/main" id="{D13F8FF9-40AA-42C4-8AA5-56BB71153EB6}"/>
                  </a:ext>
                </a:extLst>
              </p:cNvPr>
              <p:cNvSpPr/>
              <p:nvPr/>
            </p:nvSpPr>
            <p:spPr>
              <a:xfrm>
                <a:off x="8467124" y="5510114"/>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P1:Ty kernel stack</a:t>
                </a:r>
              </a:p>
            </p:txBody>
          </p:sp>
        </p:grpSp>
        <p:sp>
          <p:nvSpPr>
            <p:cNvPr id="85" name="TextBox 84">
              <a:extLst>
                <a:ext uri="{FF2B5EF4-FFF2-40B4-BE49-F238E27FC236}">
                  <a16:creationId xmlns:a16="http://schemas.microsoft.com/office/drawing/2014/main" id="{ECCA59C4-D7D4-45D5-96C0-50B376828E32}"/>
                </a:ext>
              </a:extLst>
            </p:cNvPr>
            <p:cNvSpPr txBox="1"/>
            <p:nvPr/>
          </p:nvSpPr>
          <p:spPr>
            <a:xfrm>
              <a:off x="8368420" y="3931128"/>
              <a:ext cx="372494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High canonical memory</a:t>
              </a:r>
            </a:p>
          </p:txBody>
        </p:sp>
      </p:grpSp>
      <p:grpSp>
        <p:nvGrpSpPr>
          <p:cNvPr id="91" name="Group 90">
            <a:extLst>
              <a:ext uri="{FF2B5EF4-FFF2-40B4-BE49-F238E27FC236}">
                <a16:creationId xmlns:a16="http://schemas.microsoft.com/office/drawing/2014/main" id="{F7C64221-9506-401B-9494-CB21185BB078}"/>
              </a:ext>
            </a:extLst>
          </p:cNvPr>
          <p:cNvGrpSpPr/>
          <p:nvPr/>
        </p:nvGrpSpPr>
        <p:grpSpPr>
          <a:xfrm>
            <a:off x="6957931" y="3189328"/>
            <a:ext cx="1507179" cy="3198713"/>
            <a:chOff x="6957931" y="3189328"/>
            <a:chExt cx="1507179" cy="3198713"/>
          </a:xfrm>
        </p:grpSpPr>
        <p:grpSp>
          <p:nvGrpSpPr>
            <p:cNvPr id="83" name="Group 82">
              <a:extLst>
                <a:ext uri="{FF2B5EF4-FFF2-40B4-BE49-F238E27FC236}">
                  <a16:creationId xmlns:a16="http://schemas.microsoft.com/office/drawing/2014/main" id="{5BB0B56F-4FE5-4C04-829A-DB1AB5A1BAC9}"/>
                </a:ext>
              </a:extLst>
            </p:cNvPr>
            <p:cNvGrpSpPr/>
            <p:nvPr/>
          </p:nvGrpSpPr>
          <p:grpSpPr>
            <a:xfrm>
              <a:off x="8279463" y="4206582"/>
              <a:ext cx="185647" cy="2181459"/>
              <a:chOff x="8279463" y="4206582"/>
              <a:chExt cx="185647" cy="2181459"/>
            </a:xfrm>
          </p:grpSpPr>
          <p:cxnSp>
            <p:nvCxnSpPr>
              <p:cNvPr id="36" name="Straight Connector 35">
                <a:extLst>
                  <a:ext uri="{FF2B5EF4-FFF2-40B4-BE49-F238E27FC236}">
                    <a16:creationId xmlns:a16="http://schemas.microsoft.com/office/drawing/2014/main" id="{ACB23208-31DA-4939-825F-ACC16045526B}"/>
                  </a:ext>
                </a:extLst>
              </p:cNvPr>
              <p:cNvCxnSpPr>
                <a:cxnSpLocks/>
              </p:cNvCxnSpPr>
              <p:nvPr/>
            </p:nvCxnSpPr>
            <p:spPr>
              <a:xfrm>
                <a:off x="8279463" y="4206582"/>
                <a:ext cx="0" cy="2181459"/>
              </a:xfrm>
              <a:prstGeom prst="line">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858DB2E-A43B-420D-B501-679BABECAB3A}"/>
                  </a:ext>
                </a:extLst>
              </p:cNvPr>
              <p:cNvCxnSpPr>
                <a:cxnSpLocks/>
              </p:cNvCxnSpPr>
              <p:nvPr/>
            </p:nvCxnSpPr>
            <p:spPr>
              <a:xfrm>
                <a:off x="8279463" y="6381113"/>
                <a:ext cx="185647" cy="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90" name="Picture 89">
              <a:extLst>
                <a:ext uri="{FF2B5EF4-FFF2-40B4-BE49-F238E27FC236}">
                  <a16:creationId xmlns:a16="http://schemas.microsoft.com/office/drawing/2014/main" id="{70916AEF-DB6F-433E-9094-A35864D29F17}"/>
                </a:ext>
              </a:extLst>
            </p:cNvPr>
            <p:cNvPicPr>
              <a:picLocks noChangeAspect="1"/>
            </p:cNvPicPr>
            <p:nvPr/>
          </p:nvPicPr>
          <p:blipFill>
            <a:blip r:embed="rId4"/>
            <a:stretch>
              <a:fillRect/>
            </a:stretch>
          </p:blipFill>
          <p:spPr>
            <a:xfrm>
              <a:off x="6957931" y="3189328"/>
              <a:ext cx="1461190" cy="1012478"/>
            </a:xfrm>
            <a:prstGeom prst="rect">
              <a:avLst/>
            </a:prstGeom>
            <a:ln w="38100">
              <a:solidFill>
                <a:schemeClr val="tx1"/>
              </a:solidFill>
            </a:ln>
          </p:spPr>
        </p:pic>
      </p:grpSp>
    </p:spTree>
    <p:extLst>
      <p:ext uri="{BB962C8B-B14F-4D97-AF65-F5344CB8AC3E}">
        <p14:creationId xmlns:p14="http://schemas.microsoft.com/office/powerpoint/2010/main" val="13894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7"/>
                                        </p:tgtEl>
                                      </p:cBhvr>
                                    </p:animEffect>
                                    <p:set>
                                      <p:cBhvr>
                                        <p:cTn id="12" dur="1" fill="hold">
                                          <p:stCondLst>
                                            <p:cond delay="499"/>
                                          </p:stCondLst>
                                        </p:cTn>
                                        <p:tgtEl>
                                          <p:spTgt spid="6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8"/>
                                        </p:tgtEl>
                                      </p:cBhvr>
                                    </p:animEffect>
                                    <p:set>
                                      <p:cBhvr>
                                        <p:cTn id="15" dur="1" fill="hold">
                                          <p:stCondLst>
                                            <p:cond delay="499"/>
                                          </p:stCondLst>
                                        </p:cTn>
                                        <p:tgtEl>
                                          <p:spTgt spid="6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4"/>
                                        </p:tgtEl>
                                      </p:cBhvr>
                                    </p:animEffect>
                                    <p:set>
                                      <p:cBhvr>
                                        <p:cTn id="18" dur="1" fill="hold">
                                          <p:stCondLst>
                                            <p:cond delay="499"/>
                                          </p:stCondLst>
                                        </p:cTn>
                                        <p:tgtEl>
                                          <p:spTgt spid="7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91"/>
                                        </p:tgtEl>
                                        <p:attrNameLst>
                                          <p:attrName>r</p:attrName>
                                        </p:attrNameLst>
                                      </p:cBhvr>
                                    </p:animRot>
                                    <p:animRot by="-240000">
                                      <p:cBhvr>
                                        <p:cTn id="24" dur="200" fill="hold">
                                          <p:stCondLst>
                                            <p:cond delay="200"/>
                                          </p:stCondLst>
                                        </p:cTn>
                                        <p:tgtEl>
                                          <p:spTgt spid="91"/>
                                        </p:tgtEl>
                                        <p:attrNameLst>
                                          <p:attrName>r</p:attrName>
                                        </p:attrNameLst>
                                      </p:cBhvr>
                                    </p:animRot>
                                    <p:animRot by="240000">
                                      <p:cBhvr>
                                        <p:cTn id="25" dur="200" fill="hold">
                                          <p:stCondLst>
                                            <p:cond delay="400"/>
                                          </p:stCondLst>
                                        </p:cTn>
                                        <p:tgtEl>
                                          <p:spTgt spid="91"/>
                                        </p:tgtEl>
                                        <p:attrNameLst>
                                          <p:attrName>r</p:attrName>
                                        </p:attrNameLst>
                                      </p:cBhvr>
                                    </p:animRot>
                                    <p:animRot by="-240000">
                                      <p:cBhvr>
                                        <p:cTn id="26" dur="200" fill="hold">
                                          <p:stCondLst>
                                            <p:cond delay="600"/>
                                          </p:stCondLst>
                                        </p:cTn>
                                        <p:tgtEl>
                                          <p:spTgt spid="91"/>
                                        </p:tgtEl>
                                        <p:attrNameLst>
                                          <p:attrName>r</p:attrName>
                                        </p:attrNameLst>
                                      </p:cBhvr>
                                    </p:animRot>
                                    <p:animRot by="120000">
                                      <p:cBhvr>
                                        <p:cTn id="27" dur="200" fill="hold">
                                          <p:stCondLst>
                                            <p:cond delay="800"/>
                                          </p:stCondLst>
                                        </p:cTn>
                                        <p:tgtEl>
                                          <p:spTgt spid="9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788CCD-05EF-4208-A803-65F958D60DFE}"/>
              </a:ext>
            </a:extLst>
          </p:cNvPr>
          <p:cNvSpPr/>
          <p:nvPr/>
        </p:nvSpPr>
        <p:spPr>
          <a:xfrm>
            <a:off x="196312" y="-1158390"/>
            <a:ext cx="11516810" cy="10864513"/>
          </a:xfrm>
          <a:prstGeom prst="rect">
            <a:avLst/>
          </a:prstGeom>
        </p:spPr>
        <p:txBody>
          <a:bodyPr wrap="square">
            <a:spAutoFit/>
          </a:bodyPr>
          <a:lstStyle/>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Etc</a:t>
            </a:r>
            <a:r>
              <a:rPr lang="en-US" sz="2800" dirty="0">
                <a:latin typeface="Consolas" panose="020B0609020204030204" pitchFamily="49" charset="0"/>
              </a:rPr>
              <a:t>, and then at the end of the</a:t>
            </a:r>
          </a:p>
          <a:p>
            <a:r>
              <a:rPr lang="en-US" sz="2800" dirty="0">
                <a:latin typeface="Consolas" panose="020B0609020204030204" pitchFamily="49" charset="0"/>
              </a:rPr>
              <a:t>	//function . . .</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p; //This is a “fork succeeded”</a:t>
            </a:r>
          </a:p>
          <a:p>
            <a:r>
              <a:rPr lang="en-US" sz="2800" dirty="0">
                <a:latin typeface="Consolas" panose="020B0609020204030204" pitchFamily="49" charset="0"/>
              </a:rPr>
              <a:t>               //return path.</a:t>
            </a:r>
          </a:p>
          <a:p>
            <a:endParaRPr lang="en-US" sz="2800" dirty="0">
              <a:latin typeface="Consolas" panose="020B0609020204030204" pitchFamily="49" charset="0"/>
            </a:endParaRPr>
          </a:p>
          <a:p>
            <a:r>
              <a:rPr lang="en-US" sz="2800" dirty="0">
                <a:latin typeface="Consolas" panose="020B0609020204030204" pitchFamily="49" charset="0"/>
              </a:rPr>
              <a:t>//If we reach any of the </a:t>
            </a:r>
            <a:r>
              <a:rPr lang="en-US" sz="2800" dirty="0" err="1">
                <a:latin typeface="Consolas" panose="020B0609020204030204" pitchFamily="49" charset="0"/>
              </a:rPr>
              <a:t>goto</a:t>
            </a:r>
            <a:r>
              <a:rPr lang="en-US" sz="2800" dirty="0">
                <a:latin typeface="Consolas" panose="020B0609020204030204" pitchFamily="49" charset="0"/>
              </a:rPr>
              <a:t> statements</a:t>
            </a:r>
          </a:p>
          <a:p>
            <a:r>
              <a:rPr lang="en-US" sz="2800" dirty="0">
                <a:latin typeface="Consolas" panose="020B0609020204030204" pitchFamily="49" charset="0"/>
              </a:rPr>
              <a:t>//here, A SADNESS HAS OCCURRED.</a:t>
            </a:r>
          </a:p>
          <a:p>
            <a:r>
              <a:rPr lang="en-US" sz="2800" dirty="0" err="1">
                <a:solidFill>
                  <a:srgbClr val="00B050"/>
                </a:solidFill>
                <a:latin typeface="Consolas" panose="020B0609020204030204" pitchFamily="49" charset="0"/>
              </a:rPr>
              <a:t>bad_fork_free_pid</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pid</a:t>
            </a:r>
            <a:r>
              <a:rPr lang="en-US" sz="2800" dirty="0">
                <a:latin typeface="Consolas" panose="020B0609020204030204" pitchFamily="49" charset="0"/>
              </a:rPr>
              <a:t> != &amp;</a:t>
            </a:r>
            <a:r>
              <a:rPr lang="en-US" sz="2800" dirty="0" err="1">
                <a:latin typeface="Consolas" panose="020B0609020204030204" pitchFamily="49" charset="0"/>
              </a:rPr>
              <a:t>init_struct_pid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free_pid</a:t>
            </a:r>
            <a:r>
              <a:rPr lang="en-US" sz="2800" dirty="0">
                <a:latin typeface="Consolas" panose="020B0609020204030204" pitchFamily="49" charset="0"/>
              </a:rPr>
              <a:t>(</a:t>
            </a:r>
            <a:r>
              <a:rPr lang="en-US" sz="2800" dirty="0" err="1">
                <a:latin typeface="Consolas" panose="020B0609020204030204" pitchFamily="49" charset="0"/>
              </a:rPr>
              <a:t>pid</a:t>
            </a:r>
            <a:r>
              <a:rPr lang="en-US" sz="2800" dirty="0">
                <a:latin typeface="Consolas" panose="020B0609020204030204" pitchFamily="49" charset="0"/>
              </a:rPr>
              <a:t>);</a:t>
            </a:r>
          </a:p>
          <a:p>
            <a:r>
              <a:rPr lang="en-US" sz="2800" dirty="0" err="1">
                <a:solidFill>
                  <a:srgbClr val="00B050"/>
                </a:solidFill>
                <a:latin typeface="Consolas" panose="020B0609020204030204" pitchFamily="49" charset="0"/>
              </a:rPr>
              <a:t>bad_fork_cleanup_thread</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exit_thread</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bad_fork_cleanup_io</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a:t>
            </a:r>
            <a:r>
              <a:rPr lang="en-US" sz="2800" dirty="0" err="1">
                <a:latin typeface="Consolas" panose="020B0609020204030204" pitchFamily="49" charset="0"/>
              </a:rPr>
              <a:t>io_context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exit_io_context</a:t>
            </a:r>
            <a:r>
              <a:rPr lang="en-US" sz="2800" dirty="0">
                <a:latin typeface="Consolas" panose="020B0609020204030204" pitchFamily="49" charset="0"/>
              </a:rPr>
              <a:t>(p);</a:t>
            </a:r>
          </a:p>
          <a:p>
            <a:r>
              <a:rPr lang="en-US" sz="2800" dirty="0" err="1">
                <a:solidFill>
                  <a:srgbClr val="00B050"/>
                </a:solidFill>
                <a:latin typeface="Consolas" panose="020B0609020204030204" pitchFamily="49" charset="0"/>
              </a:rPr>
              <a:t>bad_fork_cleanup_mm</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if</a:t>
            </a:r>
            <a:r>
              <a:rPr lang="en-US" sz="2800" dirty="0">
                <a:latin typeface="Consolas" panose="020B0609020204030204" pitchFamily="49" charset="0"/>
              </a:rPr>
              <a:t> (p-&gt;mm) {</a:t>
            </a:r>
          </a:p>
          <a:p>
            <a:r>
              <a:rPr lang="en-US" sz="2800" dirty="0">
                <a:latin typeface="Consolas" panose="020B0609020204030204" pitchFamily="49" charset="0"/>
              </a:rPr>
              <a:t>		</a:t>
            </a:r>
            <a:r>
              <a:rPr lang="en-US" sz="2800" dirty="0" err="1">
                <a:latin typeface="Consolas" panose="020B0609020204030204" pitchFamily="49" charset="0"/>
              </a:rPr>
              <a:t>mm_clear_owner</a:t>
            </a:r>
            <a:r>
              <a:rPr lang="en-US" sz="2800" dirty="0">
                <a:latin typeface="Consolas" panose="020B0609020204030204" pitchFamily="49" charset="0"/>
              </a:rPr>
              <a:t>(p-&gt;mm, p);</a:t>
            </a:r>
          </a:p>
          <a:p>
            <a:r>
              <a:rPr lang="en-US" sz="2800" dirty="0">
                <a:latin typeface="Consolas" panose="020B0609020204030204" pitchFamily="49" charset="0"/>
              </a:rPr>
              <a:t>		</a:t>
            </a:r>
            <a:r>
              <a:rPr lang="en-US" sz="2800" dirty="0" err="1">
                <a:latin typeface="Consolas" panose="020B0609020204030204" pitchFamily="49" charset="0"/>
              </a:rPr>
              <a:t>mmput</a:t>
            </a:r>
            <a:r>
              <a:rPr lang="en-US" sz="2800" dirty="0">
                <a:latin typeface="Consolas" panose="020B0609020204030204" pitchFamily="49" charset="0"/>
              </a:rPr>
              <a:t>(p-&gt;mm);</a:t>
            </a:r>
          </a:p>
          <a:p>
            <a:r>
              <a:rPr lang="en-US" sz="2800" dirty="0">
                <a:latin typeface="Consolas" panose="020B0609020204030204" pitchFamily="49" charset="0"/>
              </a:rPr>
              <a:t>	}</a:t>
            </a:r>
          </a:p>
          <a:p>
            <a:r>
              <a:rPr lang="en-US" sz="2800" dirty="0">
                <a:latin typeface="Consolas" panose="020B0609020204030204" pitchFamily="49" charset="0"/>
              </a:rPr>
              <a:t>//...etc...</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ERR_PTR(</a:t>
            </a:r>
            <a:r>
              <a:rPr lang="en-US" sz="2800" dirty="0" err="1">
                <a:latin typeface="Consolas" panose="020B0609020204030204" pitchFamily="49" charset="0"/>
              </a:rPr>
              <a:t>retval</a:t>
            </a:r>
            <a:r>
              <a:rPr lang="en-US" sz="2800" dirty="0">
                <a:latin typeface="Consolas" panose="020B0609020204030204" pitchFamily="49" charset="0"/>
              </a:rPr>
              <a:t>);</a:t>
            </a:r>
          </a:p>
          <a:p>
            <a:r>
              <a:rPr lang="en-US" sz="2800" dirty="0">
                <a:latin typeface="Consolas" panose="020B0609020204030204" pitchFamily="49" charset="0"/>
              </a:rPr>
              <a:t>}</a:t>
            </a:r>
          </a:p>
        </p:txBody>
      </p:sp>
    </p:spTree>
    <p:extLst>
      <p:ext uri="{BB962C8B-B14F-4D97-AF65-F5344CB8AC3E}">
        <p14:creationId xmlns:p14="http://schemas.microsoft.com/office/powerpoint/2010/main" val="232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85185E-6 L -0.00091 -0.41968 " pathEditMode="relative" rAng="0" ptsTypes="AA">
                                      <p:cBhvr>
                                        <p:cTn id="6" dur="2000" fill="hold"/>
                                        <p:tgtEl>
                                          <p:spTgt spid="4"/>
                                        </p:tgtEl>
                                        <p:attrNameLst>
                                          <p:attrName>ppt_x</p:attrName>
                                          <p:attrName>ppt_y</p:attrName>
                                        </p:attrNameLst>
                                      </p:cBhvr>
                                      <p:rCtr x="-52" y="-20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3EEE-0BD7-4086-B08B-ACC4279A3143}"/>
              </a:ext>
            </a:extLst>
          </p:cNvPr>
          <p:cNvSpPr>
            <a:spLocks noGrp="1"/>
          </p:cNvSpPr>
          <p:nvPr>
            <p:ph type="title"/>
          </p:nvPr>
        </p:nvSpPr>
        <p:spPr>
          <a:xfrm>
            <a:off x="105139" y="1929731"/>
            <a:ext cx="6388259" cy="2998537"/>
          </a:xfrm>
        </p:spPr>
        <p:txBody>
          <a:bodyPr>
            <a:noAutofit/>
          </a:bodyPr>
          <a:lstStyle/>
          <a:p>
            <a:r>
              <a:rPr lang="en-US" sz="6000" dirty="0">
                <a:solidFill>
                  <a:schemeClr val="bg1"/>
                </a:solidFill>
              </a:rPr>
              <a:t>IN GENERAL, DO NOT USE GOTO STATEMENTS</a:t>
            </a:r>
          </a:p>
        </p:txBody>
      </p:sp>
      <p:pic>
        <p:nvPicPr>
          <p:cNvPr id="3" name="Picture 2">
            <a:extLst>
              <a:ext uri="{FF2B5EF4-FFF2-40B4-BE49-F238E27FC236}">
                <a16:creationId xmlns:a16="http://schemas.microsoft.com/office/drawing/2014/main" id="{3DE5E24E-E1FB-499D-8D28-3DA0A9D8AF49}"/>
              </a:ext>
            </a:extLst>
          </p:cNvPr>
          <p:cNvPicPr>
            <a:picLocks noChangeAspect="1"/>
          </p:cNvPicPr>
          <p:nvPr/>
        </p:nvPicPr>
        <p:blipFill>
          <a:blip r:embed="rId2"/>
          <a:stretch>
            <a:fillRect/>
          </a:stretch>
        </p:blipFill>
        <p:spPr>
          <a:xfrm>
            <a:off x="6493398" y="0"/>
            <a:ext cx="5724939" cy="6858000"/>
          </a:xfrm>
          <a:prstGeom prst="rect">
            <a:avLst/>
          </a:prstGeom>
        </p:spPr>
      </p:pic>
    </p:spTree>
    <p:extLst>
      <p:ext uri="{BB962C8B-B14F-4D97-AF65-F5344CB8AC3E}">
        <p14:creationId xmlns:p14="http://schemas.microsoft.com/office/powerpoint/2010/main" val="39915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Nested Interrupts and Exceptions</a:t>
            </a:r>
          </a:p>
          <a:p>
            <a:r>
              <a:rPr lang="en-US" sz="4800" dirty="0"/>
              <a:t>Locking: Synchronizing Kernel Code</a:t>
            </a:r>
          </a:p>
          <a:p>
            <a:r>
              <a:rPr lang="en-US" sz="4800" dirty="0"/>
              <a:t>Locking: Synchronizing User Code</a:t>
            </a:r>
          </a:p>
          <a:p>
            <a:endParaRPr lang="en-US" sz="4800" dirty="0"/>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7569843" cy="1325563"/>
          </a:xfrm>
        </p:spPr>
        <p:txBody>
          <a:bodyPr>
            <a:normAutofit fontScale="90000"/>
          </a:bodyPr>
          <a:lstStyle/>
          <a:p>
            <a:r>
              <a:rPr lang="en-US" dirty="0"/>
              <a:t>Kernel Code Should (Almost Never) 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774987"/>
          </a:xfrm>
        </p:spPr>
        <p:txBody>
          <a:bodyPr>
            <a:normAutofit lnSpcReduction="10000"/>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user-mode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9" name="Group 8">
            <a:extLst>
              <a:ext uri="{FF2B5EF4-FFF2-40B4-BE49-F238E27FC236}">
                <a16:creationId xmlns:a16="http://schemas.microsoft.com/office/drawing/2014/main" id="{B73E1FE6-6E4C-41C4-909B-6D0C236EEF90}"/>
              </a:ext>
            </a:extLst>
          </p:cNvPr>
          <p:cNvGrpSpPr/>
          <p:nvPr/>
        </p:nvGrpSpPr>
        <p:grpSpPr>
          <a:xfrm>
            <a:off x="5937813" y="0"/>
            <a:ext cx="6169305" cy="6879370"/>
            <a:chOff x="5937813" y="0"/>
            <a:chExt cx="6169305" cy="6879370"/>
          </a:xfrm>
        </p:grpSpPr>
        <p:pic>
          <p:nvPicPr>
            <p:cNvPr id="4" name="Picture 3">
              <a:extLst>
                <a:ext uri="{FF2B5EF4-FFF2-40B4-BE49-F238E27FC236}">
                  <a16:creationId xmlns:a16="http://schemas.microsoft.com/office/drawing/2014/main" id="{160A824A-96C9-437E-AA7D-12B536100397}"/>
                </a:ext>
              </a:extLst>
            </p:cNvPr>
            <p:cNvPicPr>
              <a:picLocks noChangeAspect="1"/>
            </p:cNvPicPr>
            <p:nvPr/>
          </p:nvPicPr>
          <p:blipFill>
            <a:blip r:embed="rId3"/>
            <a:stretch>
              <a:fillRect/>
            </a:stretch>
          </p:blipFill>
          <p:spPr>
            <a:xfrm>
              <a:off x="8817919" y="0"/>
              <a:ext cx="3289199" cy="6879370"/>
            </a:xfrm>
            <a:prstGeom prst="rect">
              <a:avLst/>
            </a:prstGeom>
          </p:spPr>
        </p:pic>
        <p:sp>
          <p:nvSpPr>
            <p:cNvPr id="5" name="TextBox 4">
              <a:extLst>
                <a:ext uri="{FF2B5EF4-FFF2-40B4-BE49-F238E27FC236}">
                  <a16:creationId xmlns:a16="http://schemas.microsoft.com/office/drawing/2014/main" id="{FA3D06B6-174B-4852-BF4E-5D7A4D951C6D}"/>
                </a:ext>
              </a:extLst>
            </p:cNvPr>
            <p:cNvSpPr txBox="1"/>
            <p:nvPr/>
          </p:nvSpPr>
          <p:spPr>
            <a:xfrm>
              <a:off x="5937813" y="1817224"/>
              <a:ext cx="3738623"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TELL THAT TO MY BUDDY ALLOCATOR</a:t>
              </a:r>
            </a:p>
          </p:txBody>
        </p:sp>
        <p:cxnSp>
          <p:nvCxnSpPr>
            <p:cNvPr id="7" name="Straight Connector 6">
              <a:extLst>
                <a:ext uri="{FF2B5EF4-FFF2-40B4-BE49-F238E27FC236}">
                  <a16:creationId xmlns:a16="http://schemas.microsoft.com/office/drawing/2014/main" id="{A8284F44-BAA3-4FFB-BADB-257D6D3930BF}"/>
                </a:ext>
              </a:extLst>
            </p:cNvPr>
            <p:cNvCxnSpPr>
              <a:cxnSpLocks/>
            </p:cNvCxnSpPr>
            <p:nvPr/>
          </p:nvCxnSpPr>
          <p:spPr>
            <a:xfrm flipH="1">
              <a:off x="8194876" y="1204547"/>
              <a:ext cx="995423" cy="6126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03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F96-D8B9-4BD6-B174-4F4494992602}"/>
              </a:ext>
            </a:extLst>
          </p:cNvPr>
          <p:cNvSpPr>
            <a:spLocks noGrp="1"/>
          </p:cNvSpPr>
          <p:nvPr>
            <p:ph type="title"/>
          </p:nvPr>
        </p:nvSpPr>
        <p:spPr>
          <a:xfrm>
            <a:off x="0" y="-16844"/>
            <a:ext cx="7569843" cy="1325563"/>
          </a:xfrm>
        </p:spPr>
        <p:txBody>
          <a:bodyPr>
            <a:normAutofit fontScale="90000"/>
          </a:bodyPr>
          <a:lstStyle/>
          <a:p>
            <a:r>
              <a:rPr lang="en-US" dirty="0"/>
              <a:t>Kernel Code Should (Almost Never) Cause Exceptions!</a:t>
            </a:r>
          </a:p>
        </p:txBody>
      </p:sp>
      <p:sp>
        <p:nvSpPr>
          <p:cNvPr id="3" name="Content Placeholder 2">
            <a:extLst>
              <a:ext uri="{FF2B5EF4-FFF2-40B4-BE49-F238E27FC236}">
                <a16:creationId xmlns:a16="http://schemas.microsoft.com/office/drawing/2014/main" id="{BB825B5A-6709-47B6-918C-F0C06897F3C3}"/>
              </a:ext>
            </a:extLst>
          </p:cNvPr>
          <p:cNvSpPr>
            <a:spLocks noGrp="1"/>
          </p:cNvSpPr>
          <p:nvPr>
            <p:ph idx="1"/>
          </p:nvPr>
        </p:nvSpPr>
        <p:spPr>
          <a:xfrm>
            <a:off x="84883" y="1204547"/>
            <a:ext cx="7021974" cy="5674823"/>
          </a:xfrm>
        </p:spPr>
        <p:txBody>
          <a:bodyPr>
            <a:normAutofit lnSpcReduction="10000"/>
          </a:bodyPr>
          <a:lstStyle/>
          <a:p>
            <a:r>
              <a:rPr lang="en-US" dirty="0"/>
              <a:t>Exceptions are typically a sign of bugs (or debugging)</a:t>
            </a:r>
          </a:p>
          <a:p>
            <a:pPr lvl="1"/>
            <a:r>
              <a:rPr lang="en-US" dirty="0"/>
              <a:t>Ex: Divide by zero</a:t>
            </a:r>
          </a:p>
          <a:p>
            <a:pPr lvl="1"/>
            <a:r>
              <a:rPr lang="en-US" dirty="0"/>
              <a:t>Ex: Misaligned memory access</a:t>
            </a:r>
          </a:p>
          <a:p>
            <a:pPr lvl="1"/>
            <a:r>
              <a:rPr lang="en-US" dirty="0"/>
              <a:t>Ex: Invalid opcode</a:t>
            </a:r>
          </a:p>
          <a:p>
            <a:pPr lvl="1"/>
            <a:r>
              <a:rPr lang="en-US" dirty="0"/>
              <a:t>Ex: Debugging exception</a:t>
            </a:r>
          </a:p>
          <a:p>
            <a:r>
              <a:rPr lang="en-US" dirty="0"/>
              <a:t>A kernel should not have bugs!</a:t>
            </a:r>
          </a:p>
          <a:p>
            <a:r>
              <a:rPr lang="en-US" dirty="0"/>
              <a:t>So, in real OSes, exceptions can nest              at most two deep</a:t>
            </a:r>
          </a:p>
          <a:p>
            <a:pPr lvl="1"/>
            <a:r>
              <a:rPr lang="en-US" dirty="0"/>
              <a:t>Exception 1: A user-mode divide-by-zero or whatever</a:t>
            </a:r>
          </a:p>
          <a:p>
            <a:pPr lvl="1"/>
            <a:r>
              <a:rPr lang="en-US" dirty="0"/>
              <a:t>Exception 2: A page fault exception triggered  by the kernel’s handler for Exception 1; e.g., the handler tries to read a user-level page that is currently swapped out to disk</a:t>
            </a:r>
          </a:p>
        </p:txBody>
      </p:sp>
      <p:grpSp>
        <p:nvGrpSpPr>
          <p:cNvPr id="29" name="Group 28">
            <a:extLst>
              <a:ext uri="{FF2B5EF4-FFF2-40B4-BE49-F238E27FC236}">
                <a16:creationId xmlns:a16="http://schemas.microsoft.com/office/drawing/2014/main" id="{FF702B04-CB11-47CE-9039-FF65D56D9E6E}"/>
              </a:ext>
            </a:extLst>
          </p:cNvPr>
          <p:cNvGrpSpPr/>
          <p:nvPr/>
        </p:nvGrpSpPr>
        <p:grpSpPr>
          <a:xfrm>
            <a:off x="5626515" y="2146450"/>
            <a:ext cx="6368969" cy="1046440"/>
            <a:chOff x="-28327" y="3758682"/>
            <a:chExt cx="6965979" cy="1046440"/>
          </a:xfrm>
        </p:grpSpPr>
        <p:cxnSp>
          <p:nvCxnSpPr>
            <p:cNvPr id="30" name="Straight Connector 29">
              <a:extLst>
                <a:ext uri="{FF2B5EF4-FFF2-40B4-BE49-F238E27FC236}">
                  <a16:creationId xmlns:a16="http://schemas.microsoft.com/office/drawing/2014/main" id="{08817E4D-48F7-4062-B273-FCA704C6F7B8}"/>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A55605F-9592-4D67-9886-3C9F96120D56}"/>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32" name="TextBox 31">
              <a:extLst>
                <a:ext uri="{FF2B5EF4-FFF2-40B4-BE49-F238E27FC236}">
                  <a16:creationId xmlns:a16="http://schemas.microsoft.com/office/drawing/2014/main" id="{CE2DD1D5-8D3E-4EF2-86A2-48B89443207C}"/>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33" name="Straight Connector 32">
            <a:extLst>
              <a:ext uri="{FF2B5EF4-FFF2-40B4-BE49-F238E27FC236}">
                <a16:creationId xmlns:a16="http://schemas.microsoft.com/office/drawing/2014/main" id="{8BD72842-AEC8-461C-B4CD-31B2131830D5}"/>
              </a:ext>
            </a:extLst>
          </p:cNvPr>
          <p:cNvCxnSpPr>
            <a:cxnSpLocks/>
          </p:cNvCxnSpPr>
          <p:nvPr/>
        </p:nvCxnSpPr>
        <p:spPr>
          <a:xfrm>
            <a:off x="5736519" y="1917850"/>
            <a:ext cx="119904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54D326-1D20-48DC-AF05-D51885B118D2}"/>
              </a:ext>
            </a:extLst>
          </p:cNvPr>
          <p:cNvCxnSpPr>
            <a:cxnSpLocks/>
          </p:cNvCxnSpPr>
          <p:nvPr/>
        </p:nvCxnSpPr>
        <p:spPr>
          <a:xfrm>
            <a:off x="6924294" y="3422423"/>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46D4453-D369-4C77-9BE9-16F1CABB1F22}"/>
              </a:ext>
            </a:extLst>
          </p:cNvPr>
          <p:cNvCxnSpPr>
            <a:cxnSpLocks/>
          </p:cNvCxnSpPr>
          <p:nvPr/>
        </p:nvCxnSpPr>
        <p:spPr>
          <a:xfrm>
            <a:off x="6924294" y="1886025"/>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EDD12C-3FCB-4030-8324-E7598921626E}"/>
              </a:ext>
            </a:extLst>
          </p:cNvPr>
          <p:cNvSpPr txBox="1"/>
          <p:nvPr/>
        </p:nvSpPr>
        <p:spPr>
          <a:xfrm>
            <a:off x="6912262" y="1961708"/>
            <a:ext cx="1714380"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Exception</a:t>
            </a:r>
            <a:endParaRPr lang="en-US" sz="2800" b="1" baseline="-25000" dirty="0">
              <a:latin typeface="Segoe UI Light" panose="020B0502040204020203" pitchFamily="34" charset="0"/>
              <a:cs typeface="Segoe UI Light" panose="020B0502040204020203" pitchFamily="34" charset="0"/>
            </a:endParaRPr>
          </a:p>
        </p:txBody>
      </p:sp>
      <p:cxnSp>
        <p:nvCxnSpPr>
          <p:cNvPr id="37" name="Straight Connector 36">
            <a:extLst>
              <a:ext uri="{FF2B5EF4-FFF2-40B4-BE49-F238E27FC236}">
                <a16:creationId xmlns:a16="http://schemas.microsoft.com/office/drawing/2014/main" id="{C40BA48A-5075-4702-95EC-D049DF6DE856}"/>
              </a:ext>
            </a:extLst>
          </p:cNvPr>
          <p:cNvCxnSpPr>
            <a:cxnSpLocks/>
          </p:cNvCxnSpPr>
          <p:nvPr/>
        </p:nvCxnSpPr>
        <p:spPr>
          <a:xfrm>
            <a:off x="7583542" y="3420728"/>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DABC06-A972-4DD8-B837-A218F73D8B09}"/>
              </a:ext>
            </a:extLst>
          </p:cNvPr>
          <p:cNvCxnSpPr>
            <a:cxnSpLocks/>
          </p:cNvCxnSpPr>
          <p:nvPr/>
        </p:nvCxnSpPr>
        <p:spPr>
          <a:xfrm>
            <a:off x="8256799" y="4242713"/>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52B611-738F-46D4-924D-C608C0051060}"/>
              </a:ext>
            </a:extLst>
          </p:cNvPr>
          <p:cNvCxnSpPr>
            <a:cxnSpLocks/>
          </p:cNvCxnSpPr>
          <p:nvPr/>
        </p:nvCxnSpPr>
        <p:spPr>
          <a:xfrm>
            <a:off x="8930111" y="3427794"/>
            <a:ext cx="2470952"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0EB10F1-A077-411C-80D6-6C333B680331}"/>
              </a:ext>
            </a:extLst>
          </p:cNvPr>
          <p:cNvSpPr txBox="1"/>
          <p:nvPr/>
        </p:nvSpPr>
        <p:spPr>
          <a:xfrm>
            <a:off x="6574422" y="3488039"/>
            <a:ext cx="1932699"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Page fault exception</a:t>
            </a:r>
            <a:endParaRPr lang="en-US" sz="2800" b="1" baseline="-25000" dirty="0">
              <a:latin typeface="Segoe UI Light" panose="020B0502040204020203" pitchFamily="34" charset="0"/>
              <a:cs typeface="Segoe UI Light" panose="020B0502040204020203" pitchFamily="34" charset="0"/>
            </a:endParaRPr>
          </a:p>
        </p:txBody>
      </p:sp>
      <p:sp>
        <p:nvSpPr>
          <p:cNvPr id="41" name="TextBox 40">
            <a:extLst>
              <a:ext uri="{FF2B5EF4-FFF2-40B4-BE49-F238E27FC236}">
                <a16:creationId xmlns:a16="http://schemas.microsoft.com/office/drawing/2014/main" id="{8E84BBDF-B323-4284-8EC9-E8AE04904F0B}"/>
              </a:ext>
            </a:extLst>
          </p:cNvPr>
          <p:cNvSpPr txBox="1"/>
          <p:nvPr/>
        </p:nvSpPr>
        <p:spPr>
          <a:xfrm>
            <a:off x="8926548" y="3490475"/>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42" name="Straight Arrow Connector 41">
            <a:extLst>
              <a:ext uri="{FF2B5EF4-FFF2-40B4-BE49-F238E27FC236}">
                <a16:creationId xmlns:a16="http://schemas.microsoft.com/office/drawing/2014/main" id="{8085C28D-7F28-4B80-BBAA-D3F66897BFB1}"/>
              </a:ext>
            </a:extLst>
          </p:cNvPr>
          <p:cNvCxnSpPr>
            <a:cxnSpLocks/>
          </p:cNvCxnSpPr>
          <p:nvPr/>
        </p:nvCxnSpPr>
        <p:spPr>
          <a:xfrm flipV="1">
            <a:off x="8930111" y="3384870"/>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C6603C-B56C-441F-B8CD-9C8BB178C579}"/>
              </a:ext>
            </a:extLst>
          </p:cNvPr>
          <p:cNvCxnSpPr>
            <a:cxnSpLocks/>
          </p:cNvCxnSpPr>
          <p:nvPr/>
        </p:nvCxnSpPr>
        <p:spPr>
          <a:xfrm>
            <a:off x="8256799" y="338487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8E3BE65-EA35-4920-9B75-B6A04DBEFEF4}"/>
              </a:ext>
            </a:extLst>
          </p:cNvPr>
          <p:cNvGrpSpPr/>
          <p:nvPr/>
        </p:nvGrpSpPr>
        <p:grpSpPr>
          <a:xfrm>
            <a:off x="7143765" y="4442143"/>
            <a:ext cx="4963351" cy="1457796"/>
            <a:chOff x="7143765" y="5171047"/>
            <a:chExt cx="4963351" cy="1457796"/>
          </a:xfrm>
        </p:grpSpPr>
        <p:sp>
          <p:nvSpPr>
            <p:cNvPr id="45" name="Left Bracket 44">
              <a:extLst>
                <a:ext uri="{FF2B5EF4-FFF2-40B4-BE49-F238E27FC236}">
                  <a16:creationId xmlns:a16="http://schemas.microsoft.com/office/drawing/2014/main" id="{52B83689-9B6E-4C85-9FD5-A7A1860543BD}"/>
                </a:ext>
              </a:extLst>
            </p:cNvPr>
            <p:cNvSpPr/>
            <p:nvPr/>
          </p:nvSpPr>
          <p:spPr>
            <a:xfrm rot="16200000">
              <a:off x="8433212" y="4969902"/>
              <a:ext cx="292191" cy="69448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75D209ED-67F8-4879-9AAA-B467B9CBB7F5}"/>
                </a:ext>
              </a:extLst>
            </p:cNvPr>
            <p:cNvSpPr txBox="1"/>
            <p:nvPr/>
          </p:nvSpPr>
          <p:spPr>
            <a:xfrm>
              <a:off x="7143765" y="5428514"/>
              <a:ext cx="4963351" cy="1200329"/>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During this time, there would be two Chickadee </a:t>
              </a:r>
              <a:r>
                <a:rPr lang="en-US" sz="2400" b="1" dirty="0" err="1">
                  <a:latin typeface="Consolas" panose="020B0609020204030204" pitchFamily="49" charset="0"/>
                  <a:cs typeface="Segoe UI Light" panose="020B0502040204020203" pitchFamily="34" charset="0"/>
                </a:rPr>
                <a:t>regstates</a:t>
              </a:r>
              <a:r>
                <a:rPr lang="en-US" sz="2400" b="1" dirty="0">
                  <a:latin typeface="Segoe UI Light" panose="020B0502040204020203" pitchFamily="34" charset="0"/>
                  <a:cs typeface="Segoe UI Light" panose="020B0502040204020203" pitchFamily="34" charset="0"/>
                </a:rPr>
                <a:t> on the kernel stack!</a:t>
              </a:r>
              <a:endParaRPr lang="en-US" sz="2400" b="1" baseline="-25000" dirty="0">
                <a:latin typeface="Segoe UI Light" panose="020B0502040204020203" pitchFamily="34" charset="0"/>
                <a:cs typeface="Segoe UI Light" panose="020B0502040204020203" pitchFamily="34" charset="0"/>
              </a:endParaRPr>
            </a:p>
          </p:txBody>
        </p:sp>
      </p:grpSp>
      <p:sp>
        <p:nvSpPr>
          <p:cNvPr id="47" name="TextBox 46">
            <a:extLst>
              <a:ext uri="{FF2B5EF4-FFF2-40B4-BE49-F238E27FC236}">
                <a16:creationId xmlns:a16="http://schemas.microsoft.com/office/drawing/2014/main" id="{319513DC-5901-4F94-B471-500B011FF862}"/>
              </a:ext>
            </a:extLst>
          </p:cNvPr>
          <p:cNvSpPr txBox="1"/>
          <p:nvPr/>
        </p:nvSpPr>
        <p:spPr>
          <a:xfrm>
            <a:off x="9710231" y="2681702"/>
            <a:ext cx="2615643" cy="784830"/>
          </a:xfrm>
          <a:prstGeom prst="rect">
            <a:avLst/>
          </a:prstGeom>
          <a:noFill/>
        </p:spPr>
        <p:txBody>
          <a:bodyPr wrap="square" rtlCol="0">
            <a:spAutoFit/>
          </a:bodyPr>
          <a:lstStyle/>
          <a:p>
            <a:pPr>
              <a:lnSpc>
                <a:spcPts val="2700"/>
              </a:lnSpc>
            </a:pPr>
            <a:r>
              <a:rPr lang="en-US" sz="2800" b="1" dirty="0">
                <a:latin typeface="Segoe UI Light" panose="020B0502040204020203" pitchFamily="34" charset="0"/>
                <a:cs typeface="Segoe UI Light" panose="020B0502040204020203" pitchFamily="34" charset="0"/>
              </a:rPr>
              <a:t>Process is killed, debugged, etc.</a:t>
            </a:r>
            <a:endParaRPr lang="en-US" sz="2800" b="1" baseline="-25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5609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FF0C-72B5-4277-8BF0-F857FE1AA6D7}"/>
              </a:ext>
            </a:extLst>
          </p:cNvPr>
          <p:cNvSpPr>
            <a:spLocks noGrp="1"/>
          </p:cNvSpPr>
          <p:nvPr>
            <p:ph type="title"/>
          </p:nvPr>
        </p:nvSpPr>
        <p:spPr>
          <a:xfrm>
            <a:off x="0" y="-16842"/>
            <a:ext cx="12192000" cy="989113"/>
          </a:xfrm>
        </p:spPr>
        <p:txBody>
          <a:bodyPr>
            <a:normAutofit/>
          </a:bodyPr>
          <a:lstStyle/>
          <a:p>
            <a:r>
              <a:rPr lang="en-US" dirty="0"/>
              <a:t>A Potential Thing: Nested Interrupt Handlers!</a:t>
            </a:r>
          </a:p>
        </p:txBody>
      </p:sp>
      <p:pic>
        <p:nvPicPr>
          <p:cNvPr id="2050" name="Picture 2">
            <a:extLst>
              <a:ext uri="{FF2B5EF4-FFF2-40B4-BE49-F238E27FC236}">
                <a16:creationId xmlns:a16="http://schemas.microsoft.com/office/drawing/2014/main" id="{2A82BF56-1DB1-4EE7-9D70-26B49A58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135" y="738298"/>
            <a:ext cx="4936909" cy="35436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E6EED42-FC97-40D8-AC31-003E84272D25}"/>
              </a:ext>
            </a:extLst>
          </p:cNvPr>
          <p:cNvGrpSpPr/>
          <p:nvPr/>
        </p:nvGrpSpPr>
        <p:grpSpPr>
          <a:xfrm>
            <a:off x="-28327" y="3758682"/>
            <a:ext cx="6965979" cy="1046440"/>
            <a:chOff x="-28327" y="3758682"/>
            <a:chExt cx="6965979" cy="1046440"/>
          </a:xfrm>
        </p:grpSpPr>
        <p:cxnSp>
          <p:nvCxnSpPr>
            <p:cNvPr id="11" name="Straight Connector 10">
              <a:extLst>
                <a:ext uri="{FF2B5EF4-FFF2-40B4-BE49-F238E27FC236}">
                  <a16:creationId xmlns:a16="http://schemas.microsoft.com/office/drawing/2014/main" id="{D452C864-E854-432A-8DEC-5014478894B6}"/>
                </a:ext>
              </a:extLst>
            </p:cNvPr>
            <p:cNvCxnSpPr>
              <a:cxnSpLocks/>
            </p:cNvCxnSpPr>
            <p:nvPr/>
          </p:nvCxnSpPr>
          <p:spPr>
            <a:xfrm>
              <a:off x="91989" y="4293934"/>
              <a:ext cx="6845663"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FF534A-4967-4E9B-A2F9-47CB86BDBB8F}"/>
                </a:ext>
              </a:extLst>
            </p:cNvPr>
            <p:cNvSpPr txBox="1"/>
            <p:nvPr/>
          </p:nvSpPr>
          <p:spPr>
            <a:xfrm>
              <a:off x="-28327" y="3758682"/>
              <a:ext cx="113096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User</a:t>
              </a:r>
            </a:p>
          </p:txBody>
        </p:sp>
        <p:sp>
          <p:nvSpPr>
            <p:cNvPr id="13" name="TextBox 12">
              <a:extLst>
                <a:ext uri="{FF2B5EF4-FFF2-40B4-BE49-F238E27FC236}">
                  <a16:creationId xmlns:a16="http://schemas.microsoft.com/office/drawing/2014/main" id="{AFEBDE91-2CDD-499F-97D7-A9D38FB0F170}"/>
                </a:ext>
              </a:extLst>
            </p:cNvPr>
            <p:cNvSpPr txBox="1"/>
            <p:nvPr/>
          </p:nvSpPr>
          <p:spPr>
            <a:xfrm>
              <a:off x="-28327" y="4281902"/>
              <a:ext cx="143175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Kernel</a:t>
              </a:r>
            </a:p>
          </p:txBody>
        </p:sp>
      </p:grpSp>
      <p:cxnSp>
        <p:nvCxnSpPr>
          <p:cNvPr id="14" name="Straight Connector 13">
            <a:extLst>
              <a:ext uri="{FF2B5EF4-FFF2-40B4-BE49-F238E27FC236}">
                <a16:creationId xmlns:a16="http://schemas.microsoft.com/office/drawing/2014/main" id="{F2AEA6DD-654B-4C3D-938D-3FDFE4073DCE}"/>
              </a:ext>
            </a:extLst>
          </p:cNvPr>
          <p:cNvCxnSpPr>
            <a:cxnSpLocks/>
          </p:cNvCxnSpPr>
          <p:nvPr/>
        </p:nvCxnSpPr>
        <p:spPr>
          <a:xfrm>
            <a:off x="91989" y="3568029"/>
            <a:ext cx="1556641"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8195A4-E72D-4F92-BE60-E1D820FB3176}"/>
              </a:ext>
            </a:extLst>
          </p:cNvPr>
          <p:cNvCxnSpPr>
            <a:cxnSpLocks/>
          </p:cNvCxnSpPr>
          <p:nvPr/>
        </p:nvCxnSpPr>
        <p:spPr>
          <a:xfrm>
            <a:off x="6275915" y="3570700"/>
            <a:ext cx="661737"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A592DD-600F-4FDF-BF3B-38DE834F85C8}"/>
              </a:ext>
            </a:extLst>
          </p:cNvPr>
          <p:cNvCxnSpPr>
            <a:cxnSpLocks/>
          </p:cNvCxnSpPr>
          <p:nvPr/>
        </p:nvCxnSpPr>
        <p:spPr>
          <a:xfrm>
            <a:off x="1637055" y="5069711"/>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F5BE1F-60DE-47B5-8E24-E2DD82A47F9D}"/>
              </a:ext>
            </a:extLst>
          </p:cNvPr>
          <p:cNvCxnSpPr>
            <a:cxnSpLocks/>
          </p:cNvCxnSpPr>
          <p:nvPr/>
        </p:nvCxnSpPr>
        <p:spPr>
          <a:xfrm>
            <a:off x="2310312" y="5886559"/>
            <a:ext cx="661737"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E336B-74FC-42F8-AC79-49DF635F5264}"/>
              </a:ext>
            </a:extLst>
          </p:cNvPr>
          <p:cNvCxnSpPr>
            <a:cxnSpLocks/>
          </p:cNvCxnSpPr>
          <p:nvPr/>
        </p:nvCxnSpPr>
        <p:spPr>
          <a:xfrm>
            <a:off x="2983624" y="5071640"/>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57DC8-0918-41B1-B76E-48D24690C048}"/>
              </a:ext>
            </a:extLst>
          </p:cNvPr>
          <p:cNvCxnSpPr>
            <a:cxnSpLocks/>
          </p:cNvCxnSpPr>
          <p:nvPr/>
        </p:nvCxnSpPr>
        <p:spPr>
          <a:xfrm>
            <a:off x="3645361" y="5898133"/>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0B2E4A-F142-4574-9F9B-C3B04607D6B8}"/>
              </a:ext>
            </a:extLst>
          </p:cNvPr>
          <p:cNvCxnSpPr>
            <a:cxnSpLocks/>
          </p:cNvCxnSpPr>
          <p:nvPr/>
        </p:nvCxnSpPr>
        <p:spPr>
          <a:xfrm>
            <a:off x="4307098" y="6726555"/>
            <a:ext cx="661737" cy="0"/>
          </a:xfrm>
          <a:prstGeom prst="line">
            <a:avLst/>
          </a:prstGeom>
          <a:ln w="76200">
            <a:solidFill>
              <a:srgbClr val="00CC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6445E5-4B70-4716-B2C1-57066E246B11}"/>
              </a:ext>
            </a:extLst>
          </p:cNvPr>
          <p:cNvCxnSpPr>
            <a:cxnSpLocks/>
          </p:cNvCxnSpPr>
          <p:nvPr/>
        </p:nvCxnSpPr>
        <p:spPr>
          <a:xfrm>
            <a:off x="4951270" y="5909709"/>
            <a:ext cx="661737" cy="0"/>
          </a:xfrm>
          <a:prstGeom prst="line">
            <a:avLst/>
          </a:prstGeom>
          <a:ln w="7620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51E4CC-EEF4-42EF-9FD4-7AB7096EED72}"/>
              </a:ext>
            </a:extLst>
          </p:cNvPr>
          <p:cNvCxnSpPr>
            <a:cxnSpLocks/>
          </p:cNvCxnSpPr>
          <p:nvPr/>
        </p:nvCxnSpPr>
        <p:spPr>
          <a:xfrm>
            <a:off x="5612955" y="5081287"/>
            <a:ext cx="661737" cy="0"/>
          </a:xfrm>
          <a:prstGeom prst="line">
            <a:avLst/>
          </a:prstGeom>
          <a:ln w="762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F95C47-EC18-44BE-9286-E5AE86D2DF50}"/>
              </a:ext>
            </a:extLst>
          </p:cNvPr>
          <p:cNvCxnSpPr>
            <a:cxnSpLocks/>
          </p:cNvCxnSpPr>
          <p:nvPr/>
        </p:nvCxnSpPr>
        <p:spPr>
          <a:xfrm flipV="1">
            <a:off x="6286267" y="3568029"/>
            <a:ext cx="0" cy="15248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E6BC12-27D2-41AD-B934-201EBC3D030D}"/>
              </a:ext>
            </a:extLst>
          </p:cNvPr>
          <p:cNvSpPr txBox="1"/>
          <p:nvPr/>
        </p:nvSpPr>
        <p:spPr>
          <a:xfrm>
            <a:off x="769639" y="3527696"/>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0</a:t>
            </a:r>
            <a:endParaRPr lang="en-US" sz="2800" b="1" baseline="-25000" dirty="0">
              <a:latin typeface="Segoe UI Light" panose="020B0502040204020203" pitchFamily="34" charset="0"/>
              <a:cs typeface="Segoe UI Light" panose="020B0502040204020203" pitchFamily="34" charset="0"/>
            </a:endParaRPr>
          </a:p>
        </p:txBody>
      </p:sp>
      <p:sp>
        <p:nvSpPr>
          <p:cNvPr id="25" name="TextBox 24">
            <a:extLst>
              <a:ext uri="{FF2B5EF4-FFF2-40B4-BE49-F238E27FC236}">
                <a16:creationId xmlns:a16="http://schemas.microsoft.com/office/drawing/2014/main" id="{EB33591B-9385-4691-80BC-0856BF5AC855}"/>
              </a:ext>
            </a:extLst>
          </p:cNvPr>
          <p:cNvSpPr txBox="1"/>
          <p:nvPr/>
        </p:nvSpPr>
        <p:spPr>
          <a:xfrm>
            <a:off x="1429666" y="5131885"/>
            <a:ext cx="1130968"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1</a:t>
            </a:r>
            <a:endParaRPr lang="en-US" sz="2800" b="1" baseline="-25000" dirty="0">
              <a:latin typeface="Segoe UI Light" panose="020B0502040204020203" pitchFamily="34" charset="0"/>
              <a:cs typeface="Segoe UI Light" panose="020B0502040204020203" pitchFamily="34" charset="0"/>
            </a:endParaRPr>
          </a:p>
        </p:txBody>
      </p:sp>
      <p:sp>
        <p:nvSpPr>
          <p:cNvPr id="26" name="TextBox 25">
            <a:extLst>
              <a:ext uri="{FF2B5EF4-FFF2-40B4-BE49-F238E27FC236}">
                <a16:creationId xmlns:a16="http://schemas.microsoft.com/office/drawing/2014/main" id="{D21BF6D1-EB49-46AF-A153-67B351D45CEF}"/>
              </a:ext>
            </a:extLst>
          </p:cNvPr>
          <p:cNvSpPr txBox="1"/>
          <p:nvPr/>
        </p:nvSpPr>
        <p:spPr>
          <a:xfrm>
            <a:off x="3631521" y="5130665"/>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2</a:t>
            </a:r>
            <a:endParaRPr lang="en-US" sz="2800" b="1" baseline="-25000" dirty="0">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FDFA2B85-60D4-401E-B8D0-D0EEAD554B6C}"/>
              </a:ext>
            </a:extLst>
          </p:cNvPr>
          <p:cNvSpPr txBox="1"/>
          <p:nvPr/>
        </p:nvSpPr>
        <p:spPr>
          <a:xfrm>
            <a:off x="3393189" y="5987246"/>
            <a:ext cx="908325" cy="523220"/>
          </a:xfrm>
          <a:prstGeom prst="rect">
            <a:avLst/>
          </a:prstGeom>
          <a:noFill/>
        </p:spPr>
        <p:txBody>
          <a:bodyPr wrap="square" rtlCol="0">
            <a:spAutoFit/>
          </a:bodyPr>
          <a:lstStyle/>
          <a:p>
            <a:r>
              <a:rPr lang="en-US" sz="2800" b="1" dirty="0">
                <a:latin typeface="Segoe UI Light" panose="020B0502040204020203" pitchFamily="34" charset="0"/>
                <a:cs typeface="Segoe UI Light" panose="020B0502040204020203" pitchFamily="34" charset="0"/>
              </a:rPr>
              <a:t>IRQ</a:t>
            </a:r>
            <a:r>
              <a:rPr lang="en-US" sz="4000" b="1" baseline="-25000" dirty="0">
                <a:latin typeface="Segoe UI Light" panose="020B0502040204020203" pitchFamily="34" charset="0"/>
                <a:cs typeface="Segoe UI Light" panose="020B0502040204020203" pitchFamily="34" charset="0"/>
              </a:rPr>
              <a:t>3</a:t>
            </a:r>
            <a:endParaRPr lang="en-US" sz="2800" b="1" baseline="-25000" dirty="0">
              <a:latin typeface="Segoe UI Light" panose="020B0502040204020203" pitchFamily="34" charset="0"/>
              <a:cs typeface="Segoe UI Light" panose="020B0502040204020203" pitchFamily="34" charset="0"/>
            </a:endParaRPr>
          </a:p>
        </p:txBody>
      </p:sp>
      <p:sp>
        <p:nvSpPr>
          <p:cNvPr id="28" name="TextBox 27">
            <a:extLst>
              <a:ext uri="{FF2B5EF4-FFF2-40B4-BE49-F238E27FC236}">
                <a16:creationId xmlns:a16="http://schemas.microsoft.com/office/drawing/2014/main" id="{B72BD871-C2FD-4EFE-9B22-C7A6BD92DDA4}"/>
              </a:ext>
            </a:extLst>
          </p:cNvPr>
          <p:cNvSpPr txBox="1"/>
          <p:nvPr/>
        </p:nvSpPr>
        <p:spPr>
          <a:xfrm>
            <a:off x="2343453" y="5134321"/>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29" name="TextBox 28">
            <a:extLst>
              <a:ext uri="{FF2B5EF4-FFF2-40B4-BE49-F238E27FC236}">
                <a16:creationId xmlns:a16="http://schemas.microsoft.com/office/drawing/2014/main" id="{276D7D13-BCD0-46FA-86CE-901747CA018A}"/>
              </a:ext>
            </a:extLst>
          </p:cNvPr>
          <p:cNvSpPr txBox="1"/>
          <p:nvPr/>
        </p:nvSpPr>
        <p:spPr>
          <a:xfrm>
            <a:off x="4301514" y="5975672"/>
            <a:ext cx="814847"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0" name="TextBox 29">
            <a:extLst>
              <a:ext uri="{FF2B5EF4-FFF2-40B4-BE49-F238E27FC236}">
                <a16:creationId xmlns:a16="http://schemas.microsoft.com/office/drawing/2014/main" id="{5812D153-A542-4BD0-BBB6-18244039C2E6}"/>
              </a:ext>
            </a:extLst>
          </p:cNvPr>
          <p:cNvSpPr txBox="1"/>
          <p:nvPr/>
        </p:nvSpPr>
        <p:spPr>
          <a:xfrm>
            <a:off x="4955740" y="5133456"/>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23064090-CF3C-478D-999A-B851B9DDF5CE}"/>
              </a:ext>
            </a:extLst>
          </p:cNvPr>
          <p:cNvSpPr txBox="1"/>
          <p:nvPr/>
        </p:nvSpPr>
        <p:spPr>
          <a:xfrm>
            <a:off x="5635390" y="4338359"/>
            <a:ext cx="668842" cy="523220"/>
          </a:xfrm>
          <a:prstGeom prst="rect">
            <a:avLst/>
          </a:prstGeom>
          <a:noFill/>
        </p:spPr>
        <p:txBody>
          <a:bodyPr wrap="square" rtlCol="0">
            <a:spAutoFit/>
          </a:bodyPr>
          <a:lstStyle/>
          <a:p>
            <a:r>
              <a:rPr lang="en-US" sz="2800" b="1" dirty="0" err="1">
                <a:latin typeface="Segoe UI Light" panose="020B0502040204020203" pitchFamily="34" charset="0"/>
                <a:cs typeface="Segoe UI Light" panose="020B0502040204020203" pitchFamily="34" charset="0"/>
              </a:rPr>
              <a:t>iret</a:t>
            </a:r>
            <a:endParaRPr lang="en-US" sz="2800" b="1" baseline="-25000" dirty="0">
              <a:latin typeface="Segoe UI Light" panose="020B0502040204020203" pitchFamily="34" charset="0"/>
              <a:cs typeface="Segoe UI Light" panose="020B0502040204020203" pitchFamily="34" charset="0"/>
            </a:endParaRPr>
          </a:p>
        </p:txBody>
      </p:sp>
      <p:cxnSp>
        <p:nvCxnSpPr>
          <p:cNvPr id="32" name="Straight Arrow Connector 31">
            <a:extLst>
              <a:ext uri="{FF2B5EF4-FFF2-40B4-BE49-F238E27FC236}">
                <a16:creationId xmlns:a16="http://schemas.microsoft.com/office/drawing/2014/main" id="{33D3B067-5FDA-4242-9E69-0ADF671CD4DD}"/>
              </a:ext>
            </a:extLst>
          </p:cNvPr>
          <p:cNvCxnSpPr>
            <a:cxnSpLocks/>
          </p:cNvCxnSpPr>
          <p:nvPr/>
        </p:nvCxnSpPr>
        <p:spPr>
          <a:xfrm flipV="1">
            <a:off x="5624582" y="5069711"/>
            <a:ext cx="0" cy="8738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6F1AEE-C5A6-4FAD-8FEA-560C6FDBE7B5}"/>
              </a:ext>
            </a:extLst>
          </p:cNvPr>
          <p:cNvCxnSpPr>
            <a:cxnSpLocks/>
          </p:cNvCxnSpPr>
          <p:nvPr/>
        </p:nvCxnSpPr>
        <p:spPr>
          <a:xfrm flipV="1">
            <a:off x="4957260" y="5877531"/>
            <a:ext cx="0" cy="8773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123C7B-13C1-4156-81B2-4E087EFB4EE0}"/>
              </a:ext>
            </a:extLst>
          </p:cNvPr>
          <p:cNvCxnSpPr>
            <a:cxnSpLocks/>
          </p:cNvCxnSpPr>
          <p:nvPr/>
        </p:nvCxnSpPr>
        <p:spPr>
          <a:xfrm>
            <a:off x="4307098" y="5860363"/>
            <a:ext cx="0" cy="9039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7362EE-AEF4-47FF-9C5C-DC5721644E5B}"/>
              </a:ext>
            </a:extLst>
          </p:cNvPr>
          <p:cNvCxnSpPr>
            <a:cxnSpLocks/>
          </p:cNvCxnSpPr>
          <p:nvPr/>
        </p:nvCxnSpPr>
        <p:spPr>
          <a:xfrm>
            <a:off x="3645361" y="5032541"/>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F318AC-6075-480C-BA16-EDB1AD904FFB}"/>
              </a:ext>
            </a:extLst>
          </p:cNvPr>
          <p:cNvCxnSpPr>
            <a:cxnSpLocks/>
          </p:cNvCxnSpPr>
          <p:nvPr/>
        </p:nvCxnSpPr>
        <p:spPr>
          <a:xfrm flipV="1">
            <a:off x="2983624" y="5028716"/>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0EF2713-77D8-487B-81A1-078258C2244E}"/>
              </a:ext>
            </a:extLst>
          </p:cNvPr>
          <p:cNvCxnSpPr>
            <a:cxnSpLocks/>
          </p:cNvCxnSpPr>
          <p:nvPr/>
        </p:nvCxnSpPr>
        <p:spPr>
          <a:xfrm>
            <a:off x="2310312" y="5028717"/>
            <a:ext cx="0" cy="8950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D1772A-7A52-4CBC-A49D-5E29B9C3B55C}"/>
              </a:ext>
            </a:extLst>
          </p:cNvPr>
          <p:cNvCxnSpPr>
            <a:cxnSpLocks/>
          </p:cNvCxnSpPr>
          <p:nvPr/>
        </p:nvCxnSpPr>
        <p:spPr>
          <a:xfrm>
            <a:off x="1637055" y="3533313"/>
            <a:ext cx="0" cy="15672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0C3AB9-49BC-FE12-2A9D-646AE5E63F5D}"/>
              </a:ext>
            </a:extLst>
          </p:cNvPr>
          <p:cNvSpPr>
            <a:spLocks noGrp="1"/>
          </p:cNvSpPr>
          <p:nvPr>
            <p:ph idx="1"/>
          </p:nvPr>
        </p:nvSpPr>
        <p:spPr>
          <a:xfrm>
            <a:off x="10657" y="752350"/>
            <a:ext cx="7124821" cy="6065134"/>
          </a:xfrm>
        </p:spPr>
        <p:txBody>
          <a:bodyPr>
            <a:noAutofit/>
          </a:bodyPr>
          <a:lstStyle/>
          <a:p>
            <a:r>
              <a:rPr lang="en-US" sz="3200" dirty="0"/>
              <a:t>An OS can allow interrupts to nest</a:t>
            </a:r>
          </a:p>
          <a:p>
            <a:pPr lvl="1"/>
            <a:r>
              <a:rPr lang="en-US" sz="2800" dirty="0"/>
              <a:t>For example, an interrupt handler could reenable interrupts as soon as the old register state has been saved on the stack</a:t>
            </a:r>
          </a:p>
        </p:txBody>
      </p:sp>
    </p:spTree>
    <p:extLst>
      <p:ext uri="{BB962C8B-B14F-4D97-AF65-F5344CB8AC3E}">
        <p14:creationId xmlns:p14="http://schemas.microsoft.com/office/powerpoint/2010/main" val="36228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7889</TotalTime>
  <Words>5227</Words>
  <Application>Microsoft Office PowerPoint</Application>
  <PresentationFormat>Widescreen</PresentationFormat>
  <Paragraphs>574</Paragraphs>
  <Slides>36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Consolas</vt:lpstr>
      <vt:lpstr>Segoe UI</vt:lpstr>
      <vt:lpstr>Segoe UI Light</vt:lpstr>
      <vt:lpstr>Office Theme</vt:lpstr>
      <vt:lpstr>CS 1610: Lecture 6 2/11/2026</vt:lpstr>
      <vt:lpstr>Your fork() should deallocate memory upon failure!</vt:lpstr>
      <vt:lpstr>Linux’s fork() Implementation</vt:lpstr>
      <vt:lpstr>PowerPoint Presentation</vt:lpstr>
      <vt:lpstr>IN GENERAL, DO NOT USE GOTO STATEMENTS</vt:lpstr>
      <vt:lpstr>Outline</vt:lpstr>
      <vt:lpstr>Kernel Code Should (Almost Never) Cause Exceptions!</vt:lpstr>
      <vt:lpstr>Kernel Code Should (Almost Never) Cause Exceptions!</vt:lpstr>
      <vt:lpstr>A Potential Thing: Nested Interrupt Handlers!</vt:lpstr>
      <vt:lpstr>A Potential Thing: Nested Interrupt Handlers!</vt:lpstr>
      <vt:lpstr>Linux’s Solution to Nested Interrupts</vt:lpstr>
      <vt:lpstr>Linux’s Solution to Nested Interrupts</vt:lpstr>
      <vt:lpstr>Chickadee’s proc::exception()</vt:lpstr>
      <vt:lpstr>Chickadee’s proc::exception()</vt:lpstr>
      <vt:lpstr>Outline</vt:lpstr>
      <vt:lpstr>Locking: Sacrificing Parallelism to Ensure Correctness</vt:lpstr>
      <vt:lpstr>Locking: Sacrificing Parallelism to Ensure Correctness</vt:lpstr>
      <vt:lpstr>PowerPoint Presentation</vt:lpstr>
      <vt:lpstr>Case study: Locks in the xv6 Teaching OS</vt:lpstr>
      <vt:lpstr>Case study: Locks in the xv6 Teaching OS</vt:lpstr>
      <vt:lpstr>A (Partial) List of Chickadee Locks</vt:lpstr>
      <vt:lpstr>Designing a Locking Strategy</vt:lpstr>
      <vt:lpstr>Case Study: getppid()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Synchronizing User Code</vt:lpstr>
      <vt:lpstr>Synchronizing User Code</vt:lpstr>
      <vt:lpstr>Synchronizing User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2128</cp:revision>
  <dcterms:created xsi:type="dcterms:W3CDTF">2019-12-16T17:08:25Z</dcterms:created>
  <dcterms:modified xsi:type="dcterms:W3CDTF">2026-02-12T15:30:20Z</dcterms:modified>
</cp:coreProperties>
</file>