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67" r:id="rId4"/>
    <p:sldId id="300" r:id="rId5"/>
    <p:sldId id="301" r:id="rId6"/>
    <p:sldId id="271" r:id="rId7"/>
    <p:sldId id="273" r:id="rId8"/>
    <p:sldId id="275" r:id="rId9"/>
    <p:sldId id="278" r:id="rId10"/>
    <p:sldId id="279" r:id="rId11"/>
    <p:sldId id="280" r:id="rId12"/>
    <p:sldId id="329" r:id="rId13"/>
    <p:sldId id="328" r:id="rId14"/>
    <p:sldId id="284" r:id="rId15"/>
    <p:sldId id="327" r:id="rId16"/>
    <p:sldId id="285" r:id="rId17"/>
    <p:sldId id="283" r:id="rId18"/>
    <p:sldId id="357" r:id="rId19"/>
    <p:sldId id="358" r:id="rId20"/>
    <p:sldId id="360" r:id="rId21"/>
    <p:sldId id="287" r:id="rId22"/>
    <p:sldId id="339" r:id="rId23"/>
    <p:sldId id="361" r:id="rId24"/>
    <p:sldId id="318" r:id="rId25"/>
    <p:sldId id="320" r:id="rId26"/>
    <p:sldId id="321" r:id="rId27"/>
    <p:sldId id="323" r:id="rId28"/>
    <p:sldId id="322" r:id="rId29"/>
    <p:sldId id="324" r:id="rId30"/>
    <p:sldId id="353" r:id="rId31"/>
    <p:sldId id="319" r:id="rId32"/>
    <p:sldId id="354" r:id="rId33"/>
    <p:sldId id="34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66FF99"/>
    <a:srgbClr val="CC0000"/>
    <a:srgbClr val="FFCCCC"/>
    <a:srgbClr val="FF7C8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86267" autoAdjust="0"/>
  </p:normalViewPr>
  <p:slideViewPr>
    <p:cSldViewPr snapToGrid="0">
      <p:cViewPr varScale="1">
        <p:scale>
          <a:sx n="59" d="100"/>
          <a:sy n="59" d="100"/>
        </p:scale>
        <p:origin x="80" y="160"/>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OS/161 is the teaching OS that this class used before switching to Chickadee! You can find more about OS/161 here: http://www.os161.org/.</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09497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dirty="0" err="1"/>
              <a:t>wchan_wakeone</a:t>
            </a:r>
            <a:r>
              <a:rPr lang="en-US" dirty="0"/>
              <a:t>() looks like this . . .</a:t>
            </a:r>
          </a:p>
          <a:p>
            <a:r>
              <a:rPr lang="en-US" dirty="0"/>
              <a:t>  /**</a:t>
            </a:r>
          </a:p>
          <a:p>
            <a:r>
              <a:rPr lang="en-US" dirty="0"/>
              <a:t>    * Wake up one thread sleeping on a wait channel.   </a:t>
            </a:r>
          </a:p>
          <a:p>
            <a:r>
              <a:rPr lang="en-US" dirty="0"/>
              <a:t>    * The associated spinlock should be locked.</a:t>
            </a:r>
          </a:p>
          <a:p>
            <a:r>
              <a:rPr lang="en-US" dirty="0"/>
              <a:t>    */</a:t>
            </a:r>
          </a:p>
          <a:p>
            <a:r>
              <a:rPr lang="en-US" dirty="0"/>
              <a:t>    void </a:t>
            </a:r>
            <a:r>
              <a:rPr lang="en-US" dirty="0" err="1"/>
              <a:t>wchan_wakeone</a:t>
            </a:r>
            <a:r>
              <a:rPr lang="en-US" dirty="0"/>
              <a:t>(struct </a:t>
            </a:r>
            <a:r>
              <a:rPr lang="en-US" dirty="0" err="1"/>
              <a:t>wchan</a:t>
            </a:r>
            <a:r>
              <a:rPr lang="en-US" dirty="0"/>
              <a:t> *</a:t>
            </a:r>
            <a:r>
              <a:rPr lang="en-US" dirty="0" err="1"/>
              <a:t>wc</a:t>
            </a:r>
            <a:r>
              <a:rPr lang="en-US" dirty="0"/>
              <a:t>, struct spinlock *</a:t>
            </a:r>
            <a:r>
              <a:rPr lang="en-US" dirty="0" err="1"/>
              <a:t>lk</a:t>
            </a:r>
            <a:r>
              <a:rPr lang="en-US" dirty="0"/>
              <a:t>) {</a:t>
            </a:r>
          </a:p>
          <a:p>
            <a:r>
              <a:rPr lang="en-US" dirty="0"/>
              <a:t>        struct thread *target = </a:t>
            </a:r>
            <a:r>
              <a:rPr lang="en-US" dirty="0" err="1"/>
              <a:t>threadlist_remhead</a:t>
            </a:r>
            <a:r>
              <a:rPr lang="en-US" dirty="0"/>
              <a:t>(&amp;</a:t>
            </a:r>
            <a:r>
              <a:rPr lang="en-US" dirty="0" err="1"/>
              <a:t>wc</a:t>
            </a:r>
            <a:r>
              <a:rPr lang="en-US" dirty="0"/>
              <a:t>-&gt;</a:t>
            </a:r>
            <a:r>
              <a:rPr lang="en-US" dirty="0" err="1"/>
              <a:t>wc_threads</a:t>
            </a:r>
            <a:r>
              <a:rPr lang="en-US" dirty="0"/>
              <a:t>);</a:t>
            </a:r>
          </a:p>
          <a:p>
            <a:r>
              <a:rPr lang="en-US" dirty="0"/>
              <a:t>        if (target == NULL) {</a:t>
            </a:r>
          </a:p>
          <a:p>
            <a:r>
              <a:rPr lang="en-US" dirty="0"/>
              <a:t>            /* Nobody was sleeping. */</a:t>
            </a:r>
          </a:p>
          <a:p>
            <a:r>
              <a:rPr lang="en-US" dirty="0"/>
              <a:t>            return;</a:t>
            </a:r>
          </a:p>
          <a:p>
            <a:r>
              <a:rPr lang="en-US" dirty="0"/>
              <a:t>        }</a:t>
            </a:r>
          </a:p>
          <a:p>
            <a:r>
              <a:rPr lang="en-US" dirty="0"/>
              <a:t>        </a:t>
            </a:r>
          </a:p>
          <a:p>
            <a:r>
              <a:rPr lang="en-US" dirty="0"/>
              <a:t>        /* Add the thread to a </a:t>
            </a:r>
            <a:r>
              <a:rPr lang="en-US" dirty="0" err="1"/>
              <a:t>runqueue</a:t>
            </a:r>
            <a:r>
              <a:rPr lang="en-US" dirty="0"/>
              <a:t>. */</a:t>
            </a:r>
          </a:p>
          <a:p>
            <a:r>
              <a:rPr lang="en-US" dirty="0"/>
              <a:t>        </a:t>
            </a:r>
            <a:r>
              <a:rPr lang="en-US" dirty="0" err="1"/>
              <a:t>thread_make_runnable</a:t>
            </a:r>
            <a:r>
              <a:rPr lang="en-US" dirty="0"/>
              <a:t>(target);</a:t>
            </a:r>
          </a:p>
          <a:p>
            <a:r>
              <a:rPr lang="en-US" dirty="0"/>
              <a:t>    }</a:t>
            </a:r>
          </a:p>
          <a:p>
            <a:r>
              <a:rPr lang="en-US" dirty="0"/>
              <a:t>. . . And that </a:t>
            </a:r>
            <a:r>
              <a:rPr lang="en-US" dirty="0" err="1"/>
              <a:t>wchan_sleep</a:t>
            </a:r>
            <a:r>
              <a:rPr lang="en-US" dirty="0"/>
              <a:t>() looks like this:</a:t>
            </a:r>
          </a:p>
          <a:p>
            <a:r>
              <a:rPr lang="en-US" dirty="0"/>
              <a:t>    void </a:t>
            </a:r>
            <a:r>
              <a:rPr lang="en-US" dirty="0" err="1"/>
              <a:t>wchan_sleep</a:t>
            </a:r>
            <a:r>
              <a:rPr lang="en-US" dirty="0"/>
              <a:t>(struct </a:t>
            </a:r>
            <a:r>
              <a:rPr lang="en-US" dirty="0" err="1"/>
              <a:t>wchan</a:t>
            </a:r>
            <a:r>
              <a:rPr lang="en-US" dirty="0"/>
              <a:t> *</a:t>
            </a:r>
            <a:r>
              <a:rPr lang="en-US" dirty="0" err="1"/>
              <a:t>wc</a:t>
            </a:r>
            <a:r>
              <a:rPr lang="en-US" dirty="0"/>
              <a:t>,</a:t>
            </a:r>
          </a:p>
          <a:p>
            <a:r>
              <a:rPr lang="en-US" dirty="0"/>
              <a:t>                                  struct spinlock *</a:t>
            </a:r>
            <a:r>
              <a:rPr lang="en-US" dirty="0" err="1"/>
              <a:t>lk</a:t>
            </a:r>
            <a:r>
              <a:rPr lang="en-US" dirty="0"/>
              <a:t>){</a:t>
            </a:r>
          </a:p>
          <a:p>
            <a:r>
              <a:rPr lang="en-US" dirty="0"/>
              <a:t>        </a:t>
            </a:r>
            <a:r>
              <a:rPr lang="en-US" dirty="0" err="1"/>
              <a:t>thread_switch</a:t>
            </a:r>
            <a:r>
              <a:rPr lang="en-US" dirty="0"/>
              <a:t>(S_SLEEP, </a:t>
            </a:r>
            <a:r>
              <a:rPr lang="en-US" dirty="0" err="1"/>
              <a:t>wc</a:t>
            </a:r>
            <a:r>
              <a:rPr lang="en-US" dirty="0"/>
              <a:t>, </a:t>
            </a:r>
            <a:r>
              <a:rPr lang="en-US" dirty="0" err="1"/>
              <a:t>lk</a:t>
            </a:r>
            <a:r>
              <a:rPr lang="en-US" dirty="0"/>
              <a:t>);</a:t>
            </a:r>
          </a:p>
          <a:p>
            <a:r>
              <a:rPr lang="en-US" dirty="0"/>
              <a:t>        </a:t>
            </a:r>
            <a:r>
              <a:rPr lang="en-US" dirty="0" err="1"/>
              <a:t>spinlock_acquire</a:t>
            </a:r>
            <a:r>
              <a:rPr lang="en-US" dirty="0"/>
              <a:t>(</a:t>
            </a:r>
            <a:r>
              <a:rPr lang="en-US" dirty="0" err="1"/>
              <a:t>lk</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224874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356584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OS/161’s </a:t>
            </a:r>
            <a:r>
              <a:rPr lang="en-US" dirty="0" err="1"/>
              <a:t>thread_switch</a:t>
            </a:r>
            <a:r>
              <a:rPr lang="en-US" dirty="0"/>
              <a:t>() is similar to Chickadee’s proc::yield() because it saves a thread’s kernel-level register context on a thread’s kernel stack and then switches to a different thread. A difference is that, if the thread that we’re switching away from wants to sleep, we add the thread to a </a:t>
            </a:r>
            <a:r>
              <a:rPr lang="en-US" dirty="0" err="1"/>
              <a:t>wchan</a:t>
            </a:r>
            <a:r>
              <a:rPr lang="en-US" dirty="0"/>
              <a:t> queue.</a:t>
            </a:r>
          </a:p>
          <a:p>
            <a:endParaRPr lang="en-US" dirty="0"/>
          </a:p>
          <a:p>
            <a:r>
              <a:rPr lang="en-US" dirty="0"/>
              <a:t>Note that, at the end of </a:t>
            </a:r>
            <a:r>
              <a:rPr lang="en-US" dirty="0" err="1"/>
              <a:t>wchan_sleep</a:t>
            </a:r>
            <a:r>
              <a:rPr lang="en-US" dirty="0"/>
              <a:t>(), the </a:t>
            </a:r>
            <a:r>
              <a:rPr lang="en-US" dirty="0" err="1"/>
              <a:t>spinlock_acquire</a:t>
            </a:r>
            <a:r>
              <a:rPr lang="en-US" dirty="0"/>
              <a:t>() may block if the </a:t>
            </a:r>
            <a:r>
              <a:rPr lang="en-US" dirty="0" err="1"/>
              <a:t>waker</a:t>
            </a:r>
            <a:r>
              <a:rPr lang="en-US" dirty="0"/>
              <a:t> hasn’t released the lock yet! We’ll see an example of this in a few slides.</a:t>
            </a:r>
          </a:p>
          <a:p>
            <a:endParaRPr lang="en-US" dirty="0"/>
          </a:p>
          <a:p>
            <a:r>
              <a:rPr lang="en-US" dirty="0"/>
              <a:t>[The OS/161 code that performs the equivalent of Chickadee’s proc::yield is the handwritten assembly function </a:t>
            </a:r>
            <a:r>
              <a:rPr lang="en-US" dirty="0" err="1"/>
              <a:t>switchframe_switch</a:t>
            </a:r>
            <a:r>
              <a:rPr lang="en-US" dirty="0"/>
              <a:t>—see https://github.com/ops-class/os161/blob/6edf0d19dc9b0b7c1f16c8b4be61a1eaeaecdcde/kern/arch/mips/thread/switch.S#L42. The MIPS code looks like this:</a:t>
            </a:r>
          </a:p>
          <a:p>
            <a:r>
              <a:rPr lang="en-US" dirty="0" err="1"/>
              <a:t>switchframe_switch</a:t>
            </a:r>
            <a:r>
              <a:rPr lang="en-US" dirty="0"/>
              <a:t>:</a:t>
            </a:r>
          </a:p>
          <a:p>
            <a:r>
              <a:rPr lang="en-US" dirty="0"/>
              <a:t>   /*</a:t>
            </a:r>
          </a:p>
          <a:p>
            <a:r>
              <a:rPr lang="en-US" dirty="0"/>
              <a:t>    * a0 contains the address of the </a:t>
            </a:r>
            <a:r>
              <a:rPr lang="en-US" dirty="0" err="1"/>
              <a:t>switchframe</a:t>
            </a:r>
            <a:r>
              <a:rPr lang="en-US" dirty="0"/>
              <a:t> pointer in the old thread.</a:t>
            </a:r>
          </a:p>
          <a:p>
            <a:r>
              <a:rPr lang="en-US" dirty="0"/>
              <a:t>    * a1 contains the address of the </a:t>
            </a:r>
            <a:r>
              <a:rPr lang="en-US" dirty="0" err="1"/>
              <a:t>switchframe</a:t>
            </a:r>
            <a:r>
              <a:rPr lang="en-US" dirty="0"/>
              <a:t> pointer in the new thread.</a:t>
            </a:r>
          </a:p>
          <a:p>
            <a:r>
              <a:rPr lang="en-US" dirty="0"/>
              <a:t>    *</a:t>
            </a:r>
          </a:p>
          <a:p>
            <a:r>
              <a:rPr lang="en-US" dirty="0"/>
              <a:t>    * The </a:t>
            </a:r>
            <a:r>
              <a:rPr lang="en-US" dirty="0" err="1"/>
              <a:t>switchframe</a:t>
            </a:r>
            <a:r>
              <a:rPr lang="en-US" dirty="0"/>
              <a:t> pointer is really the stack pointer. The other</a:t>
            </a:r>
          </a:p>
          <a:p>
            <a:r>
              <a:rPr lang="en-US" dirty="0"/>
              <a:t>    * registers get saved on the stack, namely:</a:t>
            </a:r>
          </a:p>
          <a:p>
            <a:r>
              <a:rPr lang="en-US" dirty="0"/>
              <a:t>    *</a:t>
            </a:r>
          </a:p>
          <a:p>
            <a:r>
              <a:rPr lang="en-US" dirty="0"/>
              <a:t>    *      s0-s6, s8</a:t>
            </a:r>
          </a:p>
          <a:p>
            <a:r>
              <a:rPr lang="en-US" dirty="0"/>
              <a:t>    *      </a:t>
            </a:r>
            <a:r>
              <a:rPr lang="en-US" dirty="0" err="1"/>
              <a:t>gp</a:t>
            </a:r>
            <a:r>
              <a:rPr lang="en-US" dirty="0"/>
              <a:t>, </a:t>
            </a:r>
            <a:r>
              <a:rPr lang="en-US" dirty="0" err="1"/>
              <a:t>ra</a:t>
            </a:r>
            <a:endParaRPr lang="en-US" dirty="0"/>
          </a:p>
          <a:p>
            <a:r>
              <a:rPr lang="en-US" dirty="0"/>
              <a:t>    *</a:t>
            </a:r>
          </a:p>
          <a:p>
            <a:r>
              <a:rPr lang="en-US" dirty="0"/>
              <a:t>    * The order must match &lt;</a:t>
            </a:r>
            <a:r>
              <a:rPr lang="en-US" dirty="0" err="1"/>
              <a:t>mips</a:t>
            </a:r>
            <a:r>
              <a:rPr lang="en-US" dirty="0"/>
              <a:t>/</a:t>
            </a:r>
            <a:r>
              <a:rPr lang="en-US" dirty="0" err="1"/>
              <a:t>switchframe.h</a:t>
            </a:r>
            <a:r>
              <a:rPr lang="en-US" dirty="0"/>
              <a:t>&gt;.</a:t>
            </a:r>
          </a:p>
          <a:p>
            <a:r>
              <a:rPr lang="en-US" dirty="0"/>
              <a:t>    *</a:t>
            </a:r>
          </a:p>
          <a:p>
            <a:r>
              <a:rPr lang="en-US" dirty="0"/>
              <a:t>    * Note that while we'd ordinarily need to save s7 too, because we</a:t>
            </a:r>
          </a:p>
          <a:p>
            <a:r>
              <a:rPr lang="en-US" dirty="0"/>
              <a:t>    * use it to hold </a:t>
            </a:r>
            <a:r>
              <a:rPr lang="en-US" dirty="0" err="1"/>
              <a:t>curthread</a:t>
            </a:r>
            <a:r>
              <a:rPr lang="en-US" dirty="0"/>
              <a:t> saving it would interfere with the way</a:t>
            </a:r>
          </a:p>
          <a:p>
            <a:r>
              <a:rPr lang="en-US" dirty="0"/>
              <a:t>    * </a:t>
            </a:r>
            <a:r>
              <a:rPr lang="en-US" dirty="0" err="1"/>
              <a:t>curthread</a:t>
            </a:r>
            <a:r>
              <a:rPr lang="en-US" dirty="0"/>
              <a:t> is managed by </a:t>
            </a:r>
            <a:r>
              <a:rPr lang="en-US" dirty="0" err="1"/>
              <a:t>thread.c</a:t>
            </a:r>
            <a:r>
              <a:rPr lang="en-US" dirty="0"/>
              <a:t>. So we'll just let </a:t>
            </a:r>
            <a:r>
              <a:rPr lang="en-US" dirty="0" err="1"/>
              <a:t>thread.c</a:t>
            </a:r>
            <a:endParaRPr lang="en-US" dirty="0"/>
          </a:p>
          <a:p>
            <a:r>
              <a:rPr lang="en-US" dirty="0"/>
              <a:t>    * manage it.</a:t>
            </a:r>
          </a:p>
          <a:p>
            <a:r>
              <a:rPr lang="en-US" dirty="0"/>
              <a:t>    */</a:t>
            </a:r>
          </a:p>
          <a:p>
            <a:endParaRPr lang="en-US" dirty="0"/>
          </a:p>
          <a:p>
            <a:r>
              <a:rPr lang="en-US" dirty="0"/>
              <a:t>   /* Allocate stack space for saving 10 registers. 10*4 = 40 */</a:t>
            </a:r>
          </a:p>
          <a:p>
            <a:r>
              <a:rPr lang="en-US" dirty="0"/>
              <a:t>   </a:t>
            </a:r>
            <a:r>
              <a:rPr lang="en-US" dirty="0" err="1"/>
              <a:t>addi</a:t>
            </a:r>
            <a:r>
              <a:rPr lang="en-US" dirty="0"/>
              <a:t> </a:t>
            </a:r>
            <a:r>
              <a:rPr lang="en-US" dirty="0" err="1"/>
              <a:t>sp</a:t>
            </a:r>
            <a:r>
              <a:rPr lang="en-US" dirty="0"/>
              <a:t>, </a:t>
            </a:r>
            <a:r>
              <a:rPr lang="en-US" dirty="0" err="1"/>
              <a:t>sp</a:t>
            </a:r>
            <a:r>
              <a:rPr lang="en-US" dirty="0"/>
              <a:t>, -40</a:t>
            </a:r>
          </a:p>
          <a:p>
            <a:endParaRPr lang="en-US" dirty="0"/>
          </a:p>
          <a:p>
            <a:r>
              <a:rPr lang="en-US" dirty="0"/>
              <a:t>   /* Save the registers */</a:t>
            </a:r>
          </a:p>
          <a:p>
            <a:r>
              <a:rPr lang="en-US" dirty="0"/>
              <a:t>   </a:t>
            </a:r>
            <a:r>
              <a:rPr lang="en-US" dirty="0" err="1"/>
              <a:t>sw</a:t>
            </a:r>
            <a:r>
              <a:rPr lang="en-US" dirty="0"/>
              <a:t>   </a:t>
            </a:r>
            <a:r>
              <a:rPr lang="en-US" dirty="0" err="1"/>
              <a:t>ra</a:t>
            </a:r>
            <a:r>
              <a:rPr lang="en-US" dirty="0"/>
              <a:t>, 36(</a:t>
            </a:r>
            <a:r>
              <a:rPr lang="en-US" dirty="0" err="1"/>
              <a:t>sp</a:t>
            </a:r>
            <a:r>
              <a:rPr lang="en-US" dirty="0"/>
              <a:t>)</a:t>
            </a:r>
          </a:p>
          <a:p>
            <a:r>
              <a:rPr lang="en-US" dirty="0"/>
              <a:t>   </a:t>
            </a:r>
            <a:r>
              <a:rPr lang="en-US" dirty="0" err="1"/>
              <a:t>sw</a:t>
            </a:r>
            <a:r>
              <a:rPr lang="en-US" dirty="0"/>
              <a:t>   </a:t>
            </a:r>
            <a:r>
              <a:rPr lang="en-US" dirty="0" err="1"/>
              <a:t>gp</a:t>
            </a:r>
            <a:r>
              <a:rPr lang="en-US" dirty="0"/>
              <a:t>, 32(</a:t>
            </a:r>
            <a:r>
              <a:rPr lang="en-US" dirty="0" err="1"/>
              <a:t>sp</a:t>
            </a:r>
            <a:r>
              <a:rPr lang="en-US" dirty="0"/>
              <a:t>)</a:t>
            </a:r>
          </a:p>
          <a:p>
            <a:r>
              <a:rPr lang="en-US" dirty="0"/>
              <a:t>   </a:t>
            </a:r>
            <a:r>
              <a:rPr lang="en-US" dirty="0" err="1"/>
              <a:t>sw</a:t>
            </a:r>
            <a:r>
              <a:rPr lang="en-US" dirty="0"/>
              <a:t>   s8, 28(</a:t>
            </a:r>
            <a:r>
              <a:rPr lang="en-US" dirty="0" err="1"/>
              <a:t>sp</a:t>
            </a:r>
            <a:r>
              <a:rPr lang="en-US" dirty="0"/>
              <a:t>)</a:t>
            </a:r>
          </a:p>
          <a:p>
            <a:r>
              <a:rPr lang="en-US" dirty="0"/>
              <a:t>   </a:t>
            </a:r>
            <a:r>
              <a:rPr lang="en-US" dirty="0" err="1"/>
              <a:t>sw</a:t>
            </a:r>
            <a:r>
              <a:rPr lang="en-US" dirty="0"/>
              <a:t>   s6, 24(</a:t>
            </a:r>
            <a:r>
              <a:rPr lang="en-US" dirty="0" err="1"/>
              <a:t>sp</a:t>
            </a:r>
            <a:r>
              <a:rPr lang="en-US" dirty="0"/>
              <a:t>)</a:t>
            </a:r>
          </a:p>
          <a:p>
            <a:r>
              <a:rPr lang="en-US" dirty="0"/>
              <a:t>   </a:t>
            </a:r>
            <a:r>
              <a:rPr lang="en-US" dirty="0" err="1"/>
              <a:t>sw</a:t>
            </a:r>
            <a:r>
              <a:rPr lang="en-US" dirty="0"/>
              <a:t>   s5, 20(</a:t>
            </a:r>
            <a:r>
              <a:rPr lang="en-US" dirty="0" err="1"/>
              <a:t>sp</a:t>
            </a:r>
            <a:r>
              <a:rPr lang="en-US" dirty="0"/>
              <a:t>)</a:t>
            </a:r>
          </a:p>
          <a:p>
            <a:r>
              <a:rPr lang="en-US" dirty="0"/>
              <a:t>   </a:t>
            </a:r>
            <a:r>
              <a:rPr lang="en-US" dirty="0" err="1"/>
              <a:t>sw</a:t>
            </a:r>
            <a:r>
              <a:rPr lang="en-US" dirty="0"/>
              <a:t>   s4, 16(</a:t>
            </a:r>
            <a:r>
              <a:rPr lang="en-US" dirty="0" err="1"/>
              <a:t>sp</a:t>
            </a:r>
            <a:r>
              <a:rPr lang="en-US" dirty="0"/>
              <a:t>)</a:t>
            </a:r>
          </a:p>
          <a:p>
            <a:r>
              <a:rPr lang="en-US" dirty="0"/>
              <a:t>   </a:t>
            </a:r>
            <a:r>
              <a:rPr lang="en-US" dirty="0" err="1"/>
              <a:t>sw</a:t>
            </a:r>
            <a:r>
              <a:rPr lang="en-US" dirty="0"/>
              <a:t>   s3, 12(</a:t>
            </a:r>
            <a:r>
              <a:rPr lang="en-US" dirty="0" err="1"/>
              <a:t>sp</a:t>
            </a:r>
            <a:r>
              <a:rPr lang="en-US" dirty="0"/>
              <a:t>)</a:t>
            </a:r>
          </a:p>
          <a:p>
            <a:r>
              <a:rPr lang="en-US" dirty="0"/>
              <a:t>   </a:t>
            </a:r>
            <a:r>
              <a:rPr lang="en-US" dirty="0" err="1"/>
              <a:t>sw</a:t>
            </a:r>
            <a:r>
              <a:rPr lang="en-US" dirty="0"/>
              <a:t>   s2, 8(</a:t>
            </a:r>
            <a:r>
              <a:rPr lang="en-US" dirty="0" err="1"/>
              <a:t>sp</a:t>
            </a:r>
            <a:r>
              <a:rPr lang="en-US" dirty="0"/>
              <a:t>)</a:t>
            </a:r>
          </a:p>
          <a:p>
            <a:r>
              <a:rPr lang="en-US" dirty="0"/>
              <a:t>   </a:t>
            </a:r>
            <a:r>
              <a:rPr lang="en-US" dirty="0" err="1"/>
              <a:t>sw</a:t>
            </a:r>
            <a:r>
              <a:rPr lang="en-US" dirty="0"/>
              <a:t>   s1, 4(</a:t>
            </a:r>
            <a:r>
              <a:rPr lang="en-US" dirty="0" err="1"/>
              <a:t>sp</a:t>
            </a:r>
            <a:r>
              <a:rPr lang="en-US" dirty="0"/>
              <a:t>)</a:t>
            </a:r>
          </a:p>
          <a:p>
            <a:r>
              <a:rPr lang="en-US" dirty="0"/>
              <a:t>   </a:t>
            </a:r>
            <a:r>
              <a:rPr lang="en-US" dirty="0" err="1"/>
              <a:t>sw</a:t>
            </a:r>
            <a:r>
              <a:rPr lang="en-US" dirty="0"/>
              <a:t>   s0, 0(</a:t>
            </a:r>
            <a:r>
              <a:rPr lang="en-US" dirty="0" err="1"/>
              <a:t>sp</a:t>
            </a:r>
            <a:r>
              <a:rPr lang="en-US" dirty="0"/>
              <a:t>)</a:t>
            </a:r>
          </a:p>
          <a:p>
            <a:endParaRPr lang="en-US" dirty="0"/>
          </a:p>
          <a:p>
            <a:r>
              <a:rPr lang="en-US" dirty="0"/>
              <a:t>   /* Store the old stack pointer in the old thread */</a:t>
            </a:r>
          </a:p>
          <a:p>
            <a:r>
              <a:rPr lang="en-US" dirty="0"/>
              <a:t>   </a:t>
            </a:r>
            <a:r>
              <a:rPr lang="en-US" dirty="0" err="1"/>
              <a:t>sw</a:t>
            </a:r>
            <a:r>
              <a:rPr lang="en-US" dirty="0"/>
              <a:t>   </a:t>
            </a:r>
            <a:r>
              <a:rPr lang="en-US" dirty="0" err="1"/>
              <a:t>sp</a:t>
            </a:r>
            <a:r>
              <a:rPr lang="en-US" dirty="0"/>
              <a:t>, 0(a0)</a:t>
            </a:r>
          </a:p>
          <a:p>
            <a:endParaRPr lang="en-US" dirty="0"/>
          </a:p>
          <a:p>
            <a:r>
              <a:rPr lang="en-US" dirty="0"/>
              <a:t>   /* Get the new stack pointer from the new thread */</a:t>
            </a:r>
          </a:p>
          <a:p>
            <a:r>
              <a:rPr lang="en-US" dirty="0"/>
              <a:t>   </a:t>
            </a:r>
            <a:r>
              <a:rPr lang="en-US" dirty="0" err="1"/>
              <a:t>lw</a:t>
            </a:r>
            <a:r>
              <a:rPr lang="en-US" dirty="0"/>
              <a:t>   </a:t>
            </a:r>
            <a:r>
              <a:rPr lang="en-US" dirty="0" err="1"/>
              <a:t>sp</a:t>
            </a:r>
            <a:r>
              <a:rPr lang="en-US" dirty="0"/>
              <a:t>, 0(a1)</a:t>
            </a:r>
          </a:p>
          <a:p>
            <a:r>
              <a:rPr lang="en-US" dirty="0"/>
              <a:t>   </a:t>
            </a:r>
            <a:r>
              <a:rPr lang="en-US" dirty="0" err="1"/>
              <a:t>nop</a:t>
            </a:r>
            <a:r>
              <a:rPr lang="en-US" dirty="0"/>
              <a:t>           /* delay slot for load */</a:t>
            </a:r>
          </a:p>
          <a:p>
            <a:endParaRPr lang="en-US" dirty="0"/>
          </a:p>
          <a:p>
            <a:r>
              <a:rPr lang="en-US" dirty="0"/>
              <a:t>   /* Now, restore the registers */</a:t>
            </a:r>
          </a:p>
          <a:p>
            <a:r>
              <a:rPr lang="en-US" dirty="0"/>
              <a:t>   </a:t>
            </a:r>
            <a:r>
              <a:rPr lang="en-US" dirty="0" err="1"/>
              <a:t>lw</a:t>
            </a:r>
            <a:r>
              <a:rPr lang="en-US" dirty="0"/>
              <a:t>   s0, 0(</a:t>
            </a:r>
            <a:r>
              <a:rPr lang="en-US" dirty="0" err="1"/>
              <a:t>sp</a:t>
            </a:r>
            <a:r>
              <a:rPr lang="en-US" dirty="0"/>
              <a:t>)</a:t>
            </a:r>
          </a:p>
          <a:p>
            <a:r>
              <a:rPr lang="en-US" dirty="0"/>
              <a:t>   </a:t>
            </a:r>
            <a:r>
              <a:rPr lang="en-US" dirty="0" err="1"/>
              <a:t>lw</a:t>
            </a:r>
            <a:r>
              <a:rPr lang="en-US" dirty="0"/>
              <a:t>   s1, 4(</a:t>
            </a:r>
            <a:r>
              <a:rPr lang="en-US" dirty="0" err="1"/>
              <a:t>sp</a:t>
            </a:r>
            <a:r>
              <a:rPr lang="en-US" dirty="0"/>
              <a:t>)</a:t>
            </a:r>
          </a:p>
          <a:p>
            <a:r>
              <a:rPr lang="en-US" dirty="0"/>
              <a:t>   </a:t>
            </a:r>
            <a:r>
              <a:rPr lang="en-US" dirty="0" err="1"/>
              <a:t>lw</a:t>
            </a:r>
            <a:r>
              <a:rPr lang="en-US" dirty="0"/>
              <a:t>   s2, 8(</a:t>
            </a:r>
            <a:r>
              <a:rPr lang="en-US" dirty="0" err="1"/>
              <a:t>sp</a:t>
            </a:r>
            <a:r>
              <a:rPr lang="en-US" dirty="0"/>
              <a:t>)</a:t>
            </a:r>
          </a:p>
          <a:p>
            <a:r>
              <a:rPr lang="en-US" dirty="0"/>
              <a:t>   </a:t>
            </a:r>
            <a:r>
              <a:rPr lang="en-US" dirty="0" err="1"/>
              <a:t>lw</a:t>
            </a:r>
            <a:r>
              <a:rPr lang="en-US" dirty="0"/>
              <a:t>   s3, 12(</a:t>
            </a:r>
            <a:r>
              <a:rPr lang="en-US" dirty="0" err="1"/>
              <a:t>sp</a:t>
            </a:r>
            <a:r>
              <a:rPr lang="en-US" dirty="0"/>
              <a:t>)</a:t>
            </a:r>
          </a:p>
          <a:p>
            <a:r>
              <a:rPr lang="en-US" dirty="0"/>
              <a:t>   </a:t>
            </a:r>
            <a:r>
              <a:rPr lang="en-US" dirty="0" err="1"/>
              <a:t>lw</a:t>
            </a:r>
            <a:r>
              <a:rPr lang="en-US" dirty="0"/>
              <a:t>   s4, 16(</a:t>
            </a:r>
            <a:r>
              <a:rPr lang="en-US" dirty="0" err="1"/>
              <a:t>sp</a:t>
            </a:r>
            <a:r>
              <a:rPr lang="en-US" dirty="0"/>
              <a:t>)</a:t>
            </a:r>
          </a:p>
          <a:p>
            <a:r>
              <a:rPr lang="en-US" dirty="0"/>
              <a:t>   </a:t>
            </a:r>
            <a:r>
              <a:rPr lang="en-US" dirty="0" err="1"/>
              <a:t>lw</a:t>
            </a:r>
            <a:r>
              <a:rPr lang="en-US" dirty="0"/>
              <a:t>   s5, 20(</a:t>
            </a:r>
            <a:r>
              <a:rPr lang="en-US" dirty="0" err="1"/>
              <a:t>sp</a:t>
            </a:r>
            <a:r>
              <a:rPr lang="en-US" dirty="0"/>
              <a:t>)</a:t>
            </a:r>
          </a:p>
          <a:p>
            <a:r>
              <a:rPr lang="en-US" dirty="0"/>
              <a:t>   </a:t>
            </a:r>
            <a:r>
              <a:rPr lang="en-US" dirty="0" err="1"/>
              <a:t>lw</a:t>
            </a:r>
            <a:r>
              <a:rPr lang="en-US" dirty="0"/>
              <a:t>   s6, 24(</a:t>
            </a:r>
            <a:r>
              <a:rPr lang="en-US" dirty="0" err="1"/>
              <a:t>sp</a:t>
            </a:r>
            <a:r>
              <a:rPr lang="en-US" dirty="0"/>
              <a:t>)</a:t>
            </a:r>
          </a:p>
          <a:p>
            <a:r>
              <a:rPr lang="en-US" dirty="0"/>
              <a:t>   </a:t>
            </a:r>
            <a:r>
              <a:rPr lang="en-US" dirty="0" err="1"/>
              <a:t>lw</a:t>
            </a:r>
            <a:r>
              <a:rPr lang="en-US" dirty="0"/>
              <a:t>   s8, 28(</a:t>
            </a:r>
            <a:r>
              <a:rPr lang="en-US" dirty="0" err="1"/>
              <a:t>sp</a:t>
            </a:r>
            <a:r>
              <a:rPr lang="en-US" dirty="0"/>
              <a:t>)</a:t>
            </a:r>
          </a:p>
          <a:p>
            <a:r>
              <a:rPr lang="en-US" dirty="0"/>
              <a:t>   </a:t>
            </a:r>
            <a:r>
              <a:rPr lang="en-US" dirty="0" err="1"/>
              <a:t>lw</a:t>
            </a:r>
            <a:r>
              <a:rPr lang="en-US" dirty="0"/>
              <a:t>   </a:t>
            </a:r>
            <a:r>
              <a:rPr lang="en-US" dirty="0" err="1"/>
              <a:t>gp</a:t>
            </a:r>
            <a:r>
              <a:rPr lang="en-US" dirty="0"/>
              <a:t>, 32(</a:t>
            </a:r>
            <a:r>
              <a:rPr lang="en-US" dirty="0" err="1"/>
              <a:t>sp</a:t>
            </a:r>
            <a:r>
              <a:rPr lang="en-US" dirty="0"/>
              <a:t>)</a:t>
            </a:r>
          </a:p>
          <a:p>
            <a:r>
              <a:rPr lang="en-US" dirty="0"/>
              <a:t>   </a:t>
            </a:r>
            <a:r>
              <a:rPr lang="en-US" dirty="0" err="1"/>
              <a:t>lw</a:t>
            </a:r>
            <a:r>
              <a:rPr lang="en-US" dirty="0"/>
              <a:t>   </a:t>
            </a:r>
            <a:r>
              <a:rPr lang="en-US" dirty="0" err="1"/>
              <a:t>ra</a:t>
            </a:r>
            <a:r>
              <a:rPr lang="en-US" dirty="0"/>
              <a:t>, 36(</a:t>
            </a:r>
            <a:r>
              <a:rPr lang="en-US" dirty="0" err="1"/>
              <a:t>sp</a:t>
            </a:r>
            <a:r>
              <a:rPr lang="en-US" dirty="0"/>
              <a:t>)</a:t>
            </a:r>
          </a:p>
          <a:p>
            <a:r>
              <a:rPr lang="en-US" dirty="0"/>
              <a:t>   </a:t>
            </a:r>
            <a:r>
              <a:rPr lang="en-US" dirty="0" err="1"/>
              <a:t>nop</a:t>
            </a:r>
            <a:r>
              <a:rPr lang="en-US" dirty="0"/>
              <a:t>                  /* delay slot for load */</a:t>
            </a:r>
          </a:p>
          <a:p>
            <a:endParaRPr lang="en-US" dirty="0"/>
          </a:p>
          <a:p>
            <a:r>
              <a:rPr lang="en-US" dirty="0"/>
              <a:t>   /* and return. */</a:t>
            </a:r>
          </a:p>
          <a:p>
            <a:r>
              <a:rPr lang="en-US" dirty="0"/>
              <a:t>   j </a:t>
            </a:r>
            <a:r>
              <a:rPr lang="en-US" dirty="0" err="1"/>
              <a:t>ra</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72594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S_SLEEP case is subtle—it does the atomic releasing of the lock and putting the holder to sleep. The code may not look like its atomic, since the two lines of code are executing a bunch of instructions. However, the two lines of code are atomic from the perspective of </a:t>
            </a:r>
            <a:r>
              <a:rPr lang="en-US" i="1" dirty="0"/>
              <a:t>an outside party who wants to acquire the wait channel lock</a:t>
            </a:r>
            <a:r>
              <a:rPr lang="en-US" dirty="0"/>
              <a:t>. There’s no way for a lost wakeup to occur, because the wakeup thread cannot grab the lock and send the wakeup without the sleeper already being asleep and moving to the wait queue.</a:t>
            </a: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348820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 </a:t>
            </a:r>
            <a:r>
              <a:rPr lang="en-US" dirty="0" err="1"/>
              <a:t>wchan_wakeall</a:t>
            </a:r>
            <a:r>
              <a:rPr lang="en-US" dirty="0"/>
              <a:t>() looks like this:</a:t>
            </a:r>
          </a:p>
          <a:p>
            <a:r>
              <a:rPr lang="en-US" dirty="0">
                <a:latin typeface="Consolas" panose="020B0609020204030204" pitchFamily="49" charset="0"/>
              </a:rPr>
              <a:t>void </a:t>
            </a:r>
            <a:r>
              <a:rPr lang="en-US" dirty="0" err="1">
                <a:latin typeface="Consolas" panose="020B0609020204030204" pitchFamily="49" charset="0"/>
              </a:rPr>
              <a:t>wchan_wakeall</a:t>
            </a:r>
            <a:r>
              <a:rPr lang="en-US" dirty="0">
                <a:latin typeface="Consolas" panose="020B0609020204030204" pitchFamily="49" charset="0"/>
              </a:rPr>
              <a:t>(struct </a:t>
            </a:r>
            <a:r>
              <a:rPr lang="en-US" dirty="0" err="1">
                <a:latin typeface="Consolas" panose="020B0609020204030204" pitchFamily="49" charset="0"/>
              </a:rPr>
              <a:t>wchan</a:t>
            </a:r>
            <a:r>
              <a:rPr lang="en-US" dirty="0">
                <a:latin typeface="Consolas" panose="020B0609020204030204" pitchFamily="49" charset="0"/>
              </a:rPr>
              <a:t> *</a:t>
            </a:r>
            <a:r>
              <a:rPr lang="en-US" dirty="0" err="1">
                <a:latin typeface="Consolas" panose="020B0609020204030204" pitchFamily="49" charset="0"/>
              </a:rPr>
              <a:t>wc</a:t>
            </a:r>
            <a:r>
              <a:rPr lang="en-US" dirty="0">
                <a:latin typeface="Consolas" panose="020B0609020204030204" pitchFamily="49" charset="0"/>
              </a:rPr>
              <a:t>, struct spinlock *</a:t>
            </a:r>
            <a:r>
              <a:rPr lang="en-US" dirty="0" err="1">
                <a:latin typeface="Consolas" panose="020B0609020204030204" pitchFamily="49" charset="0"/>
              </a:rPr>
              <a:t>lk</a:t>
            </a:r>
            <a:r>
              <a:rPr lang="en-US" dirty="0">
                <a:latin typeface="Consolas" panose="020B0609020204030204" pitchFamily="49" charset="0"/>
              </a:rPr>
              <a:t>)</a:t>
            </a:r>
          </a:p>
          <a:p>
            <a:r>
              <a:rPr lang="en-US" dirty="0">
                <a:latin typeface="Consolas" panose="020B0609020204030204" pitchFamily="49" charset="0"/>
              </a:rPr>
              <a:t>{</a:t>
            </a:r>
          </a:p>
          <a:p>
            <a:r>
              <a:rPr lang="en-US" dirty="0">
                <a:latin typeface="Consolas" panose="020B0609020204030204" pitchFamily="49" charset="0"/>
              </a:rPr>
              <a:t>    struct thread *target;</a:t>
            </a:r>
          </a:p>
          <a:p>
            <a:r>
              <a:rPr lang="en-US" dirty="0">
                <a:latin typeface="Consolas" panose="020B0609020204030204" pitchFamily="49" charset="0"/>
              </a:rPr>
              <a:t>    struct </a:t>
            </a:r>
            <a:r>
              <a:rPr lang="en-US" dirty="0" err="1">
                <a:latin typeface="Consolas" panose="020B0609020204030204" pitchFamily="49" charset="0"/>
              </a:rPr>
              <a:t>threadlist</a:t>
            </a:r>
            <a:r>
              <a:rPr lang="en-US" dirty="0">
                <a:latin typeface="Consolas" panose="020B0609020204030204" pitchFamily="49" charset="0"/>
              </a:rPr>
              <a:t> list;</a:t>
            </a:r>
          </a:p>
          <a:p>
            <a:r>
              <a:rPr lang="en-US" dirty="0">
                <a:latin typeface="Consolas" panose="020B0609020204030204" pitchFamily="49" charset="0"/>
              </a:rPr>
              <a:t>    </a:t>
            </a:r>
          </a:p>
          <a:p>
            <a:r>
              <a:rPr lang="en-US" dirty="0">
                <a:latin typeface="Consolas" panose="020B0609020204030204" pitchFamily="49" charset="0"/>
              </a:rPr>
              <a:t>    KASSERT(</a:t>
            </a:r>
            <a:r>
              <a:rPr lang="en-US" dirty="0" err="1">
                <a:latin typeface="Consolas" panose="020B0609020204030204" pitchFamily="49" charset="0"/>
              </a:rPr>
              <a:t>spinlock_do_i_hold</a:t>
            </a:r>
            <a:r>
              <a:rPr lang="en-US" dirty="0">
                <a:latin typeface="Consolas" panose="020B0609020204030204" pitchFamily="49" charset="0"/>
              </a:rPr>
              <a:t>(</a:t>
            </a:r>
            <a:r>
              <a:rPr lang="en-US" dirty="0" err="1">
                <a:latin typeface="Consolas" panose="020B0609020204030204" pitchFamily="49" charset="0"/>
              </a:rPr>
              <a:t>lk</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threadlist_init</a:t>
            </a:r>
            <a:r>
              <a:rPr lang="en-US" dirty="0">
                <a:latin typeface="Consolas" panose="020B0609020204030204" pitchFamily="49" charset="0"/>
              </a:rPr>
              <a:t>(&amp;list);</a:t>
            </a:r>
          </a:p>
          <a:p>
            <a:endParaRPr lang="en-US" dirty="0">
              <a:latin typeface="Consolas" panose="020B0609020204030204" pitchFamily="49" charset="0"/>
            </a:endParaRPr>
          </a:p>
          <a:p>
            <a:r>
              <a:rPr lang="en-US" dirty="0">
                <a:latin typeface="Consolas" panose="020B0609020204030204" pitchFamily="49" charset="0"/>
              </a:rPr>
              <a:t>    /*</a:t>
            </a:r>
          </a:p>
          <a:p>
            <a:r>
              <a:rPr lang="en-US" dirty="0">
                <a:latin typeface="Consolas" panose="020B0609020204030204" pitchFamily="49" charset="0"/>
              </a:rPr>
              <a:t>     * Grab all the threads from the channel, moving them to a</a:t>
            </a:r>
          </a:p>
          <a:p>
            <a:r>
              <a:rPr lang="en-US" dirty="0">
                <a:latin typeface="Consolas" panose="020B0609020204030204" pitchFamily="49" charset="0"/>
              </a:rPr>
              <a:t>     * private list.</a:t>
            </a:r>
          </a:p>
          <a:p>
            <a:r>
              <a:rPr lang="en-US" dirty="0">
                <a:latin typeface="Consolas" panose="020B0609020204030204" pitchFamily="49" charset="0"/>
              </a:rPr>
              <a:t>     */</a:t>
            </a:r>
          </a:p>
          <a:p>
            <a:r>
              <a:rPr lang="en-US" dirty="0">
                <a:latin typeface="Consolas" panose="020B0609020204030204" pitchFamily="49" charset="0"/>
              </a:rPr>
              <a:t>    while ((target = </a:t>
            </a:r>
            <a:r>
              <a:rPr lang="en-US" dirty="0" err="1">
                <a:latin typeface="Consolas" panose="020B0609020204030204" pitchFamily="49" charset="0"/>
              </a:rPr>
              <a:t>threadlist_remhead</a:t>
            </a:r>
            <a:r>
              <a:rPr lang="en-US" dirty="0">
                <a:latin typeface="Consolas" panose="020B0609020204030204" pitchFamily="49" charset="0"/>
              </a:rPr>
              <a:t>(&amp;</a:t>
            </a:r>
            <a:r>
              <a:rPr lang="en-US" dirty="0" err="1">
                <a:latin typeface="Consolas" panose="020B0609020204030204" pitchFamily="49" charset="0"/>
              </a:rPr>
              <a:t>wc</a:t>
            </a:r>
            <a:r>
              <a:rPr lang="en-US" dirty="0">
                <a:latin typeface="Consolas" panose="020B0609020204030204" pitchFamily="49" charset="0"/>
              </a:rPr>
              <a:t>-&gt;</a:t>
            </a:r>
            <a:r>
              <a:rPr lang="en-US" dirty="0" err="1">
                <a:latin typeface="Consolas" panose="020B0609020204030204" pitchFamily="49" charset="0"/>
              </a:rPr>
              <a:t>wc_threads</a:t>
            </a:r>
            <a:r>
              <a:rPr lang="en-US" dirty="0">
                <a:latin typeface="Consolas" panose="020B0609020204030204" pitchFamily="49" charset="0"/>
              </a:rPr>
              <a:t>)) != NULL) {</a:t>
            </a:r>
          </a:p>
          <a:p>
            <a:r>
              <a:rPr lang="en-US" dirty="0">
                <a:latin typeface="Consolas" panose="020B0609020204030204" pitchFamily="49" charset="0"/>
              </a:rPr>
              <a:t>        </a:t>
            </a:r>
            <a:r>
              <a:rPr lang="en-US" dirty="0" err="1">
                <a:latin typeface="Consolas" panose="020B0609020204030204" pitchFamily="49" charset="0"/>
              </a:rPr>
              <a:t>threadlist_addtail</a:t>
            </a:r>
            <a:r>
              <a:rPr lang="en-US" dirty="0">
                <a:latin typeface="Consolas" panose="020B0609020204030204" pitchFamily="49" charset="0"/>
              </a:rPr>
              <a:t>(&amp;list, target);</a:t>
            </a:r>
          </a:p>
          <a:p>
            <a:r>
              <a:rPr lang="en-US" dirty="0">
                <a:latin typeface="Consolas" panose="020B0609020204030204" pitchFamily="49" charset="0"/>
              </a:rPr>
              <a:t>    }</a:t>
            </a:r>
          </a:p>
          <a:p>
            <a:r>
              <a:rPr lang="en-US" dirty="0">
                <a:latin typeface="Consolas" panose="020B0609020204030204" pitchFamily="49" charset="0"/>
              </a:rPr>
              <a:t>    while ((target = </a:t>
            </a:r>
            <a:r>
              <a:rPr lang="en-US" dirty="0" err="1">
                <a:latin typeface="Consolas" panose="020B0609020204030204" pitchFamily="49" charset="0"/>
              </a:rPr>
              <a:t>threadlist_remhead</a:t>
            </a:r>
            <a:r>
              <a:rPr lang="en-US" dirty="0">
                <a:latin typeface="Consolas" panose="020B0609020204030204" pitchFamily="49" charset="0"/>
              </a:rPr>
              <a:t>(&amp;list)) != NULL) {</a:t>
            </a:r>
          </a:p>
          <a:p>
            <a:r>
              <a:rPr lang="en-US" dirty="0">
                <a:latin typeface="Consolas" panose="020B0609020204030204" pitchFamily="49" charset="0"/>
              </a:rPr>
              <a:t>        </a:t>
            </a:r>
            <a:r>
              <a:rPr lang="en-US" dirty="0" err="1">
                <a:latin typeface="Consolas" panose="020B0609020204030204" pitchFamily="49" charset="0"/>
              </a:rPr>
              <a:t>thread_make_runnable</a:t>
            </a:r>
            <a:r>
              <a:rPr lang="en-US" dirty="0">
                <a:latin typeface="Consolas" panose="020B0609020204030204" pitchFamily="49" charset="0"/>
              </a:rPr>
              <a:t>(target, false);</a:t>
            </a:r>
          </a:p>
          <a:p>
            <a:r>
              <a:rPr lang="en-US" dirty="0">
                <a:latin typeface="Consolas" panose="020B0609020204030204" pitchFamily="49" charset="0"/>
              </a:rPr>
              <a:t>    }</a:t>
            </a:r>
          </a:p>
          <a:p>
            <a:r>
              <a:rPr lang="en-US" dirty="0">
                <a:latin typeface="Consolas" panose="020B0609020204030204" pitchFamily="49" charset="0"/>
              </a:rPr>
              <a:t>    </a:t>
            </a:r>
            <a:r>
              <a:rPr lang="en-US" dirty="0" err="1">
                <a:latin typeface="Consolas" panose="020B0609020204030204" pitchFamily="49" charset="0"/>
              </a:rPr>
              <a:t>threadlist_cleanup</a:t>
            </a:r>
            <a:r>
              <a:rPr lang="en-US" dirty="0">
                <a:latin typeface="Consolas" panose="020B0609020204030204" pitchFamily="49" charset="0"/>
              </a:rPr>
              <a:t>(&amp;list);</a:t>
            </a:r>
          </a:p>
          <a:p>
            <a:r>
              <a:rPr lang="en-US" dirty="0">
                <a:latin typeface="Consolas" panose="020B0609020204030204" pitchFamily="49" charset="0"/>
              </a:rPr>
              <a:t>}</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04731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180356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DADA-81D7-6A16-0293-3C68A0DE8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36E42-128E-CECA-20DB-76A664712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EEC71-584D-9C84-804B-A39F4C3CFD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4701BD-119E-C074-0571-C31F04F25EFE}"/>
              </a:ext>
            </a:extLst>
          </p:cNvPr>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2273355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27486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67334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a:t>
            </a:fld>
            <a:endParaRPr lang="en-US"/>
          </a:p>
        </p:txBody>
      </p:sp>
    </p:spTree>
    <p:extLst>
      <p:ext uri="{BB962C8B-B14F-4D97-AF65-F5344CB8AC3E}">
        <p14:creationId xmlns:p14="http://schemas.microsoft.com/office/powerpoint/2010/main" val="291579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2AA3-5195-C77A-D610-A648E23B5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28742-D8F0-80F1-4219-F7E234710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CE8FC-6B07-ECF0-B4D9-E12E7019A6CE}"/>
              </a:ext>
            </a:extLst>
          </p:cNvPr>
          <p:cNvSpPr>
            <a:spLocks noGrp="1"/>
          </p:cNvSpPr>
          <p:nvPr>
            <p:ph type="body" idx="1"/>
          </p:nvPr>
        </p:nvSpPr>
        <p:spPr/>
        <p:txBody>
          <a:bodyPr/>
          <a:lstStyle/>
          <a:p>
            <a:r>
              <a:rPr lang="en-US" dirty="0"/>
              <a:t>[Ref: https://read.seas.harvard.edu/cs1610/2026/doc/wait-queues/]</a:t>
            </a:r>
          </a:p>
        </p:txBody>
      </p:sp>
      <p:sp>
        <p:nvSpPr>
          <p:cNvPr id="4" name="Slide Number Placeholder 3">
            <a:extLst>
              <a:ext uri="{FF2B5EF4-FFF2-40B4-BE49-F238E27FC236}">
                <a16:creationId xmlns:a16="http://schemas.microsoft.com/office/drawing/2014/main" id="{8130C99F-A9A1-D865-F5F4-5E047F7AD649}"/>
              </a:ext>
            </a:extLst>
          </p:cNvPr>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1734896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https://read.seas.harvard.edu/cs1610/2026/doc/wait-queues/]</a:t>
            </a:r>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251112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after calling `</a:t>
            </a:r>
            <a:r>
              <a:rPr lang="en-US" dirty="0" err="1"/>
              <a:t>w.prepare</a:t>
            </a:r>
            <a:r>
              <a:rPr lang="en-US" dirty="0"/>
              <a:t>(</a:t>
            </a:r>
            <a:r>
              <a:rPr lang="en-US" dirty="0" err="1"/>
              <a:t>waitq</a:t>
            </a:r>
            <a:r>
              <a:rPr lang="en-US" dirty="0"/>
              <a:t>)`, the process’s `</a:t>
            </a:r>
            <a:r>
              <a:rPr lang="en-US" dirty="0" err="1"/>
              <a:t>pstate</a:t>
            </a:r>
            <a:r>
              <a:rPr lang="en-US" dirty="0"/>
              <a:t>_` is `</a:t>
            </a:r>
            <a:r>
              <a:rPr lang="en-US" dirty="0" err="1"/>
              <a:t>ps_blocked</a:t>
            </a:r>
            <a:r>
              <a:rPr lang="en-US" dirty="0"/>
              <a:t>` </a:t>
            </a:r>
            <a:r>
              <a:rPr lang="en-US" i="1" dirty="0"/>
              <a:t>even though the associated kernel task is running</a:t>
            </a:r>
            <a:r>
              <a:rPr lang="en-US" dirty="0"/>
              <a:t>. That’s OK according to the Chickadee synchronization invariants: see https://read.seas.harvard.edu/cs1610/2026/doc/synchronization-invariants/. However, this behavior strikes me (James) as strange, which is one reason why I personally prefer OS/161 wait queues.</a:t>
            </a:r>
          </a:p>
          <a:p>
            <a:endParaRPr lang="en-US" dirty="0"/>
          </a:p>
          <a:p>
            <a:r>
              <a:rPr lang="en-US" dirty="0"/>
              <a:t>[In the highlighted code on the left, we see the fact that the wait queue is maintained outside of the scheduling code---it’s maintained by the sleeping thread and the wake-up thread.]</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3172217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`p_` is an instance variable of the waiter, and corresponds to the `struct proc` associated with the waiter.]</a:t>
            </a:r>
          </a:p>
        </p:txBody>
      </p:sp>
      <p:sp>
        <p:nvSpPr>
          <p:cNvPr id="4" name="Slide Number Placeholder 3"/>
          <p:cNvSpPr>
            <a:spLocks noGrp="1"/>
          </p:cNvSpPr>
          <p:nvPr>
            <p:ph type="sldNum" sz="quarter" idx="5"/>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363853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mn-lt"/>
              </a:rPr>
              <a:t>Recall that </a:t>
            </a:r>
            <a:r>
              <a:rPr lang="en-US" sz="1200" b="0" dirty="0" err="1">
                <a:latin typeface="+mn-lt"/>
              </a:rPr>
              <a:t>w.prepare</a:t>
            </a:r>
            <a:r>
              <a:rPr lang="en-US" sz="1200" b="0" dirty="0">
                <a:latin typeface="+mn-lt"/>
              </a:rPr>
              <a:t>(</a:t>
            </a:r>
            <a:r>
              <a:rPr lang="en-US" sz="1200" b="0" dirty="0" err="1">
                <a:latin typeface="+mn-lt"/>
              </a:rPr>
              <a:t>waitq</a:t>
            </a:r>
            <a:r>
              <a:rPr lang="en-US" sz="1200" b="0" dirty="0">
                <a:latin typeface="+mn-lt"/>
              </a:rPr>
              <a:t>) set </a:t>
            </a:r>
            <a:r>
              <a:rPr lang="en-US" sz="1200" b="0" dirty="0" err="1">
                <a:latin typeface="+mn-lt"/>
              </a:rPr>
              <a:t>pstate</a:t>
            </a:r>
            <a:r>
              <a:rPr lang="en-US" sz="1200" b="0" dirty="0">
                <a:latin typeface="+mn-lt"/>
              </a:rPr>
              <a:t>_ == proc::</a:t>
            </a:r>
            <a:r>
              <a:rPr lang="en-US" sz="1200" b="0" dirty="0" err="1">
                <a:latin typeface="+mn-lt"/>
              </a:rPr>
              <a:t>ps_blocked</a:t>
            </a:r>
            <a:r>
              <a:rPr lang="en-US" sz="1200" b="0" dirty="0">
                <a:latin typeface="+mn-lt"/>
              </a:rPr>
              <a:t>!</a:t>
            </a:r>
            <a:endParaRPr lang="en-US" b="0" dirty="0">
              <a:latin typeface="+mn-lt"/>
            </a:endParaRPr>
          </a:p>
          <a:p>
            <a:r>
              <a:rPr lang="en-US" dirty="0"/>
              <a:t>[Similar to the OS/161 solution, when the sleeper releases the lock, the sleeper is already on the appropriate wait queue. Unlike the OS/161 solution, </a:t>
            </a:r>
            <a:r>
              <a:rPr lang="en-US" i="1" dirty="0"/>
              <a:t>the sleeper hasn’t actually started to sleep when the lock is released</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28</a:t>
            </a:fld>
            <a:endParaRPr lang="en-US"/>
          </a:p>
        </p:txBody>
      </p:sp>
    </p:spTree>
    <p:extLst>
      <p:ext uri="{BB962C8B-B14F-4D97-AF65-F5344CB8AC3E}">
        <p14:creationId xmlns:p14="http://schemas.microsoft.com/office/powerpoint/2010/main" val="2065415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https://read.seas.harvard.edu/cs1610/2026/doc/wait-queues/]</a:t>
            </a:r>
          </a:p>
          <a:p>
            <a:endParaRPr lang="en-US" dirty="0"/>
          </a:p>
          <a:p>
            <a:r>
              <a:rPr lang="en-US" dirty="0"/>
              <a:t>Recall that proc::yields() will store a </a:t>
            </a:r>
            <a:r>
              <a:rPr lang="en-US" dirty="0" err="1"/>
              <a:t>yieldstate</a:t>
            </a:r>
            <a:r>
              <a:rPr lang="en-US" dirty="0"/>
              <a:t> (basically, just a pointer to the callee-saved registers that proc::yields() must store) and then call </a:t>
            </a:r>
            <a:r>
              <a:rPr lang="en-US" dirty="0" err="1"/>
              <a:t>cpustate</a:t>
            </a:r>
            <a:r>
              <a:rPr lang="en-US" dirty="0"/>
              <a:t>::schedule().</a:t>
            </a:r>
          </a:p>
          <a:p>
            <a:endParaRPr lang="en-US" dirty="0"/>
          </a:p>
          <a:p>
            <a:r>
              <a:rPr lang="en-US" dirty="0"/>
              <a:t>Note that p-&gt;unblock() sets the </a:t>
            </a:r>
            <a:r>
              <a:rPr lang="en-US" dirty="0" err="1"/>
              <a:t>pstate</a:t>
            </a:r>
            <a:r>
              <a:rPr lang="en-US" dirty="0"/>
              <a:t>_ to </a:t>
            </a:r>
            <a:r>
              <a:rPr lang="en-US" dirty="0" err="1"/>
              <a:t>ps_runnable</a:t>
            </a:r>
            <a:r>
              <a:rPr lang="en-US" dirty="0"/>
              <a:t> and then calls </a:t>
            </a:r>
            <a:r>
              <a:rPr lang="en-US" dirty="0" err="1"/>
              <a:t>cpustate</a:t>
            </a:r>
            <a:r>
              <a:rPr lang="en-US" dirty="0"/>
              <a:t>::</a:t>
            </a:r>
            <a:r>
              <a:rPr lang="en-US" dirty="0" err="1"/>
              <a:t>reenqueue</a:t>
            </a:r>
            <a:r>
              <a:rPr lang="en-US" dirty="0"/>
              <a:t>(p); however, the latter function will not actually add p to the </a:t>
            </a:r>
            <a:r>
              <a:rPr lang="en-US" dirty="0" err="1"/>
              <a:t>runqueue</a:t>
            </a:r>
            <a:r>
              <a:rPr lang="en-US" dirty="0"/>
              <a:t> if p-&gt;runq_links_.</a:t>
            </a:r>
            <a:r>
              <a:rPr lang="en-US" dirty="0" err="1"/>
              <a:t>is_linked</a:t>
            </a:r>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29</a:t>
            </a:fld>
            <a:endParaRPr lang="en-US"/>
          </a:p>
        </p:txBody>
      </p:sp>
    </p:spTree>
    <p:extLst>
      <p:ext uri="{BB962C8B-B14F-4D97-AF65-F5344CB8AC3E}">
        <p14:creationId xmlns:p14="http://schemas.microsoft.com/office/powerpoint/2010/main" val="1159872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1772-66D3-0C5A-F89F-E5F64C7B4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BAFB1-1C57-01C1-56E0-2B55D41CE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FAA7D-C93E-E4C0-C7C6-2ABF643B1B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0921B5-6BCD-755E-14D5-AC74939BD593}"/>
              </a:ext>
            </a:extLst>
          </p:cNvPr>
          <p:cNvSpPr>
            <a:spLocks noGrp="1"/>
          </p:cNvSpPr>
          <p:nvPr>
            <p:ph type="sldNum" sz="quarter" idx="5"/>
          </p:nvPr>
        </p:nvSpPr>
        <p:spPr/>
        <p:txBody>
          <a:bodyPr/>
          <a:lstStyle/>
          <a:p>
            <a:fld id="{2049842A-5CF9-4F0B-9230-CA0D438F5D42}" type="slidenum">
              <a:rPr lang="en-US" smtClean="0"/>
              <a:t>30</a:t>
            </a:fld>
            <a:endParaRPr lang="en-US"/>
          </a:p>
        </p:txBody>
      </p:sp>
    </p:spTree>
    <p:extLst>
      <p:ext uri="{BB962C8B-B14F-4D97-AF65-F5344CB8AC3E}">
        <p14:creationId xmlns:p14="http://schemas.microsoft.com/office/powerpoint/2010/main" val="723916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t>
            </a:r>
            <a:r>
              <a:rPr lang="en-US" dirty="0" err="1"/>
              <a:t>thread_switch</a:t>
            </a:r>
            <a:r>
              <a:rPr lang="en-US" dirty="0"/>
              <a:t>() is similar to Chickadee’s </a:t>
            </a:r>
            <a:r>
              <a:rPr lang="en-US" dirty="0" err="1"/>
              <a:t>cpustate</a:t>
            </a:r>
            <a:r>
              <a:rPr lang="en-US" dirty="0"/>
              <a:t>::schedule(). In OS161’s thread switch, the wait queue and the associated spinlock have to be exposed to the scheduler.</a:t>
            </a:r>
          </a:p>
        </p:txBody>
      </p:sp>
      <p:sp>
        <p:nvSpPr>
          <p:cNvPr id="4" name="Slide Number Placeholder 3"/>
          <p:cNvSpPr>
            <a:spLocks noGrp="1"/>
          </p:cNvSpPr>
          <p:nvPr>
            <p:ph type="sldNum" sz="quarter" idx="5"/>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129607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+9 part ensures that we sleep for at least one timer interrupt period if a positive </a:t>
            </a:r>
            <a:r>
              <a:rPr lang="en-US" dirty="0" err="1"/>
              <a:t>ms</a:t>
            </a:r>
            <a:r>
              <a:rPr lang="en-US" dirty="0"/>
              <a:t> argument is used. For example, if the caller specifies a sleep duration of 1 </a:t>
            </a:r>
            <a:r>
              <a:rPr lang="en-US" dirty="0" err="1"/>
              <a:t>ms</a:t>
            </a:r>
            <a:r>
              <a:rPr lang="en-US" dirty="0"/>
              <a:t>, then the kernel will sleep for (1+9)/10=1 timer interrupt period; since HZ = 100, one timer interrupt period is 10 </a:t>
            </a:r>
            <a:r>
              <a:rPr lang="en-US" dirty="0" err="1"/>
              <a:t>ms.</a:t>
            </a:r>
            <a:r>
              <a:rPr lang="en-US" dirty="0"/>
              <a:t> If the caller specifies a sleep duration of 9 </a:t>
            </a:r>
            <a:r>
              <a:rPr lang="en-US" dirty="0" err="1"/>
              <a:t>ms</a:t>
            </a:r>
            <a:r>
              <a:rPr lang="en-US" dirty="0"/>
              <a:t>, then the kernel will sleep for (9+9)/10 = 1 timer interrupt period; remember that in C, integer division uses truncation towards 0. [Ref: https://stackoverflow.com/a/3602857]</a:t>
            </a:r>
          </a:p>
          <a:p>
            <a:endParaRPr lang="en-US" dirty="0"/>
          </a:p>
          <a:p>
            <a:r>
              <a:rPr lang="en-US" dirty="0"/>
              <a:t>The long() trick works as long as (1) the computer uses two’s complement to represent numbers, (2) the subtraction of two unsigned longs wraps around, and (3) the difference between the two is in the range of an unsigned long. Note that hardware ensures (1), and the C++ standard guarantees (2).</a:t>
            </a:r>
          </a:p>
          <a:p>
            <a:r>
              <a:rPr lang="en-US" dirty="0"/>
              <a:t>For example:</a:t>
            </a:r>
          </a:p>
          <a:p>
            <a:r>
              <a:rPr lang="en-US" sz="1200" kern="1200" dirty="0">
                <a:solidFill>
                  <a:schemeClr val="tx1"/>
                </a:solidFill>
                <a:effectLst/>
                <a:latin typeface="+mn-lt"/>
                <a:ea typeface="+mn-ea"/>
                <a:cs typeface="+mn-cs"/>
              </a:rPr>
              <a:t>a = 0101 b = 0110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0101</a:t>
            </a:r>
          </a:p>
          <a:p>
            <a:r>
              <a:rPr lang="en-US" sz="1200" kern="1200" dirty="0">
                <a:solidFill>
                  <a:schemeClr val="tx1"/>
                </a:solidFill>
                <a:effectLst/>
                <a:latin typeface="+mn-lt"/>
                <a:ea typeface="+mn-ea"/>
                <a:cs typeface="+mn-cs"/>
              </a:rPr>
              <a:t>1001</a:t>
            </a:r>
          </a:p>
          <a:p>
            <a:r>
              <a:rPr lang="en-US" sz="1200" kern="1200" dirty="0">
                <a:solidFill>
                  <a:schemeClr val="tx1"/>
                </a:solidFill>
                <a:effectLst/>
                <a:latin typeface="+mn-lt"/>
                <a:ea typeface="+mn-ea"/>
                <a:cs typeface="+mn-cs"/>
              </a:rPr>
              <a:t>  + 1</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1111 = 15 unsigned = -1 signed</a:t>
            </a:r>
          </a:p>
          <a:p>
            <a:r>
              <a:rPr lang="en-US" sz="1200" kern="1200" dirty="0">
                <a:solidFill>
                  <a:schemeClr val="tx1"/>
                </a:solidFill>
                <a:effectLst/>
                <a:latin typeface="+mn-lt"/>
                <a:ea typeface="+mn-ea"/>
                <a:cs typeface="+mn-cs"/>
              </a:rPr>
              <a:t>Remember that in two’s complement, a leading bit of 1 means the number is negative, and a leading bit of 0 means that the number is positive. For a negative number, the magnitude is determined by flipping all of the bits and then adding 1. This is why 1111 in binary is -1 signed decimal.</a:t>
            </a:r>
            <a:endParaRPr lang="en-US" dirty="0"/>
          </a:p>
          <a:p>
            <a:r>
              <a:rPr lang="en-US" dirty="0"/>
              <a:t>[Ref: https://stackoverflow.com/questions/2061245/how-to-subtract-two-unsigned-ints-with-wrap-around-or-overflow</a:t>
            </a:r>
          </a:p>
          <a:p>
            <a:r>
              <a:rPr lang="en-US" dirty="0"/>
              <a:t>        https://en.wikipedia.org/wiki/Signed_number_representations#History</a:t>
            </a:r>
          </a:p>
          <a:p>
            <a:r>
              <a:rPr lang="en-US" dirty="0"/>
              <a:t>        https://www.cs.cornell.edu/~tomf/notes/cps104/twoscomp.html]</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55138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spinlock doesn’t have a queue because acquiring a spin lock “blocks” by just repeatedly testing the lock condition!]</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24219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I’m being a bit sloppy with terminology here. By “thread” here, I mean “a kernel-level execution context.” However, “thread” is easier to say than “kernel-level execution context” :-D. In general, when we say “thread” in this class, we mean “kernel-level execution context” unless otherwise stated.</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30669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program state are register values and memory values.</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410060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41638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sleeper thread calls </a:t>
            </a:r>
            <a:r>
              <a:rPr lang="en-US" dirty="0" err="1"/>
              <a:t>cond_wait</a:t>
            </a:r>
            <a:r>
              <a:rPr lang="en-US" dirty="0"/>
              <a:t>(), the sleeper will only awake once the wakeup thread has called </a:t>
            </a:r>
            <a:r>
              <a:rPr lang="en-US" dirty="0" err="1"/>
              <a:t>cond_signal</a:t>
            </a:r>
            <a:r>
              <a:rPr lang="en-US" dirty="0"/>
              <a:t>() </a:t>
            </a:r>
            <a:r>
              <a:rPr lang="en-US" i="1" dirty="0"/>
              <a:t>and released the lock</a:t>
            </a:r>
            <a:r>
              <a:rPr lang="en-US" dirty="0"/>
              <a:t>. The sleeper thread cannot wake up immediately after </a:t>
            </a:r>
            <a:r>
              <a:rPr lang="en-US" dirty="0" err="1"/>
              <a:t>cond_signal</a:t>
            </a:r>
            <a:r>
              <a:rPr lang="en-US" dirty="0"/>
              <a:t>() has been invoked because the semantics of </a:t>
            </a:r>
            <a:r>
              <a:rPr lang="en-US" dirty="0" err="1"/>
              <a:t>cond_wait</a:t>
            </a:r>
            <a:r>
              <a:rPr lang="en-US" dirty="0"/>
              <a:t>() are that a thread which call </a:t>
            </a:r>
            <a:r>
              <a:rPr lang="en-US" dirty="0" err="1"/>
              <a:t>cond_wait</a:t>
            </a:r>
            <a:r>
              <a:rPr lang="en-US" dirty="0"/>
              <a:t>() cannot unblock until the thread has grabbed the lock.</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89638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x_lock</a:t>
            </a:r>
            <a:r>
              <a:rPr lang="en-US" dirty="0"/>
              <a:t>` </a:t>
            </a:r>
            <a:r>
              <a:rPr lang="en-US" b="1" dirty="0"/>
              <a:t>serializes</a:t>
            </a:r>
            <a:r>
              <a:rPr lang="en-US" dirty="0"/>
              <a:t> the critical sections of the sleeper thread and the wakeup thread, preventing those two critical sections from executing simultaneously!</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49480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2/23/2026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CF169-DAC0-4011-9396-185948EAEE6B}"/>
              </a:ext>
            </a:extLst>
          </p:cNvPr>
          <p:cNvPicPr>
            <a:picLocks noChangeAspect="1"/>
          </p:cNvPicPr>
          <p:nvPr/>
        </p:nvPicPr>
        <p:blipFill>
          <a:blip r:embed="rId3"/>
          <a:stretch>
            <a:fillRect/>
          </a:stretch>
        </p:blipFill>
        <p:spPr>
          <a:xfrm>
            <a:off x="0" y="-1"/>
            <a:ext cx="12192000" cy="6871013"/>
          </a:xfrm>
          <a:prstGeom prst="rect">
            <a:avLst/>
          </a:prstGeom>
        </p:spPr>
      </p:pic>
      <p:sp>
        <p:nvSpPr>
          <p:cNvPr id="3" name="Subtitle 2"/>
          <p:cNvSpPr>
            <a:spLocks noGrp="1"/>
          </p:cNvSpPr>
          <p:nvPr>
            <p:ph type="subTitle" idx="1"/>
          </p:nvPr>
        </p:nvSpPr>
        <p:spPr>
          <a:xfrm>
            <a:off x="3775278" y="1504708"/>
            <a:ext cx="4465899" cy="1296365"/>
          </a:xfrm>
          <a:solidFill>
            <a:schemeClr val="bg1">
              <a:alpha val="50000"/>
            </a:schemeClr>
          </a:solidFill>
        </p:spPr>
        <p:txBody>
          <a:bodyPr>
            <a:noAutofit/>
          </a:bodyPr>
          <a:lstStyle/>
          <a:p>
            <a:pPr>
              <a:lnSpc>
                <a:spcPct val="100000"/>
              </a:lnSpc>
              <a:spcBef>
                <a:spcPts val="0"/>
              </a:spcBef>
            </a:pPr>
            <a:r>
              <a:rPr lang="en-US" sz="3800" b="1" dirty="0">
                <a:latin typeface="Segoe UI" panose="020B0502040204020203" pitchFamily="34" charset="0"/>
                <a:cs typeface="Segoe UI" panose="020B0502040204020203" pitchFamily="34" charset="0"/>
              </a:rPr>
              <a:t>CS 1610: Lecture 7</a:t>
            </a:r>
          </a:p>
          <a:p>
            <a:pPr>
              <a:lnSpc>
                <a:spcPct val="100000"/>
              </a:lnSpc>
              <a:spcBef>
                <a:spcPts val="0"/>
              </a:spcBef>
            </a:pPr>
            <a:r>
              <a:rPr lang="en-US" sz="3800" b="1" dirty="0">
                <a:latin typeface="Segoe UI" panose="020B0502040204020203" pitchFamily="34" charset="0"/>
                <a:cs typeface="Segoe UI" panose="020B0502040204020203" pitchFamily="34" charset="0"/>
              </a:rPr>
              <a:t>2/23/2026</a:t>
            </a:r>
          </a:p>
        </p:txBody>
      </p:sp>
      <p:sp>
        <p:nvSpPr>
          <p:cNvPr id="2" name="Title 1"/>
          <p:cNvSpPr>
            <a:spLocks noGrp="1"/>
          </p:cNvSpPr>
          <p:nvPr>
            <p:ph type="ctrTitle"/>
          </p:nvPr>
        </p:nvSpPr>
        <p:spPr>
          <a:xfrm>
            <a:off x="3775278" y="703876"/>
            <a:ext cx="4465900" cy="800827"/>
          </a:xfrm>
          <a:solidFill>
            <a:schemeClr val="bg1">
              <a:alpha val="50000"/>
            </a:schemeClr>
          </a:solidFill>
        </p:spPr>
        <p:txBody>
          <a:bodyPr>
            <a:noAutofit/>
          </a:bodyPr>
          <a:lstStyle/>
          <a:p>
            <a:r>
              <a:rPr lang="en-US" sz="4400" b="1" dirty="0"/>
              <a:t>Wait queues</a:t>
            </a:r>
          </a:p>
        </p:txBody>
      </p:sp>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3"/>
          <a:stretch>
            <a:fillRect/>
          </a:stretch>
        </p:blipFill>
        <p:spPr>
          <a:xfrm>
            <a:off x="0" y="4076700"/>
            <a:ext cx="12192000" cy="2781300"/>
          </a:xfrm>
          <a:prstGeom prst="rect">
            <a:avLst/>
          </a:prstGeom>
        </p:spPr>
      </p:pic>
      <p:sp>
        <p:nvSpPr>
          <p:cNvPr id="6" name="Content Placeholder 2">
            <a:extLst>
              <a:ext uri="{FF2B5EF4-FFF2-40B4-BE49-F238E27FC236}">
                <a16:creationId xmlns:a16="http://schemas.microsoft.com/office/drawing/2014/main" id="{90FF60BA-BB78-4B7B-A570-32AA8D15E750}"/>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7" name="Content Placeholder 2">
            <a:extLst>
              <a:ext uri="{FF2B5EF4-FFF2-40B4-BE49-F238E27FC236}">
                <a16:creationId xmlns:a16="http://schemas.microsoft.com/office/drawing/2014/main" id="{74860E17-DF05-4EC2-A605-20BDA4EC1A52}"/>
              </a:ext>
            </a:extLst>
          </p:cNvPr>
          <p:cNvSpPr txBox="1">
            <a:spLocks/>
          </p:cNvSpPr>
          <p:nvPr/>
        </p:nvSpPr>
        <p:spPr>
          <a:xfrm>
            <a:off x="156519" y="644608"/>
            <a:ext cx="7020895"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 (but isn’t sleeping yet!)</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F45ED6A4-B55E-4292-82D3-2B9D4236E7CF}"/>
              </a:ext>
            </a:extLst>
          </p:cNvPr>
          <p:cNvGrpSpPr/>
          <p:nvPr/>
        </p:nvGrpSpPr>
        <p:grpSpPr>
          <a:xfrm>
            <a:off x="3393764" y="5147467"/>
            <a:ext cx="5166810" cy="1077219"/>
            <a:chOff x="3393764" y="5036254"/>
            <a:chExt cx="5166810" cy="1077219"/>
          </a:xfrm>
        </p:grpSpPr>
        <p:sp>
          <p:nvSpPr>
            <p:cNvPr id="13" name="Rectangle 12">
              <a:extLst>
                <a:ext uri="{FF2B5EF4-FFF2-40B4-BE49-F238E27FC236}">
                  <a16:creationId xmlns:a16="http://schemas.microsoft.com/office/drawing/2014/main" id="{BD657356-E2E4-45DD-9873-48BF89772057}"/>
                </a:ext>
              </a:extLst>
            </p:cNvPr>
            <p:cNvSpPr/>
            <p:nvPr/>
          </p:nvSpPr>
          <p:spPr>
            <a:xfrm>
              <a:off x="3393764" y="5036255"/>
              <a:ext cx="5166810"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35B4D8B-101F-46C6-A8DB-05F0A2793331}"/>
                </a:ext>
              </a:extLst>
            </p:cNvPr>
            <p:cNvSpPr txBox="1"/>
            <p:nvPr/>
          </p:nvSpPr>
          <p:spPr>
            <a:xfrm>
              <a:off x="3587465" y="5036254"/>
              <a:ext cx="4779407"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What if the wakeup thread runs first?</a:t>
              </a:r>
            </a:p>
          </p:txBody>
        </p:sp>
      </p:grpSp>
      <p:grpSp>
        <p:nvGrpSpPr>
          <p:cNvPr id="17" name="Group 16">
            <a:extLst>
              <a:ext uri="{FF2B5EF4-FFF2-40B4-BE49-F238E27FC236}">
                <a16:creationId xmlns:a16="http://schemas.microsoft.com/office/drawing/2014/main" id="{D20BA3A4-FFA5-4100-8B74-073F4A7C3C30}"/>
              </a:ext>
            </a:extLst>
          </p:cNvPr>
          <p:cNvGrpSpPr/>
          <p:nvPr/>
        </p:nvGrpSpPr>
        <p:grpSpPr>
          <a:xfrm>
            <a:off x="136729" y="2397214"/>
            <a:ext cx="5737295" cy="1528078"/>
            <a:chOff x="136729" y="2397214"/>
            <a:chExt cx="5737295" cy="1528078"/>
          </a:xfrm>
        </p:grpSpPr>
        <p:grpSp>
          <p:nvGrpSpPr>
            <p:cNvPr id="12" name="Group 11">
              <a:extLst>
                <a:ext uri="{FF2B5EF4-FFF2-40B4-BE49-F238E27FC236}">
                  <a16:creationId xmlns:a16="http://schemas.microsoft.com/office/drawing/2014/main" id="{B5741208-DF00-4DBA-A9F9-F97BE6E01E99}"/>
                </a:ext>
              </a:extLst>
            </p:cNvPr>
            <p:cNvGrpSpPr/>
            <p:nvPr/>
          </p:nvGrpSpPr>
          <p:grpSpPr>
            <a:xfrm>
              <a:off x="420130" y="2397214"/>
              <a:ext cx="5078627" cy="1200605"/>
              <a:chOff x="420130" y="2582569"/>
              <a:chExt cx="5078627" cy="1200605"/>
            </a:xfrm>
          </p:grpSpPr>
          <p:sp>
            <p:nvSpPr>
              <p:cNvPr id="8" name="Right Bracket 7">
                <a:extLst>
                  <a:ext uri="{FF2B5EF4-FFF2-40B4-BE49-F238E27FC236}">
                    <a16:creationId xmlns:a16="http://schemas.microsoft.com/office/drawing/2014/main" id="{9B3253DB-3FB7-44B7-B065-AB72317FCBFF}"/>
                  </a:ext>
                </a:extLst>
              </p:cNvPr>
              <p:cNvSpPr/>
              <p:nvPr/>
            </p:nvSpPr>
            <p:spPr>
              <a:xfrm rot="5400000">
                <a:off x="2798292" y="204407"/>
                <a:ext cx="322304" cy="5078627"/>
              </a:xfrm>
              <a:prstGeom prst="righ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8DD9BD16-DE1C-4C8A-9F56-3FCB9AF064D9}"/>
                  </a:ext>
                </a:extLst>
              </p:cNvPr>
              <p:cNvGrpSpPr/>
              <p:nvPr/>
            </p:nvGrpSpPr>
            <p:grpSpPr>
              <a:xfrm>
                <a:off x="673444" y="2857951"/>
                <a:ext cx="4572000" cy="925223"/>
                <a:chOff x="673444" y="2857950"/>
                <a:chExt cx="4572000" cy="925223"/>
              </a:xfrm>
            </p:grpSpPr>
            <p:sp>
              <p:nvSpPr>
                <p:cNvPr id="9" name="TextBox 8">
                  <a:extLst>
                    <a:ext uri="{FF2B5EF4-FFF2-40B4-BE49-F238E27FC236}">
                      <a16:creationId xmlns:a16="http://schemas.microsoft.com/office/drawing/2014/main" id="{8E3DA91D-8A77-4B42-9AED-88280460ABC5}"/>
                    </a:ext>
                  </a:extLst>
                </p:cNvPr>
                <p:cNvSpPr txBox="1"/>
                <p:nvPr/>
              </p:nvSpPr>
              <p:spPr>
                <a:xfrm>
                  <a:off x="673444" y="2857950"/>
                  <a:ext cx="4572000" cy="584775"/>
                </a:xfrm>
                <a:prstGeom prst="rect">
                  <a:avLst/>
                </a:prstGeom>
                <a:noFill/>
              </p:spPr>
              <p:txBody>
                <a:bodyPr wrap="square" rtlCol="0">
                  <a:spAutoFit/>
                </a:bodyPr>
                <a:lstStyle/>
                <a:p>
                  <a:pPr algn="ctr"/>
                  <a:r>
                    <a:rPr lang="en-US" sz="3200" dirty="0"/>
                    <a:t>Atomically releases lock</a:t>
                  </a:r>
                </a:p>
              </p:txBody>
            </p:sp>
            <p:sp>
              <p:nvSpPr>
                <p:cNvPr id="10" name="TextBox 9">
                  <a:extLst>
                    <a:ext uri="{FF2B5EF4-FFF2-40B4-BE49-F238E27FC236}">
                      <a16:creationId xmlns:a16="http://schemas.microsoft.com/office/drawing/2014/main" id="{1269D880-70FB-43E2-86A2-01D0493B8A7E}"/>
                    </a:ext>
                  </a:extLst>
                </p:cNvPr>
                <p:cNvSpPr txBox="1"/>
                <p:nvPr/>
              </p:nvSpPr>
              <p:spPr>
                <a:xfrm>
                  <a:off x="673444" y="3198398"/>
                  <a:ext cx="4572000" cy="584775"/>
                </a:xfrm>
                <a:prstGeom prst="rect">
                  <a:avLst/>
                </a:prstGeom>
                <a:noFill/>
              </p:spPr>
              <p:txBody>
                <a:bodyPr wrap="square" rtlCol="0">
                  <a:spAutoFit/>
                </a:bodyPr>
                <a:lstStyle/>
                <a:p>
                  <a:pPr algn="ctr"/>
                  <a:r>
                    <a:rPr lang="en-US" sz="3200" dirty="0"/>
                    <a:t>and blocks thread; when it</a:t>
                  </a:r>
                </a:p>
              </p:txBody>
            </p:sp>
          </p:grpSp>
        </p:grpSp>
        <p:sp>
          <p:nvSpPr>
            <p:cNvPr id="16" name="TextBox 15">
              <a:extLst>
                <a:ext uri="{FF2B5EF4-FFF2-40B4-BE49-F238E27FC236}">
                  <a16:creationId xmlns:a16="http://schemas.microsoft.com/office/drawing/2014/main" id="{04E3D036-0A70-4681-9EA3-F2AB59EFF67B}"/>
                </a:ext>
              </a:extLst>
            </p:cNvPr>
            <p:cNvSpPr txBox="1"/>
            <p:nvPr/>
          </p:nvSpPr>
          <p:spPr>
            <a:xfrm>
              <a:off x="136729" y="3340517"/>
              <a:ext cx="5737295" cy="584775"/>
            </a:xfrm>
            <a:prstGeom prst="rect">
              <a:avLst/>
            </a:prstGeom>
            <a:noFill/>
          </p:spPr>
          <p:txBody>
            <a:bodyPr wrap="square" rtlCol="0">
              <a:spAutoFit/>
            </a:bodyPr>
            <a:lstStyle/>
            <a:p>
              <a:pPr algn="ctr"/>
              <a:r>
                <a:rPr lang="en-US" sz="3200" dirty="0"/>
                <a:t>returns, the lock is held by caller</a:t>
              </a:r>
            </a:p>
          </p:txBody>
        </p:sp>
      </p:grpSp>
    </p:spTree>
    <p:extLst>
      <p:ext uri="{BB962C8B-B14F-4D97-AF65-F5344CB8AC3E}">
        <p14:creationId xmlns:p14="http://schemas.microsoft.com/office/powerpoint/2010/main" val="11955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Sleep/wakeup: Solution #1</a:t>
            </a:r>
          </a:p>
        </p:txBody>
      </p:sp>
      <p:pic>
        <p:nvPicPr>
          <p:cNvPr id="5" name="Picture 4">
            <a:extLst>
              <a:ext uri="{FF2B5EF4-FFF2-40B4-BE49-F238E27FC236}">
                <a16:creationId xmlns:a16="http://schemas.microsoft.com/office/drawing/2014/main" id="{F3082DCF-C105-43B4-B464-60D19937CE71}"/>
              </a:ext>
            </a:extLst>
          </p:cNvPr>
          <p:cNvPicPr>
            <a:picLocks noChangeAspect="1"/>
          </p:cNvPicPr>
          <p:nvPr/>
        </p:nvPicPr>
        <p:blipFill>
          <a:blip r:embed="rId3"/>
          <a:stretch>
            <a:fillRect/>
          </a:stretch>
        </p:blipFill>
        <p:spPr>
          <a:xfrm>
            <a:off x="0" y="4076700"/>
            <a:ext cx="12192000" cy="2781300"/>
          </a:xfrm>
          <a:prstGeom prst="rect">
            <a:avLst/>
          </a:prstGeom>
        </p:spPr>
      </p:pic>
      <p:sp>
        <p:nvSpPr>
          <p:cNvPr id="16" name="Content Placeholder 2">
            <a:extLst>
              <a:ext uri="{FF2B5EF4-FFF2-40B4-BE49-F238E27FC236}">
                <a16:creationId xmlns:a16="http://schemas.microsoft.com/office/drawing/2014/main" id="{50CC03A5-EEB4-4C0B-86C5-22BA25E2D585}"/>
              </a:ext>
            </a:extLst>
          </p:cNvPr>
          <p:cNvSpPr txBox="1">
            <a:spLocks/>
          </p:cNvSpPr>
          <p:nvPr/>
        </p:nvSpPr>
        <p:spPr>
          <a:xfrm>
            <a:off x="7451124" y="2263339"/>
            <a:ext cx="490563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endParaRPr lang="en-US" sz="2700" b="1" dirty="0">
              <a:latin typeface="Segoe UI" panose="020B0502040204020203" pitchFamily="34" charset="0"/>
              <a:cs typeface="Segoe UI" panose="020B0502040204020203" pitchFamily="34" charset="0"/>
            </a:endParaRPr>
          </a:p>
          <a:p>
            <a:pPr>
              <a:spcBef>
                <a:spcPts val="300"/>
              </a:spcBef>
            </a:pPr>
            <a:r>
              <a:rPr lang="en-US" sz="2700" b="1" dirty="0">
                <a:latin typeface="Segoe UI" panose="020B0502040204020203" pitchFamily="34" charset="0"/>
                <a:cs typeface="Segoe UI" panose="020B0502040204020203" pitchFamily="34" charset="0"/>
              </a:rPr>
              <a:t>Does stuff so </a:t>
            </a:r>
            <a:r>
              <a:rPr lang="en-US" sz="2700" b="1" dirty="0">
                <a:latin typeface="Consolas" panose="020B0609020204030204" pitchFamily="49" charset="0"/>
                <a:cs typeface="Segoe UI" panose="020B0502040204020203" pitchFamily="34" charset="0"/>
              </a:rPr>
              <a:t>f(x)</a:t>
            </a:r>
            <a:r>
              <a:rPr lang="en-US" sz="2700" b="1" dirty="0">
                <a:latin typeface="Segoe UI" panose="020B0502040204020203" pitchFamily="34" charset="0"/>
                <a:cs typeface="Segoe UI" panose="020B0502040204020203" pitchFamily="34" charset="0"/>
              </a:rPr>
              <a:t> is true</a:t>
            </a:r>
          </a:p>
          <a:p>
            <a:pPr>
              <a:spcBef>
                <a:spcPts val="300"/>
              </a:spcBef>
            </a:pPr>
            <a:r>
              <a:rPr lang="en-US" sz="2700" b="1" dirty="0" err="1">
                <a:latin typeface="Consolas" panose="020B0609020204030204" pitchFamily="49" charset="0"/>
                <a:cs typeface="Segoe UI" panose="020B0502040204020203" pitchFamily="34" charset="0"/>
              </a:rPr>
              <a:t>cond_signal</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a:t>
            </a:r>
            <a:r>
              <a:rPr lang="en-US" sz="2700" b="1" dirty="0">
                <a:latin typeface="Segoe UI" panose="020B0502040204020203" pitchFamily="34" charset="0"/>
                <a:cs typeface="Segoe UI" panose="020B0502040204020203" pitchFamily="34" charset="0"/>
              </a:rPr>
              <a:t> wakes up sleeping thread</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sp>
        <p:nvSpPr>
          <p:cNvPr id="17" name="Content Placeholder 2">
            <a:extLst>
              <a:ext uri="{FF2B5EF4-FFF2-40B4-BE49-F238E27FC236}">
                <a16:creationId xmlns:a16="http://schemas.microsoft.com/office/drawing/2014/main" id="{19745322-3CD4-4FBA-ACD4-92A12B49CCB2}"/>
              </a:ext>
            </a:extLst>
          </p:cNvPr>
          <p:cNvSpPr txBox="1">
            <a:spLocks/>
          </p:cNvSpPr>
          <p:nvPr/>
        </p:nvSpPr>
        <p:spPr>
          <a:xfrm>
            <a:off x="156519" y="644608"/>
            <a:ext cx="6995843"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Consolas" panose="020B0609020204030204" pitchFamily="49" charset="0"/>
                <a:cs typeface="Segoe UI" panose="020B0502040204020203" pitchFamily="34" charset="0"/>
              </a:rPr>
              <a:t>x_lock.lock()</a:t>
            </a:r>
          </a:p>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false</a:t>
            </a:r>
          </a:p>
          <a:p>
            <a:pPr>
              <a:spcBef>
                <a:spcPts val="300"/>
              </a:spcBef>
            </a:pPr>
            <a:r>
              <a:rPr lang="en-US" sz="2700" b="1" dirty="0">
                <a:latin typeface="Segoe UI" panose="020B0502040204020203" pitchFamily="34" charset="0"/>
                <a:cs typeface="Segoe UI" panose="020B0502040204020203" pitchFamily="34" charset="0"/>
              </a:rPr>
              <a:t>Decides to block (but isn’t sleeping yet!)</a:t>
            </a:r>
          </a:p>
          <a:p>
            <a:pPr>
              <a:spcBef>
                <a:spcPts val="300"/>
              </a:spcBef>
            </a:pPr>
            <a:r>
              <a:rPr lang="en-US" sz="2700" b="1" dirty="0" err="1">
                <a:latin typeface="Consolas" panose="020B0609020204030204" pitchFamily="49" charset="0"/>
                <a:cs typeface="Segoe UI" panose="020B0502040204020203" pitchFamily="34" charset="0"/>
              </a:rPr>
              <a:t>cond_wait</a:t>
            </a:r>
            <a:r>
              <a:rPr lang="en-US" sz="2700" b="1" dirty="0">
                <a:latin typeface="Consolas" panose="020B0609020204030204" pitchFamily="49" charset="0"/>
                <a:cs typeface="Segoe UI" panose="020B0502040204020203" pitchFamily="34" charset="0"/>
              </a:rPr>
              <a:t>(&amp;</a:t>
            </a:r>
            <a:r>
              <a:rPr lang="en-US" sz="2700" b="1" dirty="0" err="1">
                <a:latin typeface="Consolas" panose="020B0609020204030204" pitchFamily="49" charset="0"/>
                <a:cs typeface="Segoe UI" panose="020B0502040204020203" pitchFamily="34" charset="0"/>
              </a:rPr>
              <a:t>x_cond</a:t>
            </a:r>
            <a:r>
              <a:rPr lang="en-US" sz="2700" b="1" dirty="0">
                <a:latin typeface="Consolas" panose="020B0609020204030204" pitchFamily="49" charset="0"/>
                <a:cs typeface="Segoe UI" panose="020B0502040204020203" pitchFamily="34" charset="0"/>
              </a:rPr>
              <a:t>, &amp;</a:t>
            </a:r>
            <a:r>
              <a:rPr lang="en-US" sz="2700" b="1" dirty="0" err="1">
                <a:latin typeface="Consolas" panose="020B0609020204030204" pitchFamily="49" charset="0"/>
                <a:cs typeface="Segoe UI" panose="020B0502040204020203" pitchFamily="34" charset="0"/>
              </a:rPr>
              <a:t>x_lock</a:t>
            </a:r>
            <a:r>
              <a:rPr lang="en-US" sz="2700" b="1" dirty="0">
                <a:latin typeface="Consolas" panose="020B0609020204030204" pitchFamily="49" charset="0"/>
                <a:cs typeface="Segoe UI" panose="020B0502040204020203" pitchFamily="34" charset="0"/>
              </a:rPr>
              <a:t>)</a:t>
            </a:r>
            <a:endParaRPr lang="en-US" sz="2700" b="1" dirty="0">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673E6C21-BD9B-4FC6-8618-035055D9CD4F}"/>
              </a:ext>
            </a:extLst>
          </p:cNvPr>
          <p:cNvSpPr/>
          <p:nvPr/>
        </p:nvSpPr>
        <p:spPr>
          <a:xfrm>
            <a:off x="156518" y="2797241"/>
            <a:ext cx="6995843" cy="1225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8CE50793-527C-4E1E-9B69-31CA908BBA98}"/>
              </a:ext>
            </a:extLst>
          </p:cNvPr>
          <p:cNvSpPr txBox="1">
            <a:spLocks/>
          </p:cNvSpPr>
          <p:nvPr/>
        </p:nvSpPr>
        <p:spPr>
          <a:xfrm>
            <a:off x="156519" y="2774629"/>
            <a:ext cx="4740875" cy="124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700" b="1" dirty="0">
                <a:latin typeface="Segoe UI" panose="020B0502040204020203" pitchFamily="34" charset="0"/>
                <a:cs typeface="Segoe UI" panose="020B0502040204020203" pitchFamily="34" charset="0"/>
              </a:rPr>
              <a:t>Computes</a:t>
            </a:r>
            <a:r>
              <a:rPr lang="en-US" sz="2700" b="1" dirty="0">
                <a:latin typeface="Consolas" panose="020B0609020204030204" pitchFamily="49" charset="0"/>
                <a:cs typeface="Segoe UI" panose="020B0502040204020203" pitchFamily="34" charset="0"/>
              </a:rPr>
              <a:t> f(x) == true</a:t>
            </a:r>
          </a:p>
          <a:p>
            <a:pPr>
              <a:spcBef>
                <a:spcPts val="300"/>
              </a:spcBef>
            </a:pPr>
            <a:r>
              <a:rPr lang="en-US" sz="2700" b="1" dirty="0">
                <a:latin typeface="Segoe UI" panose="020B0502040204020203" pitchFamily="34" charset="0"/>
                <a:cs typeface="Segoe UI" panose="020B0502040204020203" pitchFamily="34" charset="0"/>
              </a:rPr>
              <a:t>Does stuff involving x</a:t>
            </a:r>
          </a:p>
          <a:p>
            <a:pPr>
              <a:spcBef>
                <a:spcPts val="300"/>
              </a:spcBef>
            </a:pPr>
            <a:r>
              <a:rPr lang="en-US" sz="2700" b="1" dirty="0" err="1">
                <a:latin typeface="Consolas" panose="020B0609020204030204" pitchFamily="49" charset="0"/>
                <a:cs typeface="Segoe UI" panose="020B0502040204020203" pitchFamily="34" charset="0"/>
              </a:rPr>
              <a:t>x_lock.unlock</a:t>
            </a:r>
            <a:r>
              <a:rPr lang="en-US" sz="2700" b="1" dirty="0">
                <a:latin typeface="Consolas" panose="020B0609020204030204" pitchFamily="49" charset="0"/>
                <a:cs typeface="Segoe UI" panose="020B0502040204020203" pitchFamily="34" charset="0"/>
              </a:rPr>
              <a:t>()</a:t>
            </a:r>
          </a:p>
        </p:txBody>
      </p:sp>
      <p:grpSp>
        <p:nvGrpSpPr>
          <p:cNvPr id="19" name="Group 18">
            <a:extLst>
              <a:ext uri="{FF2B5EF4-FFF2-40B4-BE49-F238E27FC236}">
                <a16:creationId xmlns:a16="http://schemas.microsoft.com/office/drawing/2014/main" id="{33941ABC-E8AC-4D07-8410-A2C39C4B6B56}"/>
              </a:ext>
            </a:extLst>
          </p:cNvPr>
          <p:cNvGrpSpPr/>
          <p:nvPr/>
        </p:nvGrpSpPr>
        <p:grpSpPr>
          <a:xfrm>
            <a:off x="3126259" y="5119705"/>
            <a:ext cx="5652507" cy="1077218"/>
            <a:chOff x="2714367" y="5036255"/>
            <a:chExt cx="5652507" cy="1077218"/>
          </a:xfrm>
        </p:grpSpPr>
        <p:sp>
          <p:nvSpPr>
            <p:cNvPr id="20" name="Rectangle 19">
              <a:extLst>
                <a:ext uri="{FF2B5EF4-FFF2-40B4-BE49-F238E27FC236}">
                  <a16:creationId xmlns:a16="http://schemas.microsoft.com/office/drawing/2014/main" id="{8C2AB3F0-952B-4BBA-A7E6-AB6A427A1F91}"/>
                </a:ext>
              </a:extLst>
            </p:cNvPr>
            <p:cNvSpPr/>
            <p:nvPr/>
          </p:nvSpPr>
          <p:spPr>
            <a:xfrm>
              <a:off x="2714368" y="5036255"/>
              <a:ext cx="5652506" cy="1077218"/>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6284F62-FA04-4D82-8DA5-6C453B6259A1}"/>
                </a:ext>
              </a:extLst>
            </p:cNvPr>
            <p:cNvSpPr txBox="1"/>
            <p:nvPr/>
          </p:nvSpPr>
          <p:spPr>
            <a:xfrm>
              <a:off x="2714367" y="5036255"/>
              <a:ext cx="5609256" cy="1077218"/>
            </a:xfrm>
            <a:prstGeom prst="rect">
              <a:avLst/>
            </a:prstGeom>
            <a:noFill/>
          </p:spPr>
          <p:txBody>
            <a:bodyPr wrap="square" rtlCol="0">
              <a:spAutoFit/>
            </a:bodyPr>
            <a:lstStyle/>
            <a:p>
              <a:pPr algn="ctr"/>
              <a:r>
                <a:rPr lang="en-US" sz="3200" b="1" dirty="0">
                  <a:latin typeface="Segoe UI Light" panose="020B0502040204020203" pitchFamily="34" charset="0"/>
                  <a:cs typeface="Segoe UI Light" panose="020B0502040204020203" pitchFamily="34" charset="0"/>
                </a:rPr>
                <a:t>Locking and </a:t>
              </a:r>
              <a:r>
                <a:rPr lang="en-US" sz="3200" b="1" dirty="0" err="1">
                  <a:latin typeface="Consolas" panose="020B0609020204030204" pitchFamily="49" charset="0"/>
                  <a:cs typeface="Segoe UI Light" panose="020B0502040204020203" pitchFamily="34" charset="0"/>
                </a:rPr>
                <a:t>cond</a:t>
              </a:r>
              <a:r>
                <a:rPr lang="en-US" sz="3200" b="1" dirty="0">
                  <a:latin typeface="Consolas" panose="020B0609020204030204" pitchFamily="49" charset="0"/>
                  <a:cs typeface="Segoe UI Light" panose="020B0502040204020203" pitchFamily="34" charset="0"/>
                </a:rPr>
                <a:t>_* </a:t>
              </a:r>
              <a:r>
                <a:rPr lang="en-US" sz="3200" b="1" dirty="0">
                  <a:latin typeface="Segoe UI Light" panose="020B0502040204020203" pitchFamily="34" charset="0"/>
                  <a:cs typeface="Segoe UI Light" panose="020B0502040204020203" pitchFamily="34" charset="0"/>
                </a:rPr>
                <a:t>semantics eliminate bad </a:t>
              </a:r>
              <a:r>
                <a:rPr lang="en-US" sz="3200" b="1" dirty="0" err="1">
                  <a:latin typeface="Segoe UI Light" panose="020B0502040204020203" pitchFamily="34" charset="0"/>
                  <a:cs typeface="Segoe UI Light" panose="020B0502040204020203" pitchFamily="34" charset="0"/>
                </a:rPr>
                <a:t>interleavings</a:t>
              </a:r>
              <a:r>
                <a:rPr lang="en-US" sz="3200" b="1" dirty="0">
                  <a:latin typeface="Segoe UI Light" panose="020B0502040204020203" pitchFamily="34" charset="0"/>
                  <a:cs typeface="Segoe UI Light" panose="020B0502040204020203" pitchFamily="34" charset="0"/>
                </a:rPr>
                <a:t>!</a:t>
              </a:r>
            </a:p>
          </p:txBody>
        </p:sp>
      </p:grpSp>
      <p:sp>
        <p:nvSpPr>
          <p:cNvPr id="22" name="Content Placeholder 2">
            <a:extLst>
              <a:ext uri="{FF2B5EF4-FFF2-40B4-BE49-F238E27FC236}">
                <a16:creationId xmlns:a16="http://schemas.microsoft.com/office/drawing/2014/main" id="{3179C480-03B7-4BAF-9E29-04D7EFE2F00F}"/>
              </a:ext>
            </a:extLst>
          </p:cNvPr>
          <p:cNvSpPr txBox="1">
            <a:spLocks/>
          </p:cNvSpPr>
          <p:nvPr/>
        </p:nvSpPr>
        <p:spPr>
          <a:xfrm>
            <a:off x="7673548" y="1769066"/>
            <a:ext cx="4361933" cy="444845"/>
          </a:xfrm>
          <a:prstGeom prst="rect">
            <a:avLst/>
          </a:prstGeom>
          <a:solidFill>
            <a:schemeClr val="bg1"/>
          </a:solidFill>
          <a:ln w="38100">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2700" b="1" dirty="0">
                <a:latin typeface="Segoe UI" panose="020B0502040204020203" pitchFamily="34" charset="0"/>
                <a:cs typeface="Segoe UI" panose="020B0502040204020203" pitchFamily="34" charset="0"/>
              </a:rPr>
              <a:t>with no threads to wake</a:t>
            </a:r>
          </a:p>
        </p:txBody>
      </p:sp>
    </p:spTree>
    <p:extLst>
      <p:ext uri="{BB962C8B-B14F-4D97-AF65-F5344CB8AC3E}">
        <p14:creationId xmlns:p14="http://schemas.microsoft.com/office/powerpoint/2010/main" val="9148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16667E-7 -4.81481E-6 L 4.16667E-7 0.25 " pathEditMode="relative" rAng="0" ptsTypes="AA">
                                      <p:cBhvr>
                                        <p:cTn id="6" dur="2000" fill="hold"/>
                                        <p:tgtEl>
                                          <p:spTgt spid="17"/>
                                        </p:tgtEl>
                                        <p:attrNameLst>
                                          <p:attrName>ppt_x</p:attrName>
                                          <p:attrName>ppt_y</p:attrName>
                                        </p:attrNameLst>
                                      </p:cBhvr>
                                      <p:rCtr x="0" y="12500"/>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2000" fill="hold"/>
                                        <p:tgtEl>
                                          <p:spTgt spid="16"/>
                                        </p:tgtEl>
                                        <p:attrNameLst>
                                          <p:attrName>ppt_x</p:attrName>
                                          <p:attrName>ppt_y</p:attrName>
                                        </p:attrNameLst>
                                      </p:cBhvr>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7" presetClass="emph" presetSubtype="2" fill="hold" nodeType="withEffect">
                                  <p:stCondLst>
                                    <p:cond delay="0"/>
                                  </p:stCondLst>
                                  <p:childTnLst>
                                    <p:animClr clrSpc="rgb" dir="cw">
                                      <p:cBhvr>
                                        <p:cTn id="17" dur="2000" fill="hold"/>
                                        <p:tgtEl>
                                          <p:spTgt spid="22"/>
                                        </p:tgtEl>
                                        <p:attrNameLst>
                                          <p:attrName>stroke.color</p:attrName>
                                        </p:attrNameLst>
                                      </p:cBhvr>
                                      <p:to>
                                        <a:srgbClr val="33CC33"/>
                                      </p:to>
                                    </p:animClr>
                                    <p:set>
                                      <p:cBhvr>
                                        <p:cTn id="18" dur="2000" fill="hold"/>
                                        <p:tgtEl>
                                          <p:spTgt spid="22"/>
                                        </p:tgtEl>
                                        <p:attrNameLst>
                                          <p:attrName>stroke.on</p:attrName>
                                        </p:attrNameLst>
                                      </p:cBhvr>
                                      <p:to>
                                        <p:strVal val="true"/>
                                      </p:to>
                                    </p:set>
                                  </p:childTnLst>
                                </p:cTn>
                              </p:par>
                              <p:par>
                                <p:cTn id="19" presetID="32" presetClass="emph" presetSubtype="0" repeatCount="2000" fill="hold" grpId="1" nodeType="withEffect">
                                  <p:stCondLst>
                                    <p:cond delay="0"/>
                                  </p:stCondLst>
                                  <p:childTnLst>
                                    <p:animRot by="120000">
                                      <p:cBhvr>
                                        <p:cTn id="20" dur="100" fill="hold">
                                          <p:stCondLst>
                                            <p:cond delay="0"/>
                                          </p:stCondLst>
                                        </p:cTn>
                                        <p:tgtEl>
                                          <p:spTgt spid="22"/>
                                        </p:tgtEl>
                                        <p:attrNameLst>
                                          <p:attrName>r</p:attrName>
                                        </p:attrNameLst>
                                      </p:cBhvr>
                                    </p:animRot>
                                    <p:animRot by="-240000">
                                      <p:cBhvr>
                                        <p:cTn id="21" dur="200" fill="hold">
                                          <p:stCondLst>
                                            <p:cond delay="200"/>
                                          </p:stCondLst>
                                        </p:cTn>
                                        <p:tgtEl>
                                          <p:spTgt spid="22"/>
                                        </p:tgtEl>
                                        <p:attrNameLst>
                                          <p:attrName>r</p:attrName>
                                        </p:attrNameLst>
                                      </p:cBhvr>
                                    </p:animRot>
                                    <p:animRot by="240000">
                                      <p:cBhvr>
                                        <p:cTn id="22" dur="200" fill="hold">
                                          <p:stCondLst>
                                            <p:cond delay="400"/>
                                          </p:stCondLst>
                                        </p:cTn>
                                        <p:tgtEl>
                                          <p:spTgt spid="22"/>
                                        </p:tgtEl>
                                        <p:attrNameLst>
                                          <p:attrName>r</p:attrName>
                                        </p:attrNameLst>
                                      </p:cBhvr>
                                    </p:animRot>
                                    <p:animRot by="-240000">
                                      <p:cBhvr>
                                        <p:cTn id="23" dur="200" fill="hold">
                                          <p:stCondLst>
                                            <p:cond delay="600"/>
                                          </p:stCondLst>
                                        </p:cTn>
                                        <p:tgtEl>
                                          <p:spTgt spid="22"/>
                                        </p:tgtEl>
                                        <p:attrNameLst>
                                          <p:attrName>r</p:attrName>
                                        </p:attrNameLst>
                                      </p:cBhvr>
                                    </p:animRot>
                                    <p:animRot by="120000">
                                      <p:cBhvr>
                                        <p:cTn id="24" dur="200" fill="hold">
                                          <p:stCondLst>
                                            <p:cond delay="800"/>
                                          </p:stCondLst>
                                        </p:cTn>
                                        <p:tgtEl>
                                          <p:spTgt spid="2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fade">
                                      <p:cBhvr>
                                        <p:cTn id="32" dur="500"/>
                                        <p:tgtEl>
                                          <p:spTgt spid="18">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Effect transition="in" filter="fade">
                                      <p:cBhvr>
                                        <p:cTn id="35" dur="500"/>
                                        <p:tgtEl>
                                          <p:spTgt spid="1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D564-121E-4353-A642-5B55DFE0285B}"/>
              </a:ext>
            </a:extLst>
          </p:cNvPr>
          <p:cNvSpPr>
            <a:spLocks noGrp="1"/>
          </p:cNvSpPr>
          <p:nvPr>
            <p:ph type="title"/>
          </p:nvPr>
        </p:nvSpPr>
        <p:spPr>
          <a:xfrm>
            <a:off x="838200" y="2787055"/>
            <a:ext cx="10515600" cy="1325563"/>
          </a:xfrm>
        </p:spPr>
        <p:txBody>
          <a:bodyPr>
            <a:normAutofit/>
          </a:bodyPr>
          <a:lstStyle/>
          <a:p>
            <a:r>
              <a:rPr lang="en-US" sz="7200" dirty="0">
                <a:solidFill>
                  <a:schemeClr val="bg1"/>
                </a:solidFill>
              </a:rPr>
              <a:t>Case study: OS/161</a:t>
            </a:r>
          </a:p>
        </p:txBody>
      </p:sp>
    </p:spTree>
    <p:extLst>
      <p:ext uri="{BB962C8B-B14F-4D97-AF65-F5344CB8AC3E}">
        <p14:creationId xmlns:p14="http://schemas.microsoft.com/office/powerpoint/2010/main" val="23287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F5362B-FC65-45F6-877D-C195FAF70586}"/>
              </a:ext>
            </a:extLst>
          </p:cNvPr>
          <p:cNvSpPr>
            <a:spLocks noGrp="1"/>
          </p:cNvSpPr>
          <p:nvPr>
            <p:ph type="title"/>
          </p:nvPr>
        </p:nvSpPr>
        <p:spPr>
          <a:xfrm>
            <a:off x="838200" y="-51564"/>
            <a:ext cx="10515600" cy="919665"/>
          </a:xfrm>
          <a:solidFill>
            <a:schemeClr val="bg1"/>
          </a:solidFill>
        </p:spPr>
        <p:txBody>
          <a:bodyPr/>
          <a:lstStyle/>
          <a:p>
            <a:r>
              <a:rPr lang="en-US" dirty="0"/>
              <a:t>Condition variables in OS/161</a:t>
            </a:r>
          </a:p>
        </p:txBody>
      </p:sp>
      <p:sp>
        <p:nvSpPr>
          <p:cNvPr id="2" name="Rectangle 1">
            <a:extLst>
              <a:ext uri="{FF2B5EF4-FFF2-40B4-BE49-F238E27FC236}">
                <a16:creationId xmlns:a16="http://schemas.microsoft.com/office/drawing/2014/main" id="{B4C68424-9C26-4A38-BED2-D4344CD59410}"/>
              </a:ext>
            </a:extLst>
          </p:cNvPr>
          <p:cNvSpPr/>
          <p:nvPr/>
        </p:nvSpPr>
        <p:spPr>
          <a:xfrm>
            <a:off x="195649" y="1051515"/>
            <a:ext cx="7255475" cy="5262979"/>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err="1">
                <a:latin typeface="Consolas" panose="020B0609020204030204" pitchFamily="49" charset="0"/>
              </a:rPr>
              <a:t>x_lock</a:t>
            </a:r>
            <a:r>
              <a:rPr lang="en-US" sz="2800" b="1" dirty="0">
                <a:latin typeface="Consolas" panose="020B0609020204030204" pitchFamily="49" charset="0"/>
              </a:rPr>
              <a:t>-&gt;lock();</a:t>
            </a:r>
          </a:p>
          <a:p>
            <a:r>
              <a:rPr lang="en-US" sz="2800" b="1" dirty="0">
                <a:solidFill>
                  <a:srgbClr val="0070C0"/>
                </a:solidFill>
                <a:latin typeface="Consolas" panose="020B0609020204030204" pitchFamily="49" charset="0"/>
              </a:rPr>
              <a:t>while</a:t>
            </a:r>
            <a:r>
              <a:rPr lang="en-US" sz="2800" b="1" dirty="0">
                <a:latin typeface="Consolas" panose="020B0609020204030204" pitchFamily="49" charset="0"/>
              </a:rPr>
              <a:t> (f(x) != </a:t>
            </a:r>
            <a:r>
              <a:rPr lang="en-US" sz="2800" b="1" dirty="0">
                <a:solidFill>
                  <a:srgbClr val="00B050"/>
                </a:solidFill>
                <a:latin typeface="Consolas" panose="020B0609020204030204" pitchFamily="49" charset="0"/>
              </a:rPr>
              <a:t>true</a:t>
            </a:r>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wchan_sleep</a:t>
            </a:r>
            <a:r>
              <a:rPr lang="en-US" sz="2800" b="1" dirty="0">
                <a:latin typeface="Consolas" panose="020B0609020204030204" pitchFamily="49" charset="0"/>
              </a:rPr>
              <a:t>(</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a:latin typeface="Consolas" panose="020B0609020204030204" pitchFamily="49" charset="0"/>
              </a:rPr>
              <a:t>      //Atomically block and</a:t>
            </a:r>
          </a:p>
          <a:p>
            <a:r>
              <a:rPr lang="en-US" sz="2800" b="1" dirty="0">
                <a:latin typeface="Consolas" panose="020B0609020204030204" pitchFamily="49" charset="0"/>
              </a:rPr>
              <a:t>      //release the lock via </a:t>
            </a:r>
          </a:p>
          <a:p>
            <a:r>
              <a:rPr lang="en-US" sz="2800" b="1" dirty="0">
                <a:latin typeface="Consolas" panose="020B0609020204030204" pitchFamily="49" charset="0"/>
              </a:rPr>
              <a:t>      //</a:t>
            </a:r>
            <a:r>
              <a:rPr lang="en-US" sz="2800" b="1" dirty="0" err="1">
                <a:latin typeface="Consolas" panose="020B0609020204030204" pitchFamily="49" charset="0"/>
              </a:rPr>
              <a:t>thread_switch</a:t>
            </a:r>
            <a:r>
              <a:rPr lang="en-US" sz="2800" b="1" dirty="0">
                <a:latin typeface="Consolas" panose="020B0609020204030204" pitchFamily="49" charset="0"/>
              </a:rPr>
              <a:t>(S_SLEEP,</a:t>
            </a:r>
          </a:p>
          <a:p>
            <a:r>
              <a:rPr lang="en-US" sz="2800" b="1" dirty="0">
                <a:latin typeface="Consolas" panose="020B0609020204030204" pitchFamily="49" charset="0"/>
              </a:rPr>
              <a:t>      //</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 upon</a:t>
            </a:r>
          </a:p>
          <a:p>
            <a:r>
              <a:rPr lang="en-US" sz="2800" b="1" dirty="0">
                <a:latin typeface="Consolas" panose="020B0609020204030204" pitchFamily="49" charset="0"/>
              </a:rPr>
              <a:t>      //return, grab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do_stuff</a:t>
            </a:r>
            <a:r>
              <a:rPr lang="en-US" sz="2800" b="1" dirty="0">
                <a:latin typeface="Consolas" panose="020B0609020204030204" pitchFamily="49" charset="0"/>
              </a:rPr>
              <a:t>(x);</a:t>
            </a:r>
          </a:p>
          <a:p>
            <a:r>
              <a:rPr lang="en-US" sz="2800" b="1" dirty="0" err="1">
                <a:latin typeface="Consolas" panose="020B0609020204030204" pitchFamily="49" charset="0"/>
              </a:rPr>
              <a:t>x_lock</a:t>
            </a:r>
            <a:r>
              <a:rPr lang="en-US" sz="2800" b="1" dirty="0">
                <a:latin typeface="Consolas" panose="020B0609020204030204" pitchFamily="49" charset="0"/>
              </a:rPr>
              <a:t>-&gt;unlock();</a:t>
            </a:r>
          </a:p>
        </p:txBody>
      </p:sp>
      <p:sp>
        <p:nvSpPr>
          <p:cNvPr id="18" name="Rectangle 17">
            <a:extLst>
              <a:ext uri="{FF2B5EF4-FFF2-40B4-BE49-F238E27FC236}">
                <a16:creationId xmlns:a16="http://schemas.microsoft.com/office/drawing/2014/main" id="{A9A46DE5-B585-49E2-998E-7AA36DF736F0}"/>
              </a:ext>
            </a:extLst>
          </p:cNvPr>
          <p:cNvSpPr/>
          <p:nvPr/>
        </p:nvSpPr>
        <p:spPr>
          <a:xfrm>
            <a:off x="6672645" y="1051515"/>
            <a:ext cx="5476102" cy="2246769"/>
          </a:xfrm>
          <a:prstGeom prst="rect">
            <a:avLst/>
          </a:prstGeom>
        </p:spPr>
        <p:txBody>
          <a:bodyPr wrap="square">
            <a:spAutoFit/>
          </a:bodyPr>
          <a:lstStyle/>
          <a:p>
            <a:r>
              <a:rPr lang="en-US" sz="2800" b="1" dirty="0">
                <a:latin typeface="Consolas" panose="020B0609020204030204" pitchFamily="49" charset="0"/>
              </a:rPr>
              <a:t>//The </a:t>
            </a:r>
            <a:r>
              <a:rPr lang="en-US" sz="2800" b="1" dirty="0" err="1">
                <a:latin typeface="Consolas" panose="020B0609020204030204" pitchFamily="49" charset="0"/>
              </a:rPr>
              <a:t>waker</a:t>
            </a:r>
            <a:r>
              <a:rPr lang="en-US" sz="2800" b="1" dirty="0">
                <a:latin typeface="Consolas" panose="020B0609020204030204" pitchFamily="49" charset="0"/>
              </a:rPr>
              <a:t> thread</a:t>
            </a:r>
          </a:p>
          <a:p>
            <a:r>
              <a:rPr lang="en-US" sz="2800" b="1" dirty="0" err="1">
                <a:latin typeface="Consolas" panose="020B0609020204030204" pitchFamily="49" charset="0"/>
              </a:rPr>
              <a:t>x_lock</a:t>
            </a:r>
            <a:r>
              <a:rPr lang="en-US" sz="2800" b="1" dirty="0">
                <a:latin typeface="Consolas" panose="020B0609020204030204" pitchFamily="49" charset="0"/>
              </a:rPr>
              <a:t>-&gt;lock();</a:t>
            </a:r>
          </a:p>
          <a:p>
            <a:r>
              <a:rPr lang="en-US" sz="2800" b="1" dirty="0" err="1">
                <a:latin typeface="Consolas" panose="020B0609020204030204" pitchFamily="49" charset="0"/>
              </a:rPr>
              <a:t>make_fx_true</a:t>
            </a:r>
            <a:r>
              <a:rPr lang="en-US" sz="2800" b="1" dirty="0">
                <a:latin typeface="Consolas" panose="020B0609020204030204" pitchFamily="49" charset="0"/>
              </a:rPr>
              <a:t>(x);</a:t>
            </a:r>
          </a:p>
          <a:p>
            <a:r>
              <a:rPr lang="en-US" sz="2800" b="1" dirty="0" err="1">
                <a:latin typeface="Consolas" panose="020B0609020204030204" pitchFamily="49" charset="0"/>
              </a:rPr>
              <a:t>wchan_wakeone</a:t>
            </a:r>
            <a:r>
              <a:rPr lang="en-US" sz="2800" b="1" dirty="0">
                <a:latin typeface="Consolas" panose="020B0609020204030204" pitchFamily="49" charset="0"/>
              </a:rPr>
              <a:t>(</a:t>
            </a:r>
            <a:r>
              <a:rPr lang="en-US" sz="2800" b="1" dirty="0" err="1">
                <a:latin typeface="Consolas" panose="020B0609020204030204" pitchFamily="49" charset="0"/>
              </a:rPr>
              <a:t>wc</a:t>
            </a:r>
            <a:r>
              <a:rPr lang="en-US" sz="2800" b="1" dirty="0">
                <a:latin typeface="Consolas" panose="020B0609020204030204" pitchFamily="49" charset="0"/>
              </a:rPr>
              <a:t>, </a:t>
            </a:r>
            <a:r>
              <a:rPr lang="en-US" sz="2800" b="1" dirty="0" err="1">
                <a:latin typeface="Consolas" panose="020B0609020204030204" pitchFamily="49" charset="0"/>
              </a:rPr>
              <a:t>x_lock</a:t>
            </a:r>
            <a:r>
              <a:rPr lang="en-US" sz="2800" b="1" dirty="0">
                <a:latin typeface="Consolas" panose="020B0609020204030204" pitchFamily="49" charset="0"/>
              </a:rPr>
              <a:t>);</a:t>
            </a:r>
          </a:p>
          <a:p>
            <a:r>
              <a:rPr lang="en-US" sz="2800" b="1" dirty="0" err="1">
                <a:latin typeface="Consolas" panose="020B0609020204030204" pitchFamily="49" charset="0"/>
              </a:rPr>
              <a:t>x_lock</a:t>
            </a:r>
            <a:r>
              <a:rPr lang="en-US" sz="2800" b="1" dirty="0">
                <a:latin typeface="Consolas" panose="020B0609020204030204" pitchFamily="49" charset="0"/>
              </a:rPr>
              <a:t>-&gt;unlock();</a:t>
            </a:r>
          </a:p>
        </p:txBody>
      </p:sp>
      <p:cxnSp>
        <p:nvCxnSpPr>
          <p:cNvPr id="19" name="Straight Connector 18">
            <a:extLst>
              <a:ext uri="{FF2B5EF4-FFF2-40B4-BE49-F238E27FC236}">
                <a16:creationId xmlns:a16="http://schemas.microsoft.com/office/drawing/2014/main" id="{BD63BBB8-801F-47FD-B794-A5FD35F7BA66}"/>
              </a:ext>
            </a:extLst>
          </p:cNvPr>
          <p:cNvCxnSpPr/>
          <p:nvPr/>
        </p:nvCxnSpPr>
        <p:spPr>
          <a:xfrm>
            <a:off x="6405652" y="806967"/>
            <a:ext cx="0" cy="5735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7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383059" y="926755"/>
            <a:ext cx="11700911" cy="4031873"/>
          </a:xfrm>
          <a:prstGeom prst="rect">
            <a:avLst/>
          </a:prstGeom>
        </p:spPr>
        <p:txBody>
          <a:bodyPr wrap="square">
            <a:spAutoFit/>
          </a:bodyPr>
          <a:lstStyle/>
          <a:p>
            <a:r>
              <a:rPr lang="en-US" sz="3200" b="1" dirty="0">
                <a:latin typeface="Consolas" panose="020B0609020204030204" pitchFamily="49" charset="0"/>
              </a:rPr>
              <a:t>/* Wait channel. A </a:t>
            </a:r>
            <a:r>
              <a:rPr lang="en-US" sz="3200" b="1" dirty="0" err="1">
                <a:latin typeface="Consolas" panose="020B0609020204030204" pitchFamily="49" charset="0"/>
              </a:rPr>
              <a:t>wchan</a:t>
            </a:r>
            <a:r>
              <a:rPr lang="en-US" sz="3200" b="1" dirty="0">
                <a:latin typeface="Consolas" panose="020B0609020204030204" pitchFamily="49" charset="0"/>
              </a:rPr>
              <a:t> is protected by</a:t>
            </a:r>
          </a:p>
          <a:p>
            <a:r>
              <a:rPr lang="en-US" sz="3200" b="1" dirty="0">
                <a:latin typeface="Consolas" panose="020B0609020204030204" pitchFamily="49" charset="0"/>
              </a:rPr>
              <a:t> * an associated spinlock. */</a:t>
            </a:r>
          </a:p>
          <a:p>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wchan</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char</a:t>
            </a:r>
            <a:r>
              <a:rPr lang="en-US" sz="3200" b="1" dirty="0">
                <a:latin typeface="Consolas" panose="020B0609020204030204" pitchFamily="49" charset="0"/>
              </a:rPr>
              <a:t> *</a:t>
            </a:r>
            <a:r>
              <a:rPr lang="en-US" sz="3200" b="1" dirty="0" err="1">
                <a:latin typeface="Consolas" panose="020B0609020204030204" pitchFamily="49" charset="0"/>
              </a:rPr>
              <a:t>wc_name</a:t>
            </a:r>
            <a:r>
              <a:rPr lang="en-US" sz="3200" b="1" dirty="0">
                <a:latin typeface="Consolas" panose="020B0609020204030204" pitchFamily="49" charset="0"/>
              </a:rPr>
              <a:t>; //Name for this channel</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threadlistwc_threads</a:t>
            </a:r>
            <a:r>
              <a:rPr lang="en-US" sz="3200" b="1" dirty="0">
                <a:latin typeface="Consolas" panose="020B0609020204030204" pitchFamily="49" charset="0"/>
              </a:rPr>
              <a:t>; //Queue of waiting </a:t>
            </a:r>
          </a:p>
          <a:p>
            <a:r>
              <a:rPr lang="en-US" sz="3200" b="1" dirty="0">
                <a:latin typeface="Consolas" panose="020B0609020204030204" pitchFamily="49" charset="0"/>
              </a:rPr>
              <a:t>                                 //threads for this</a:t>
            </a:r>
          </a:p>
          <a:p>
            <a:r>
              <a:rPr lang="en-US" sz="3200" b="1" dirty="0">
                <a:latin typeface="Consolas" panose="020B0609020204030204" pitchFamily="49" charset="0"/>
              </a:rPr>
              <a:t>                                 //channel</a:t>
            </a:r>
          </a:p>
          <a:p>
            <a:r>
              <a:rPr lang="en-US" sz="3200" b="1" dirty="0">
                <a:latin typeface="Consolas" panose="020B0609020204030204" pitchFamily="49" charset="0"/>
              </a:rPr>
              <a:t>};</a:t>
            </a:r>
          </a:p>
        </p:txBody>
      </p:sp>
    </p:spTree>
    <p:extLst>
      <p:ext uri="{BB962C8B-B14F-4D97-AF65-F5344CB8AC3E}">
        <p14:creationId xmlns:p14="http://schemas.microsoft.com/office/powerpoint/2010/main" val="411457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59596" y="868881"/>
            <a:ext cx="11847523" cy="5909310"/>
          </a:xfrm>
          <a:prstGeom prst="rect">
            <a:avLst/>
          </a:prstGeom>
        </p:spPr>
        <p:txBody>
          <a:bodyPr wrap="square">
            <a:spAutoFit/>
          </a:bodyPr>
          <a:lstStyle/>
          <a:p>
            <a:r>
              <a:rPr lang="en-US" sz="2700" b="1" dirty="0">
                <a:latin typeface="Consolas" panose="020B0609020204030204" pitchFamily="49" charset="0"/>
              </a:rPr>
              <a:t>/**</a:t>
            </a:r>
          </a:p>
          <a:p>
            <a:r>
              <a:rPr lang="en-US" sz="2700" b="1" dirty="0">
                <a:latin typeface="Consolas" panose="020B0609020204030204" pitchFamily="49" charset="0"/>
              </a:rPr>
              <a:t> * Yield the </a:t>
            </a:r>
            <a:r>
              <a:rPr lang="en-US" sz="2700" b="1" dirty="0" err="1">
                <a:latin typeface="Consolas" panose="020B0609020204030204" pitchFamily="49" charset="0"/>
              </a:rPr>
              <a:t>cpu</a:t>
            </a:r>
            <a:r>
              <a:rPr lang="en-US" sz="2700" b="1" dirty="0">
                <a:latin typeface="Consolas" panose="020B0609020204030204" pitchFamily="49" charset="0"/>
              </a:rPr>
              <a:t> to another process, and go to sleep on the</a:t>
            </a:r>
          </a:p>
          <a:p>
            <a:r>
              <a:rPr lang="en-US" sz="2700" b="1" dirty="0">
                <a:latin typeface="Consolas" panose="020B0609020204030204" pitchFamily="49" charset="0"/>
              </a:rPr>
              <a:t> * specified wait channel whose associated spinlock is </a:t>
            </a:r>
            <a:r>
              <a:rPr lang="en-US" sz="2700" b="1" dirty="0" err="1">
                <a:latin typeface="Consolas" panose="020B0609020204030204" pitchFamily="49" charset="0"/>
              </a:rPr>
              <a:t>lk</a:t>
            </a:r>
            <a:r>
              <a:rPr lang="en-US" sz="2700" b="1" dirty="0">
                <a:latin typeface="Consolas" panose="020B0609020204030204" pitchFamily="49" charset="0"/>
              </a:rPr>
              <a:t>. </a:t>
            </a:r>
          </a:p>
          <a:p>
            <a:r>
              <a:rPr lang="en-US" sz="2700" b="1" dirty="0">
                <a:latin typeface="Consolas" panose="020B0609020204030204" pitchFamily="49" charset="0"/>
              </a:rPr>
              <a:t> * The spinlock must be locked.</a:t>
            </a:r>
          </a:p>
          <a:p>
            <a:r>
              <a:rPr lang="en-US" sz="2700" b="1" dirty="0">
                <a:latin typeface="Consolas" panose="020B0609020204030204" pitchFamily="49" charset="0"/>
              </a:rPr>
              <a:t> */</a:t>
            </a:r>
          </a:p>
          <a:p>
            <a:r>
              <a:rPr lang="en-US" sz="2700" b="1" dirty="0">
                <a:solidFill>
                  <a:srgbClr val="0070C0"/>
                </a:solidFill>
                <a:latin typeface="Consolas" panose="020B0609020204030204" pitchFamily="49" charset="0"/>
              </a:rPr>
              <a:t>void</a:t>
            </a:r>
            <a:r>
              <a:rPr lang="en-US" sz="2700" b="1" dirty="0">
                <a:latin typeface="Consolas" panose="020B0609020204030204" pitchFamily="49" charset="0"/>
              </a:rPr>
              <a:t> </a:t>
            </a:r>
            <a:r>
              <a:rPr lang="en-US" sz="2700" b="1" dirty="0" err="1">
                <a:latin typeface="Consolas" panose="020B0609020204030204" pitchFamily="49" charset="0"/>
              </a:rPr>
              <a:t>wchan_sleep</a:t>
            </a:r>
            <a:r>
              <a:rPr lang="en-US" sz="2700" b="1" dirty="0">
                <a:latin typeface="Consolas" panose="020B0609020204030204" pitchFamily="49" charset="0"/>
              </a:rPr>
              <a:t>(</a:t>
            </a:r>
            <a:r>
              <a:rPr lang="en-US" sz="2700" b="1" dirty="0">
                <a:solidFill>
                  <a:srgbClr val="0070C0"/>
                </a:solidFill>
                <a:latin typeface="Consolas" panose="020B0609020204030204" pitchFamily="49" charset="0"/>
              </a:rPr>
              <a:t>struct</a:t>
            </a:r>
            <a:r>
              <a:rPr lang="en-US" sz="2700" b="1" dirty="0">
                <a:latin typeface="Consolas" panose="020B0609020204030204" pitchFamily="49" charset="0"/>
              </a:rPr>
              <a:t> </a:t>
            </a:r>
            <a:r>
              <a:rPr lang="en-US" sz="2700" b="1" dirty="0" err="1">
                <a:latin typeface="Consolas" panose="020B0609020204030204" pitchFamily="49" charset="0"/>
              </a:rPr>
              <a:t>wchan</a:t>
            </a:r>
            <a:r>
              <a:rPr lang="en-US" sz="2700" b="1" dirty="0">
                <a:latin typeface="Consolas" panose="020B0609020204030204" pitchFamily="49" charset="0"/>
              </a:rPr>
              <a:t> *</a:t>
            </a:r>
            <a:r>
              <a:rPr lang="en-US" sz="2700" b="1" dirty="0" err="1">
                <a:latin typeface="Consolas" panose="020B0609020204030204" pitchFamily="49" charset="0"/>
              </a:rPr>
              <a:t>wc</a:t>
            </a:r>
            <a:r>
              <a:rPr lang="en-US" sz="2700" b="1" dirty="0">
                <a:latin typeface="Consolas" panose="020B0609020204030204" pitchFamily="49" charset="0"/>
              </a:rPr>
              <a:t>,</a:t>
            </a:r>
          </a:p>
          <a:p>
            <a:r>
              <a:rPr lang="en-US" sz="2700" b="1" dirty="0">
                <a:latin typeface="Consolas" panose="020B0609020204030204" pitchFamily="49" charset="0"/>
              </a:rPr>
              <a:t>                 </a:t>
            </a:r>
            <a:r>
              <a:rPr lang="en-US" sz="2700" b="1" dirty="0">
                <a:solidFill>
                  <a:srgbClr val="0070C0"/>
                </a:solidFill>
                <a:latin typeface="Consolas" panose="020B0609020204030204" pitchFamily="49" charset="0"/>
              </a:rPr>
              <a:t>struct</a:t>
            </a:r>
            <a:r>
              <a:rPr lang="en-US" sz="2700" b="1" dirty="0">
                <a:latin typeface="Consolas" panose="020B0609020204030204" pitchFamily="49" charset="0"/>
              </a:rPr>
              <a:t> spinlock *</a:t>
            </a:r>
            <a:r>
              <a:rPr lang="en-US" sz="2700" b="1" dirty="0" err="1">
                <a:latin typeface="Consolas" panose="020B0609020204030204" pitchFamily="49" charset="0"/>
              </a:rPr>
              <a:t>lk</a:t>
            </a:r>
            <a:r>
              <a:rPr lang="en-US" sz="2700" b="1" dirty="0">
                <a:latin typeface="Consolas" panose="020B0609020204030204" pitchFamily="49" charset="0"/>
              </a:rPr>
              <a:t>){</a:t>
            </a:r>
          </a:p>
          <a:p>
            <a:r>
              <a:rPr lang="en-US" sz="2700" b="1" dirty="0">
                <a:latin typeface="Consolas" panose="020B0609020204030204" pitchFamily="49" charset="0"/>
              </a:rPr>
              <a:t>    </a:t>
            </a:r>
            <a:r>
              <a:rPr lang="en-US" sz="2700" b="1" dirty="0" err="1">
                <a:latin typeface="Consolas" panose="020B0609020204030204" pitchFamily="49" charset="0"/>
              </a:rPr>
              <a:t>thread_switch</a:t>
            </a:r>
            <a:r>
              <a:rPr lang="en-US" sz="2700" b="1" dirty="0">
                <a:latin typeface="Consolas" panose="020B0609020204030204" pitchFamily="49" charset="0"/>
              </a:rPr>
              <a:t>(S_SLEEP, </a:t>
            </a:r>
            <a:r>
              <a:rPr lang="en-US" sz="2700" b="1" dirty="0" err="1">
                <a:latin typeface="Consolas" panose="020B0609020204030204" pitchFamily="49" charset="0"/>
              </a:rPr>
              <a:t>wc</a:t>
            </a:r>
            <a:r>
              <a:rPr lang="en-US" sz="2700" b="1" dirty="0">
                <a:latin typeface="Consolas" panose="020B0609020204030204" pitchFamily="49" charset="0"/>
              </a:rPr>
              <a:t>, </a:t>
            </a:r>
            <a:r>
              <a:rPr lang="en-US" sz="2700" b="1" dirty="0" err="1">
                <a:latin typeface="Consolas" panose="020B0609020204030204" pitchFamily="49" charset="0"/>
              </a:rPr>
              <a:t>lk</a:t>
            </a:r>
            <a:r>
              <a:rPr lang="en-US" sz="2700" b="1" dirty="0">
                <a:latin typeface="Consolas" panose="020B0609020204030204" pitchFamily="49" charset="0"/>
              </a:rPr>
              <a:t>); //Similar to Chickadee’s</a:t>
            </a:r>
          </a:p>
          <a:p>
            <a:r>
              <a:rPr lang="en-US" sz="2700" b="1" dirty="0">
                <a:latin typeface="Consolas" panose="020B0609020204030204" pitchFamily="49" charset="0"/>
              </a:rPr>
              <a:t>                                    //proc::yield(), but also</a:t>
            </a:r>
          </a:p>
          <a:p>
            <a:r>
              <a:rPr lang="en-US" sz="2700" b="1" dirty="0">
                <a:latin typeface="Consolas" panose="020B0609020204030204" pitchFamily="49" charset="0"/>
              </a:rPr>
              <a:t>                                    //adds the current thread</a:t>
            </a:r>
          </a:p>
          <a:p>
            <a:r>
              <a:rPr lang="en-US" sz="2700" b="1" dirty="0">
                <a:latin typeface="Consolas" panose="020B0609020204030204" pitchFamily="49" charset="0"/>
              </a:rPr>
              <a:t>                                    //to </a:t>
            </a:r>
            <a:r>
              <a:rPr lang="en-US" sz="2700" b="1" dirty="0" err="1">
                <a:latin typeface="Consolas" panose="020B0609020204030204" pitchFamily="49" charset="0"/>
              </a:rPr>
              <a:t>wc</a:t>
            </a:r>
            <a:r>
              <a:rPr lang="en-US" sz="2700" b="1" dirty="0">
                <a:latin typeface="Consolas" panose="020B0609020204030204" pitchFamily="49" charset="0"/>
              </a:rPr>
              <a:t>-&gt;</a:t>
            </a:r>
            <a:r>
              <a:rPr lang="en-US" sz="2700" b="1" dirty="0" err="1">
                <a:latin typeface="Consolas" panose="020B0609020204030204" pitchFamily="49" charset="0"/>
              </a:rPr>
              <a:t>wc_threads</a:t>
            </a:r>
            <a:r>
              <a:rPr lang="en-US" sz="2700" b="1" dirty="0">
                <a:latin typeface="Consolas" panose="020B0609020204030204" pitchFamily="49" charset="0"/>
              </a:rPr>
              <a:t> and</a:t>
            </a:r>
          </a:p>
          <a:p>
            <a:r>
              <a:rPr lang="en-US" sz="2700" b="1" dirty="0">
                <a:latin typeface="Consolas" panose="020B0609020204030204" pitchFamily="49" charset="0"/>
              </a:rPr>
              <a:t>                                    //then releases the lock.</a:t>
            </a:r>
          </a:p>
          <a:p>
            <a:r>
              <a:rPr lang="en-US" sz="2700" b="1" dirty="0">
                <a:latin typeface="Consolas" panose="020B0609020204030204" pitchFamily="49" charset="0"/>
              </a:rPr>
              <a:t>    </a:t>
            </a:r>
            <a:r>
              <a:rPr lang="en-US" sz="2700" b="1" dirty="0" err="1">
                <a:latin typeface="Consolas" panose="020B0609020204030204" pitchFamily="49" charset="0"/>
              </a:rPr>
              <a:t>spinlock_acquire</a:t>
            </a:r>
            <a:r>
              <a:rPr lang="en-US" sz="2700" b="1" dirty="0">
                <a:latin typeface="Consolas" panose="020B0609020204030204" pitchFamily="49" charset="0"/>
              </a:rPr>
              <a:t>(</a:t>
            </a:r>
            <a:r>
              <a:rPr lang="en-US" sz="2700" b="1" dirty="0" err="1">
                <a:latin typeface="Consolas" panose="020B0609020204030204" pitchFamily="49" charset="0"/>
              </a:rPr>
              <a:t>lk</a:t>
            </a:r>
            <a:r>
              <a:rPr lang="en-US" sz="2700" b="1" dirty="0">
                <a:latin typeface="Consolas" panose="020B0609020204030204" pitchFamily="49" charset="0"/>
              </a:rPr>
              <a:t>);</a:t>
            </a:r>
          </a:p>
          <a:p>
            <a:r>
              <a:rPr lang="en-US" sz="2700" b="1" dirty="0">
                <a:latin typeface="Consolas" panose="020B0609020204030204" pitchFamily="49" charset="0"/>
              </a:rPr>
              <a:t>}</a:t>
            </a:r>
          </a:p>
        </p:txBody>
      </p:sp>
    </p:spTree>
    <p:extLst>
      <p:ext uri="{BB962C8B-B14F-4D97-AF65-F5344CB8AC3E}">
        <p14:creationId xmlns:p14="http://schemas.microsoft.com/office/powerpoint/2010/main" val="8275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65C45E-3ACE-4A97-A045-060BD8DBD5C3}"/>
              </a:ext>
            </a:extLst>
          </p:cNvPr>
          <p:cNvSpPr/>
          <p:nvPr/>
        </p:nvSpPr>
        <p:spPr>
          <a:xfrm>
            <a:off x="1" y="5354340"/>
            <a:ext cx="12191999" cy="94762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19919" y="926755"/>
            <a:ext cx="11877346" cy="16342935"/>
          </a:xfrm>
          <a:prstGeom prst="rect">
            <a:avLst/>
          </a:prstGeom>
        </p:spPr>
        <p:txBody>
          <a:bodyPr wrap="square">
            <a:spAutoFit/>
          </a:bodyPr>
          <a:lstStyle/>
          <a:p>
            <a:endParaRPr lang="en-US" sz="3200" b="1" dirty="0">
              <a:latin typeface="Consolas" panose="020B0609020204030204" pitchFamily="49" charset="0"/>
            </a:endParaRPr>
          </a:p>
          <a:p>
            <a:r>
              <a:rPr lang="en-US" sz="3200" b="1" dirty="0">
                <a:latin typeface="Consolas" panose="020B0609020204030204" pitchFamily="49" charset="0"/>
              </a:rPr>
              <a:t>/**</a:t>
            </a:r>
          </a:p>
          <a:p>
            <a:r>
              <a:rPr lang="en-US" sz="3200" b="1" dirty="0">
                <a:latin typeface="Consolas" panose="020B0609020204030204" pitchFamily="49" charset="0"/>
              </a:rPr>
              <a:t> * Puts the current thread on the appropriate queue;</a:t>
            </a:r>
          </a:p>
          <a:p>
            <a:r>
              <a:rPr lang="en-US" sz="3200" b="1" dirty="0">
                <a:latin typeface="Consolas" panose="020B0609020204030204" pitchFamily="49" charset="0"/>
              </a:rPr>
              <a:t> * another thread to run is selected and switched   </a:t>
            </a:r>
          </a:p>
          <a:p>
            <a:r>
              <a:rPr lang="en-US" sz="3200" b="1" dirty="0">
                <a:latin typeface="Consolas" panose="020B0609020204030204" pitchFamily="49" charset="0"/>
              </a:rPr>
              <a:t> * to. If NEWSTATE is S_SLEEP, the thread is queued </a:t>
            </a:r>
          </a:p>
          <a:p>
            <a:r>
              <a:rPr lang="en-US" sz="3200" b="1" dirty="0">
                <a:latin typeface="Consolas" panose="020B0609020204030204" pitchFamily="49" charset="0"/>
              </a:rPr>
              <a:t> * on the wait channel </a:t>
            </a:r>
            <a:r>
              <a:rPr lang="en-US" sz="3200" b="1" dirty="0" err="1">
                <a:latin typeface="Consolas" panose="020B0609020204030204" pitchFamily="49" charset="0"/>
              </a:rPr>
              <a:t>wc</a:t>
            </a:r>
            <a:r>
              <a:rPr lang="en-US" sz="3200" b="1" dirty="0">
                <a:latin typeface="Consolas" panose="020B0609020204030204" pitchFamily="49" charset="0"/>
              </a:rPr>
              <a:t>, protected by the spinlock </a:t>
            </a:r>
          </a:p>
          <a:p>
            <a:r>
              <a:rPr lang="en-US" sz="3200" b="1" dirty="0">
                <a:latin typeface="Consolas" panose="020B0609020204030204" pitchFamily="49" charset="0"/>
              </a:rPr>
              <a:t> * </a:t>
            </a:r>
            <a:r>
              <a:rPr lang="en-US" sz="3200" b="1" dirty="0" err="1">
                <a:latin typeface="Consolas" panose="020B0609020204030204" pitchFamily="49" charset="0"/>
              </a:rPr>
              <a:t>lk</a:t>
            </a:r>
            <a:r>
              <a:rPr lang="en-US" sz="3200" b="1" dirty="0">
                <a:latin typeface="Consolas" panose="020B0609020204030204" pitchFamily="49" charset="0"/>
              </a:rPr>
              <a:t>. Otherwise </a:t>
            </a:r>
            <a:r>
              <a:rPr lang="en-US" sz="3200" b="1" dirty="0" err="1">
                <a:latin typeface="Consolas" panose="020B0609020204030204" pitchFamily="49" charset="0"/>
              </a:rPr>
              <a:t>wc</a:t>
            </a:r>
            <a:r>
              <a:rPr lang="en-US" sz="3200" b="1" dirty="0">
                <a:latin typeface="Consolas" panose="020B0609020204030204" pitchFamily="49" charset="0"/>
              </a:rPr>
              <a:t> and </a:t>
            </a:r>
            <a:r>
              <a:rPr lang="en-US" sz="3200" b="1" dirty="0" err="1">
                <a:latin typeface="Consolas" panose="020B0609020204030204" pitchFamily="49" charset="0"/>
              </a:rPr>
              <a:t>lk</a:t>
            </a:r>
            <a:r>
              <a:rPr lang="en-US" sz="3200" b="1" dirty="0">
                <a:latin typeface="Consolas" panose="020B0609020204030204" pitchFamily="49" charset="0"/>
              </a:rPr>
              <a:t> should be NULL.</a:t>
            </a:r>
          </a:p>
          <a:p>
            <a:r>
              <a:rPr lang="en-US" sz="3200" b="1" dirty="0">
                <a:latin typeface="Consolas" panose="020B0609020204030204" pitchFamily="49" charset="0"/>
              </a:rPr>
              <a:t> */</a:t>
            </a:r>
          </a:p>
          <a:p>
            <a:r>
              <a:rPr lang="en-US" sz="3200" b="1" dirty="0">
                <a:solidFill>
                  <a:srgbClr val="0070C0"/>
                </a:solidFill>
                <a:latin typeface="Consolas" panose="020B0609020204030204" pitchFamily="49" charset="0"/>
              </a:rPr>
              <a:t>void</a:t>
            </a:r>
            <a:r>
              <a:rPr lang="en-US" sz="3200" b="1" dirty="0">
                <a:latin typeface="Consolas" panose="020B0609020204030204" pitchFamily="49" charset="0"/>
              </a:rPr>
              <a:t> </a:t>
            </a:r>
            <a:r>
              <a:rPr lang="en-US" sz="3200" b="1" dirty="0" err="1">
                <a:latin typeface="Consolas" panose="020B0609020204030204" pitchFamily="49" charset="0"/>
              </a:rPr>
              <a:t>thread_switch</a:t>
            </a:r>
            <a:r>
              <a:rPr lang="en-US" sz="3200" b="1" dirty="0">
                <a:latin typeface="Consolas" panose="020B0609020204030204" pitchFamily="49" charset="0"/>
              </a:rPr>
              <a:t>(</a:t>
            </a:r>
            <a:r>
              <a:rPr lang="en-US" sz="3200" b="1" dirty="0" err="1">
                <a:latin typeface="Consolas" panose="020B0609020204030204" pitchFamily="49" charset="0"/>
              </a:rPr>
              <a:t>threadstate_t</a:t>
            </a:r>
            <a:r>
              <a:rPr lang="en-US" sz="3200" b="1" dirty="0">
                <a:latin typeface="Consolas" panose="020B0609020204030204" pitchFamily="49" charset="0"/>
              </a:rPr>
              <a:t> </a:t>
            </a:r>
            <a:r>
              <a:rPr lang="en-US" sz="3200" b="1" dirty="0" err="1">
                <a:latin typeface="Consolas" panose="020B0609020204030204" pitchFamily="49" charset="0"/>
              </a:rPr>
              <a:t>newstate</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a:t>
            </a:r>
            <a:r>
              <a:rPr lang="en-US" sz="3200" b="1" dirty="0" err="1">
                <a:latin typeface="Consolas" panose="020B0609020204030204" pitchFamily="49" charset="0"/>
              </a:rPr>
              <a:t>wchan</a:t>
            </a:r>
            <a:r>
              <a:rPr lang="en-US" sz="3200" b="1" dirty="0">
                <a:latin typeface="Consolas" panose="020B0609020204030204" pitchFamily="49" charset="0"/>
              </a:rPr>
              <a:t> *</a:t>
            </a:r>
            <a:r>
              <a:rPr lang="en-US" sz="3200" b="1" dirty="0" err="1">
                <a:latin typeface="Consolas" panose="020B0609020204030204" pitchFamily="49" charset="0"/>
              </a:rPr>
              <a:t>wc</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struct</a:t>
            </a:r>
            <a:r>
              <a:rPr lang="en-US" sz="3200" b="1" dirty="0">
                <a:latin typeface="Consolas" panose="020B0609020204030204" pitchFamily="49" charset="0"/>
              </a:rPr>
              <a:t> spinlock *</a:t>
            </a:r>
            <a:r>
              <a:rPr lang="en-US" sz="3200" b="1" dirty="0" err="1">
                <a:latin typeface="Consolas" panose="020B0609020204030204" pitchFamily="49" charset="0"/>
              </a:rPr>
              <a:t>lk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 Lock the run queue. */</a:t>
            </a:r>
          </a:p>
          <a:p>
            <a:r>
              <a:rPr lang="en-US" sz="3200" b="1" dirty="0">
                <a:latin typeface="Consolas" panose="020B0609020204030204" pitchFamily="49" charset="0"/>
              </a:rPr>
              <a:t>    </a:t>
            </a:r>
            <a:r>
              <a:rPr lang="en-US" sz="3200" b="1" dirty="0" err="1">
                <a:latin typeface="Consolas" panose="020B0609020204030204" pitchFamily="49" charset="0"/>
              </a:rPr>
              <a:t>spinlock_acquire</a:t>
            </a:r>
            <a:r>
              <a:rPr lang="en-US" sz="3200" b="1" dirty="0">
                <a:latin typeface="Consolas" panose="020B0609020204030204" pitchFamily="49" charset="0"/>
              </a:rPr>
              <a:t>(&amp;</a:t>
            </a:r>
            <a:r>
              <a:rPr lang="en-US" sz="3200" b="1" dirty="0" err="1">
                <a:latin typeface="Consolas" panose="020B0609020204030204" pitchFamily="49" charset="0"/>
              </a:rPr>
              <a:t>curcpu</a:t>
            </a:r>
            <a:r>
              <a:rPr lang="en-US" sz="3200" b="1" dirty="0">
                <a:latin typeface="Consolas" panose="020B0609020204030204" pitchFamily="49" charset="0"/>
              </a:rPr>
              <a:t>-&gt;</a:t>
            </a:r>
            <a:r>
              <a:rPr lang="en-US" sz="3200" b="1" dirty="0" err="1">
                <a:latin typeface="Consolas" panose="020B0609020204030204" pitchFamily="49" charset="0"/>
              </a:rPr>
              <a:t>c_runqueue_lock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switch</a:t>
            </a:r>
            <a:r>
              <a:rPr lang="en-US" sz="3200" b="1" dirty="0">
                <a:latin typeface="Consolas" panose="020B0609020204030204" pitchFamily="49" charset="0"/>
              </a:rPr>
              <a:t> (</a:t>
            </a:r>
            <a:r>
              <a:rPr lang="en-US" sz="3200" b="1" dirty="0" err="1">
                <a:latin typeface="Consolas" panose="020B0609020204030204" pitchFamily="49" charset="0"/>
              </a:rPr>
              <a:t>newstate</a:t>
            </a:r>
            <a:r>
              <a:rPr lang="en-US" sz="3200" b="1" dirty="0">
                <a:latin typeface="Consolas" panose="020B0609020204030204" pitchFamily="49" charset="0"/>
              </a:rPr>
              <a:t>) {</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case</a:t>
            </a:r>
            <a:r>
              <a:rPr lang="en-US" sz="3200" b="1" dirty="0">
                <a:latin typeface="Consolas" panose="020B0609020204030204" pitchFamily="49" charset="0"/>
              </a:rPr>
              <a:t> S_READY:</a:t>
            </a:r>
          </a:p>
          <a:p>
            <a:r>
              <a:rPr lang="en-US" sz="3200" b="1" dirty="0">
                <a:latin typeface="Consolas" panose="020B0609020204030204" pitchFamily="49" charset="0"/>
              </a:rPr>
              <a:t>        /* Enqueue the thread on the </a:t>
            </a:r>
            <a:r>
              <a:rPr lang="en-US" sz="3200" b="1" dirty="0" err="1">
                <a:latin typeface="Consolas" panose="020B0609020204030204" pitchFamily="49" charset="0"/>
              </a:rPr>
              <a:t>runqueue</a:t>
            </a:r>
            <a:r>
              <a:rPr lang="en-US" sz="3200" b="1" dirty="0">
                <a:latin typeface="Consolas" panose="020B0609020204030204" pitchFamily="49" charset="0"/>
              </a:rPr>
              <a:t>! */ </a:t>
            </a:r>
          </a:p>
          <a:p>
            <a:r>
              <a:rPr lang="en-US" sz="3200" b="1" dirty="0">
                <a:latin typeface="Consolas" panose="020B0609020204030204" pitchFamily="49" charset="0"/>
              </a:rPr>
              <a:t>        </a:t>
            </a:r>
            <a:r>
              <a:rPr lang="en-US" sz="3200" b="1" dirty="0" err="1">
                <a:latin typeface="Consolas" panose="020B0609020204030204" pitchFamily="49" charset="0"/>
              </a:rPr>
              <a:t>thread_make_runnable</a:t>
            </a:r>
            <a:r>
              <a:rPr lang="en-US" sz="3200" b="1" dirty="0">
                <a:latin typeface="Consolas" panose="020B0609020204030204" pitchFamily="49" charset="0"/>
              </a:rPr>
              <a:t>(cur);</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break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case</a:t>
            </a:r>
            <a:r>
              <a:rPr lang="en-US" sz="3200" b="1" dirty="0">
                <a:latin typeface="Consolas" panose="020B0609020204030204" pitchFamily="49" charset="0"/>
              </a:rPr>
              <a:t> S_SLEEP:</a:t>
            </a:r>
          </a:p>
          <a:p>
            <a:r>
              <a:rPr lang="en-US" sz="3200" b="1" dirty="0">
                <a:latin typeface="Consolas" panose="020B0609020204030204" pitchFamily="49" charset="0"/>
              </a:rPr>
              <a:t>	    /* Add the thread to the list in the wait </a:t>
            </a:r>
          </a:p>
          <a:p>
            <a:r>
              <a:rPr lang="en-US" sz="3200" b="1" dirty="0">
                <a:latin typeface="Consolas" panose="020B0609020204030204" pitchFamily="49" charset="0"/>
              </a:rPr>
              <a:t>         * channel, and unlock it. If the wakeup</a:t>
            </a:r>
          </a:p>
          <a:p>
            <a:r>
              <a:rPr lang="en-US" sz="3200" b="1" dirty="0">
                <a:latin typeface="Consolas" panose="020B0609020204030204" pitchFamily="49" charset="0"/>
              </a:rPr>
              <a:t>         * thread was spinning on the lock, the</a:t>
            </a:r>
          </a:p>
          <a:p>
            <a:r>
              <a:rPr lang="en-US" sz="3200" b="1" dirty="0">
                <a:latin typeface="Consolas" panose="020B0609020204030204" pitchFamily="49" charset="0"/>
              </a:rPr>
              <a:t>         * wakeup thread can grab the lock now. */</a:t>
            </a:r>
          </a:p>
          <a:p>
            <a:r>
              <a:rPr lang="en-US" sz="3200" b="1" dirty="0">
                <a:latin typeface="Consolas" panose="020B0609020204030204" pitchFamily="49" charset="0"/>
              </a:rPr>
              <a:t>	    </a:t>
            </a:r>
            <a:r>
              <a:rPr lang="en-US" sz="3200" b="1" dirty="0" err="1">
                <a:latin typeface="Consolas" panose="020B0609020204030204" pitchFamily="49" charset="0"/>
              </a:rPr>
              <a:t>threadlist_addtail</a:t>
            </a:r>
            <a:r>
              <a:rPr lang="en-US" sz="3200" b="1" dirty="0">
                <a:latin typeface="Consolas" panose="020B0609020204030204" pitchFamily="49" charset="0"/>
              </a:rPr>
              <a:t>(&amp;</a:t>
            </a:r>
            <a:r>
              <a:rPr lang="en-US" sz="3200" b="1" dirty="0" err="1">
                <a:latin typeface="Consolas" panose="020B0609020204030204" pitchFamily="49" charset="0"/>
              </a:rPr>
              <a:t>wc</a:t>
            </a:r>
            <a:r>
              <a:rPr lang="en-US" sz="3200" b="1" dirty="0">
                <a:latin typeface="Consolas" panose="020B0609020204030204" pitchFamily="49" charset="0"/>
              </a:rPr>
              <a:t>-&gt;</a:t>
            </a:r>
            <a:r>
              <a:rPr lang="en-US" sz="3200" b="1" dirty="0" err="1">
                <a:latin typeface="Consolas" panose="020B0609020204030204" pitchFamily="49" charset="0"/>
              </a:rPr>
              <a:t>wc_threads</a:t>
            </a:r>
            <a:r>
              <a:rPr lang="en-US" sz="3200" b="1" dirty="0">
                <a:latin typeface="Consolas" panose="020B0609020204030204" pitchFamily="49" charset="0"/>
              </a:rPr>
              <a:t>, cur);</a:t>
            </a:r>
          </a:p>
          <a:p>
            <a:r>
              <a:rPr lang="en-US" sz="3200" b="1" dirty="0">
                <a:latin typeface="Consolas" panose="020B0609020204030204" pitchFamily="49" charset="0"/>
              </a:rPr>
              <a:t>	    </a:t>
            </a:r>
            <a:r>
              <a:rPr lang="en-US" sz="3200" b="1" dirty="0" err="1">
                <a:latin typeface="Consolas" panose="020B0609020204030204" pitchFamily="49" charset="0"/>
              </a:rPr>
              <a:t>spinlock_release</a:t>
            </a:r>
            <a:r>
              <a:rPr lang="en-US" sz="3200" b="1" dirty="0">
                <a:latin typeface="Consolas" panose="020B0609020204030204" pitchFamily="49" charset="0"/>
              </a:rPr>
              <a:t>(</a:t>
            </a:r>
            <a:r>
              <a:rPr lang="en-US" sz="3200" b="1" dirty="0" err="1">
                <a:latin typeface="Consolas" panose="020B0609020204030204" pitchFamily="49" charset="0"/>
              </a:rPr>
              <a:t>lk</a:t>
            </a:r>
            <a:r>
              <a:rPr lang="en-US" sz="3200" b="1" dirty="0">
                <a:latin typeface="Consolas" panose="020B0609020204030204" pitchFamily="49" charset="0"/>
              </a:rPr>
              <a:t>);</a:t>
            </a:r>
          </a:p>
          <a:p>
            <a:r>
              <a:rPr lang="en-US" sz="3200" b="1" dirty="0">
                <a:latin typeface="Consolas" panose="020B0609020204030204" pitchFamily="49" charset="0"/>
              </a:rPr>
              <a:t>	    </a:t>
            </a:r>
            <a:r>
              <a:rPr lang="en-US" sz="3200" b="1" dirty="0">
                <a:solidFill>
                  <a:srgbClr val="0070C0"/>
                </a:solidFill>
                <a:latin typeface="Consolas" panose="020B0609020204030204" pitchFamily="49" charset="0"/>
              </a:rPr>
              <a:t>break</a:t>
            </a:r>
            <a:r>
              <a:rPr lang="en-US" sz="3200" b="1" dirty="0">
                <a:latin typeface="Consolas" panose="020B0609020204030204" pitchFamily="49" charset="0"/>
              </a:rPr>
              <a:t>;</a:t>
            </a:r>
          </a:p>
          <a:p>
            <a:endParaRPr lang="en-US" sz="3200" b="1" dirty="0">
              <a:latin typeface="Consolas" panose="020B0609020204030204" pitchFamily="49" charset="0"/>
            </a:endParaRPr>
          </a:p>
          <a:p>
            <a:r>
              <a:rPr lang="en-US" sz="3200" b="1" dirty="0">
                <a:latin typeface="Consolas" panose="020B0609020204030204" pitchFamily="49" charset="0"/>
              </a:rPr>
              <a:t>     /* ...Other code...</a:t>
            </a:r>
          </a:p>
          <a:p>
            <a:r>
              <a:rPr lang="en-US" sz="3200" b="1" dirty="0">
                <a:latin typeface="Consolas" panose="020B0609020204030204" pitchFamily="49" charset="0"/>
              </a:rPr>
              <a:t>      * Scheduler eventually dequeues a thread</a:t>
            </a:r>
          </a:p>
          <a:p>
            <a:r>
              <a:rPr lang="en-US" sz="3200" b="1" dirty="0">
                <a:latin typeface="Consolas" panose="020B0609020204030204" pitchFamily="49" charset="0"/>
              </a:rPr>
              <a:t>      * from the </a:t>
            </a:r>
            <a:r>
              <a:rPr lang="en-US" sz="3200" b="1" dirty="0" err="1">
                <a:latin typeface="Consolas" panose="020B0609020204030204" pitchFamily="49" charset="0"/>
              </a:rPr>
              <a:t>runqueue</a:t>
            </a:r>
            <a:r>
              <a:rPr lang="en-US" sz="3200" b="1" dirty="0">
                <a:latin typeface="Consolas" panose="020B0609020204030204" pitchFamily="49" charset="0"/>
              </a:rPr>
              <a:t> and runs it.</a:t>
            </a:r>
          </a:p>
          <a:p>
            <a:r>
              <a:rPr lang="en-US" sz="3200" b="1" dirty="0">
                <a:latin typeface="Consolas" panose="020B0609020204030204" pitchFamily="49" charset="0"/>
              </a:rPr>
              <a:t>      */</a:t>
            </a:r>
          </a:p>
        </p:txBody>
      </p:sp>
      <p:sp>
        <p:nvSpPr>
          <p:cNvPr id="3" name="Rectangle 2">
            <a:extLst>
              <a:ext uri="{FF2B5EF4-FFF2-40B4-BE49-F238E27FC236}">
                <a16:creationId xmlns:a16="http://schemas.microsoft.com/office/drawing/2014/main" id="{9283DF76-3708-48EB-8194-712B3AFFA1B0}"/>
              </a:ext>
            </a:extLst>
          </p:cNvPr>
          <p:cNvSpPr/>
          <p:nvPr/>
        </p:nvSpPr>
        <p:spPr>
          <a:xfrm>
            <a:off x="6761336" y="3636569"/>
            <a:ext cx="5335929" cy="1815882"/>
          </a:xfrm>
          <a:prstGeom prst="rect">
            <a:avLst/>
          </a:prstGeom>
          <a:solidFill>
            <a:srgbClr val="66FF99"/>
          </a:solidFill>
          <a:ln w="38100">
            <a:solidFill>
              <a:schemeClr val="tx1"/>
            </a:solidFill>
          </a:ln>
        </p:spPr>
        <p:txBody>
          <a:bodyPr wrap="square">
            <a:spAutoFit/>
          </a:bodyPr>
          <a:lstStyle/>
          <a:p>
            <a:r>
              <a:rPr lang="en-US" sz="2800" b="1" dirty="0">
                <a:latin typeface="Segoe UI" panose="020B0502040204020203" pitchFamily="34" charset="0"/>
                <a:cs typeface="Segoe UI" panose="020B0502040204020203" pitchFamily="34" charset="0"/>
              </a:rPr>
              <a:t>From the perspective of an external wakeup thread, the current thread has atomically released the lock and blocked!</a:t>
            </a:r>
          </a:p>
        </p:txBody>
      </p:sp>
    </p:spTree>
    <p:extLst>
      <p:ext uri="{BB962C8B-B14F-4D97-AF65-F5344CB8AC3E}">
        <p14:creationId xmlns:p14="http://schemas.microsoft.com/office/powerpoint/2010/main" val="34618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25E-6 -3.7037E-7 L 0.00026 -0.2037 " pathEditMode="relative" rAng="0" ptsTypes="AA">
                                      <p:cBhvr>
                                        <p:cTn id="6" dur="2000" fill="hold"/>
                                        <p:tgtEl>
                                          <p:spTgt spid="4"/>
                                        </p:tgtEl>
                                        <p:attrNameLst>
                                          <p:attrName>ppt_x</p:attrName>
                                          <p:attrName>ppt_y</p:attrName>
                                        </p:attrNameLst>
                                      </p:cBhvr>
                                      <p:rCtr x="13" y="-10185"/>
                                    </p:animMotion>
                                  </p:childTnLst>
                                </p:cTn>
                              </p:par>
                              <p:par>
                                <p:cTn id="7" presetID="10" presetClass="exit" presetSubtype="0" fill="hold" grpId="0"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0.00026 -0.2037 L 0.00351 -0.57477 " pathEditMode="relative" rAng="0" ptsTypes="AA">
                                      <p:cBhvr>
                                        <p:cTn id="13" dur="2000" fill="hold"/>
                                        <p:tgtEl>
                                          <p:spTgt spid="4"/>
                                        </p:tgtEl>
                                        <p:attrNameLst>
                                          <p:attrName>ppt_x</p:attrName>
                                          <p:attrName>ppt_y</p:attrName>
                                        </p:attrNameLst>
                                      </p:cBhvr>
                                      <p:rCtr x="156" y="-18565"/>
                                    </p:animMotion>
                                  </p:child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grpId="2" nodeType="clickEffect">
                                  <p:stCondLst>
                                    <p:cond delay="0"/>
                                  </p:stCondLst>
                                  <p:childTnLst>
                                    <p:animMotion origin="layout" path="M 0.00351 -0.57477 L 0.00508 -1.14491 " pathEditMode="relative" rAng="0" ptsTypes="AA">
                                      <p:cBhvr>
                                        <p:cTn id="17" dur="2000" fill="hold"/>
                                        <p:tgtEl>
                                          <p:spTgt spid="4"/>
                                        </p:tgtEl>
                                        <p:attrNameLst>
                                          <p:attrName>ppt_x</p:attrName>
                                          <p:attrName>ppt_y</p:attrName>
                                        </p:attrNameLst>
                                      </p:cBhvr>
                                      <p:rCtr x="78" y="-28519"/>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par>
                          <p:cTn id="34" fill="hold">
                            <p:stCondLst>
                              <p:cond delay="500"/>
                            </p:stCondLst>
                            <p:childTnLst>
                              <p:par>
                                <p:cTn id="35" presetID="35" presetClass="path" presetSubtype="0" accel="50000" decel="50000" fill="hold" grpId="3" nodeType="afterEffect">
                                  <p:stCondLst>
                                    <p:cond delay="0"/>
                                  </p:stCondLst>
                                  <p:childTnLst>
                                    <p:animMotion origin="layout" path="M 0.00508 -1.14491 L 0.00794 -1.53148 " pathEditMode="relative" rAng="0" ptsTypes="AA">
                                      <p:cBhvr>
                                        <p:cTn id="36" dur="2000" fill="hold"/>
                                        <p:tgtEl>
                                          <p:spTgt spid="4"/>
                                        </p:tgtEl>
                                        <p:attrNameLst>
                                          <p:attrName>ppt_x</p:attrName>
                                          <p:attrName>ppt_y</p:attrName>
                                        </p:attrNameLst>
                                      </p:cBhvr>
                                      <p:rCtr x="143" y="-19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4" grpId="0"/>
      <p:bldP spid="4" grpId="1"/>
      <p:bldP spid="4" grpId="2"/>
      <p:bldP spid="4" grpId="3"/>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1D28CE-E42B-4701-9CA3-E09E4F784A92}"/>
              </a:ext>
            </a:extLst>
          </p:cNvPr>
          <p:cNvSpPr/>
          <p:nvPr/>
        </p:nvSpPr>
        <p:spPr>
          <a:xfrm>
            <a:off x="2" y="3170649"/>
            <a:ext cx="4223416" cy="23017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D7D3-F577-4667-B651-0C611F9F2604}"/>
              </a:ext>
            </a:extLst>
          </p:cNvPr>
          <p:cNvSpPr>
            <a:spLocks noGrp="1"/>
          </p:cNvSpPr>
          <p:nvPr>
            <p:ph type="title"/>
          </p:nvPr>
        </p:nvSpPr>
        <p:spPr>
          <a:xfrm>
            <a:off x="838200" y="-5578"/>
            <a:ext cx="10515600" cy="1006475"/>
          </a:xfrm>
        </p:spPr>
        <p:txBody>
          <a:bodyPr/>
          <a:lstStyle/>
          <a:p>
            <a:r>
              <a:rPr lang="en-US" dirty="0"/>
              <a:t>Case Study: OS/161</a:t>
            </a:r>
          </a:p>
        </p:txBody>
      </p:sp>
      <p:sp>
        <p:nvSpPr>
          <p:cNvPr id="4" name="Rectangle 3">
            <a:extLst>
              <a:ext uri="{FF2B5EF4-FFF2-40B4-BE49-F238E27FC236}">
                <a16:creationId xmlns:a16="http://schemas.microsoft.com/office/drawing/2014/main" id="{056DBD1E-D544-4E97-AEEB-EBF4AFBE0E31}"/>
              </a:ext>
            </a:extLst>
          </p:cNvPr>
          <p:cNvSpPr/>
          <p:nvPr/>
        </p:nvSpPr>
        <p:spPr>
          <a:xfrm>
            <a:off x="214834" y="1164134"/>
            <a:ext cx="12177692" cy="5693866"/>
          </a:xfrm>
          <a:prstGeom prst="rect">
            <a:avLst/>
          </a:prstGeom>
        </p:spPr>
        <p:txBody>
          <a:bodyPr wrap="square">
            <a:spAutoFit/>
          </a:bodyPr>
          <a:lstStyle/>
          <a:p>
            <a:r>
              <a:rPr lang="en-US" sz="2600" b="1" dirty="0">
                <a:latin typeface="Consolas" panose="020B0609020204030204" pitchFamily="49" charset="0"/>
              </a:rPr>
              <a:t>/**</a:t>
            </a:r>
          </a:p>
          <a:p>
            <a:r>
              <a:rPr lang="en-US" sz="2600" b="1" dirty="0">
                <a:latin typeface="Consolas" panose="020B0609020204030204" pitchFamily="49" charset="0"/>
              </a:rPr>
              <a:t> * Wake up one thread sleeping on a wait channel.   </a:t>
            </a:r>
          </a:p>
          <a:p>
            <a:r>
              <a:rPr lang="en-US" sz="2600" b="1" dirty="0">
                <a:latin typeface="Consolas" panose="020B0609020204030204" pitchFamily="49" charset="0"/>
              </a:rPr>
              <a:t> * The associated spinlock should be locked.</a:t>
            </a:r>
          </a:p>
          <a:p>
            <a:r>
              <a:rPr lang="en-US" sz="2600" b="1" dirty="0">
                <a:latin typeface="Consolas" panose="020B0609020204030204" pitchFamily="49" charset="0"/>
              </a:rPr>
              <a:t> */</a:t>
            </a:r>
          </a:p>
          <a:p>
            <a:r>
              <a:rPr lang="en-US" sz="2600" b="1" dirty="0">
                <a:solidFill>
                  <a:srgbClr val="0070C0"/>
                </a:solidFill>
                <a:latin typeface="Consolas" panose="020B0609020204030204" pitchFamily="49" charset="0"/>
              </a:rPr>
              <a:t>void</a:t>
            </a:r>
            <a:r>
              <a:rPr lang="en-US" sz="2600" b="1" dirty="0">
                <a:latin typeface="Consolas" panose="020B0609020204030204" pitchFamily="49" charset="0"/>
              </a:rPr>
              <a:t> </a:t>
            </a:r>
            <a:r>
              <a:rPr lang="en-US" sz="2600" b="1" dirty="0" err="1">
                <a:latin typeface="Consolas" panose="020B0609020204030204" pitchFamily="49" charset="0"/>
              </a:rPr>
              <a:t>wchan_wakeone</a:t>
            </a:r>
            <a:r>
              <a:rPr lang="en-US" sz="2600" b="1" dirty="0">
                <a:latin typeface="Consolas" panose="020B0609020204030204" pitchFamily="49" charset="0"/>
              </a:rPr>
              <a:t>(</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a:t>
            </a:r>
            <a:r>
              <a:rPr lang="en-US" sz="2600" b="1" dirty="0" err="1">
                <a:latin typeface="Consolas" panose="020B0609020204030204" pitchFamily="49" charset="0"/>
              </a:rPr>
              <a:t>wchan</a:t>
            </a:r>
            <a:r>
              <a:rPr lang="en-US" sz="2600" b="1" dirty="0">
                <a:latin typeface="Consolas" panose="020B0609020204030204" pitchFamily="49" charset="0"/>
              </a:rPr>
              <a:t> *</a:t>
            </a:r>
            <a:r>
              <a:rPr lang="en-US" sz="2600" b="1" dirty="0" err="1">
                <a:latin typeface="Consolas" panose="020B0609020204030204" pitchFamily="49" charset="0"/>
              </a:rPr>
              <a:t>wc</a:t>
            </a:r>
            <a:r>
              <a:rPr lang="en-US" sz="2600" b="1" dirty="0">
                <a:latin typeface="Consolas" panose="020B0609020204030204" pitchFamily="49" charset="0"/>
              </a:rPr>
              <a:t>, </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spinlock *</a:t>
            </a:r>
            <a:r>
              <a:rPr lang="en-US" sz="2600" b="1" dirty="0" err="1">
                <a:latin typeface="Consolas" panose="020B0609020204030204" pitchFamily="49" charset="0"/>
              </a:rPr>
              <a:t>lk</a:t>
            </a:r>
            <a:r>
              <a:rPr lang="en-US" sz="2600" b="1" dirty="0">
                <a:latin typeface="Consolas" panose="020B0609020204030204" pitchFamily="49" charset="0"/>
              </a:rPr>
              <a:t>) {</a:t>
            </a:r>
          </a:p>
          <a:p>
            <a:r>
              <a:rPr lang="en-US" sz="2600" b="1" dirty="0">
                <a:latin typeface="Consolas" panose="020B0609020204030204" pitchFamily="49" charset="0"/>
              </a:rPr>
              <a:t>    </a:t>
            </a:r>
            <a:r>
              <a:rPr lang="en-US" sz="2600" b="1" dirty="0">
                <a:solidFill>
                  <a:srgbClr val="0070C0"/>
                </a:solidFill>
                <a:latin typeface="Consolas" panose="020B0609020204030204" pitchFamily="49" charset="0"/>
              </a:rPr>
              <a:t>struct</a:t>
            </a:r>
            <a:r>
              <a:rPr lang="en-US" sz="2600" b="1" dirty="0">
                <a:latin typeface="Consolas" panose="020B0609020204030204" pitchFamily="49" charset="0"/>
              </a:rPr>
              <a:t> thread *target = </a:t>
            </a:r>
            <a:r>
              <a:rPr lang="en-US" sz="2600" b="1" dirty="0" err="1">
                <a:latin typeface="Consolas" panose="020B0609020204030204" pitchFamily="49" charset="0"/>
              </a:rPr>
              <a:t>threadlist_remhead</a:t>
            </a:r>
            <a:r>
              <a:rPr lang="en-US" sz="2600" b="1" dirty="0">
                <a:latin typeface="Consolas" panose="020B0609020204030204" pitchFamily="49" charset="0"/>
              </a:rPr>
              <a:t>(&amp;</a:t>
            </a:r>
            <a:r>
              <a:rPr lang="en-US" sz="2600" b="1" dirty="0" err="1">
                <a:latin typeface="Consolas" panose="020B0609020204030204" pitchFamily="49" charset="0"/>
              </a:rPr>
              <a:t>wc</a:t>
            </a:r>
            <a:r>
              <a:rPr lang="en-US" sz="2600" b="1" dirty="0">
                <a:latin typeface="Consolas" panose="020B0609020204030204" pitchFamily="49" charset="0"/>
              </a:rPr>
              <a:t>-&gt;</a:t>
            </a:r>
            <a:r>
              <a:rPr lang="en-US" sz="2600" b="1" dirty="0" err="1">
                <a:latin typeface="Consolas" panose="020B0609020204030204" pitchFamily="49" charset="0"/>
              </a:rPr>
              <a:t>wc_threads</a:t>
            </a:r>
            <a:r>
              <a:rPr lang="en-US" sz="2600" b="1" dirty="0">
                <a:latin typeface="Consolas" panose="020B0609020204030204" pitchFamily="49" charset="0"/>
              </a:rPr>
              <a:t>);</a:t>
            </a:r>
          </a:p>
          <a:p>
            <a:r>
              <a:rPr lang="en-US" sz="2600" b="1" dirty="0">
                <a:latin typeface="Consolas" panose="020B0609020204030204" pitchFamily="49" charset="0"/>
              </a:rPr>
              <a:t>    if (target == NULL) {</a:t>
            </a:r>
          </a:p>
          <a:p>
            <a:r>
              <a:rPr lang="en-US" sz="2600" b="1" dirty="0">
                <a:latin typeface="Consolas" panose="020B0609020204030204" pitchFamily="49" charset="0"/>
              </a:rPr>
              <a:t>        /* Nobody was sleeping. */</a:t>
            </a:r>
          </a:p>
          <a:p>
            <a:r>
              <a:rPr lang="en-US" sz="2600" b="1" dirty="0">
                <a:latin typeface="Consolas" panose="020B0609020204030204" pitchFamily="49" charset="0"/>
              </a:rPr>
              <a:t>   	    </a:t>
            </a:r>
            <a:r>
              <a:rPr lang="en-US" sz="2600" b="1" dirty="0">
                <a:solidFill>
                  <a:srgbClr val="0070C0"/>
                </a:solidFill>
                <a:latin typeface="Consolas" panose="020B0609020204030204" pitchFamily="49" charset="0"/>
              </a:rPr>
              <a:t>return</a:t>
            </a:r>
            <a:r>
              <a:rPr lang="en-US" sz="2600" b="1" dirty="0">
                <a:latin typeface="Consolas" panose="020B0609020204030204" pitchFamily="49" charset="0"/>
              </a:rPr>
              <a:t>;</a:t>
            </a:r>
          </a:p>
          <a:p>
            <a:r>
              <a:rPr lang="en-US" sz="2600" b="1" dirty="0">
                <a:latin typeface="Consolas" panose="020B0609020204030204" pitchFamily="49" charset="0"/>
              </a:rPr>
              <a:t>    }</a:t>
            </a:r>
          </a:p>
          <a:p>
            <a:r>
              <a:rPr lang="en-US" sz="2600" b="1" dirty="0">
                <a:latin typeface="Consolas" panose="020B0609020204030204" pitchFamily="49" charset="0"/>
              </a:rPr>
              <a:t>    </a:t>
            </a:r>
          </a:p>
          <a:p>
            <a:r>
              <a:rPr lang="en-US" sz="2600" b="1" dirty="0">
                <a:latin typeface="Consolas" panose="020B0609020204030204" pitchFamily="49" charset="0"/>
              </a:rPr>
              <a:t>    /* Add the thread to a </a:t>
            </a:r>
            <a:r>
              <a:rPr lang="en-US" sz="2600" b="1" dirty="0" err="1">
                <a:latin typeface="Consolas" panose="020B0609020204030204" pitchFamily="49" charset="0"/>
              </a:rPr>
              <a:t>runqueue</a:t>
            </a:r>
            <a:r>
              <a:rPr lang="en-US" sz="2600" b="1" dirty="0">
                <a:latin typeface="Consolas" panose="020B0609020204030204" pitchFamily="49" charset="0"/>
              </a:rPr>
              <a:t>. */</a:t>
            </a:r>
          </a:p>
          <a:p>
            <a:r>
              <a:rPr lang="en-US" sz="2600" b="1" dirty="0">
                <a:latin typeface="Consolas" panose="020B0609020204030204" pitchFamily="49" charset="0"/>
              </a:rPr>
              <a:t>    </a:t>
            </a:r>
            <a:r>
              <a:rPr lang="en-US" sz="2600" b="1" dirty="0" err="1">
                <a:latin typeface="Consolas" panose="020B0609020204030204" pitchFamily="49" charset="0"/>
              </a:rPr>
              <a:t>thread_make_runnable</a:t>
            </a:r>
            <a:r>
              <a:rPr lang="en-US" sz="2600" b="1" dirty="0">
                <a:latin typeface="Consolas" panose="020B0609020204030204" pitchFamily="49" charset="0"/>
              </a:rPr>
              <a:t>(target);</a:t>
            </a:r>
          </a:p>
          <a:p>
            <a:r>
              <a:rPr lang="en-US" sz="2600" b="1" dirty="0">
                <a:latin typeface="Consolas" panose="020B0609020204030204" pitchFamily="49" charset="0"/>
              </a:rPr>
              <a:t>}</a:t>
            </a:r>
          </a:p>
        </p:txBody>
      </p:sp>
      <p:sp>
        <p:nvSpPr>
          <p:cNvPr id="5" name="Rectangle 4">
            <a:extLst>
              <a:ext uri="{FF2B5EF4-FFF2-40B4-BE49-F238E27FC236}">
                <a16:creationId xmlns:a16="http://schemas.microsoft.com/office/drawing/2014/main" id="{04F6B7C1-A818-4033-9642-36EEECA7DFC3}"/>
              </a:ext>
            </a:extLst>
          </p:cNvPr>
          <p:cNvSpPr/>
          <p:nvPr/>
        </p:nvSpPr>
        <p:spPr>
          <a:xfrm>
            <a:off x="4243712" y="2727534"/>
            <a:ext cx="7828839" cy="3985706"/>
          </a:xfrm>
          <a:prstGeom prst="rect">
            <a:avLst/>
          </a:prstGeom>
          <a:solidFill>
            <a:schemeClr val="bg1"/>
          </a:solidFill>
          <a:ln w="38100">
            <a:solidFill>
              <a:schemeClr val="tx1"/>
            </a:solidFill>
          </a:ln>
        </p:spPr>
        <p:txBody>
          <a:bodyPr wrap="square">
            <a:spAutoFit/>
          </a:bodyPr>
          <a:lstStyle/>
          <a:p>
            <a:r>
              <a:rPr lang="en-US" sz="2300" b="1" dirty="0">
                <a:latin typeface="Consolas" panose="020B0609020204030204" pitchFamily="49" charset="0"/>
              </a:rPr>
              <a:t>/**</a:t>
            </a:r>
          </a:p>
          <a:p>
            <a:r>
              <a:rPr lang="en-US" sz="2300" b="1" dirty="0">
                <a:latin typeface="Consolas" panose="020B0609020204030204" pitchFamily="49" charset="0"/>
              </a:rPr>
              <a:t> * Yield the </a:t>
            </a:r>
            <a:r>
              <a:rPr lang="en-US" sz="2300" b="1" dirty="0" err="1">
                <a:latin typeface="Consolas" panose="020B0609020204030204" pitchFamily="49" charset="0"/>
              </a:rPr>
              <a:t>cpu</a:t>
            </a:r>
            <a:r>
              <a:rPr lang="en-US" sz="2300" b="1" dirty="0">
                <a:latin typeface="Consolas" panose="020B0609020204030204" pitchFamily="49" charset="0"/>
              </a:rPr>
              <a:t> to another process, and go to </a:t>
            </a:r>
          </a:p>
          <a:p>
            <a:r>
              <a:rPr lang="en-US" sz="2300" b="1" dirty="0">
                <a:latin typeface="Consolas" panose="020B0609020204030204" pitchFamily="49" charset="0"/>
              </a:rPr>
              <a:t> * sleep, on the specified wait channel whose </a:t>
            </a:r>
          </a:p>
          <a:p>
            <a:r>
              <a:rPr lang="en-US" sz="2300" b="1" dirty="0">
                <a:latin typeface="Consolas" panose="020B0609020204030204" pitchFamily="49" charset="0"/>
              </a:rPr>
              <a:t> * associated spinlock is </a:t>
            </a:r>
            <a:r>
              <a:rPr lang="en-US" sz="2300" b="1" dirty="0" err="1">
                <a:latin typeface="Consolas" panose="020B0609020204030204" pitchFamily="49" charset="0"/>
              </a:rPr>
              <a:t>lk</a:t>
            </a:r>
            <a:r>
              <a:rPr lang="en-US" sz="2300" b="1" dirty="0">
                <a:latin typeface="Consolas" panose="020B0609020204030204" pitchFamily="49" charset="0"/>
              </a:rPr>
              <a:t>. The spinlock must</a:t>
            </a:r>
          </a:p>
          <a:p>
            <a:r>
              <a:rPr lang="en-US" sz="2300" b="1" dirty="0">
                <a:latin typeface="Consolas" panose="020B0609020204030204" pitchFamily="49" charset="0"/>
              </a:rPr>
              <a:t> * be locked.</a:t>
            </a:r>
          </a:p>
          <a:p>
            <a:r>
              <a:rPr lang="en-US" sz="2300" b="1" dirty="0">
                <a:latin typeface="Consolas" panose="020B0609020204030204" pitchFamily="49" charset="0"/>
              </a:rPr>
              <a:t> */</a:t>
            </a:r>
          </a:p>
          <a:p>
            <a:r>
              <a:rPr lang="en-US" sz="2300" b="1" dirty="0">
                <a:solidFill>
                  <a:srgbClr val="0070C0"/>
                </a:solidFill>
                <a:latin typeface="Consolas" panose="020B0609020204030204" pitchFamily="49" charset="0"/>
              </a:rPr>
              <a:t>void</a:t>
            </a:r>
            <a:r>
              <a:rPr lang="en-US" sz="2300" b="1" dirty="0">
                <a:latin typeface="Consolas" panose="020B0609020204030204" pitchFamily="49" charset="0"/>
              </a:rPr>
              <a:t> </a:t>
            </a:r>
            <a:r>
              <a:rPr lang="en-US" sz="2300" b="1" dirty="0" err="1">
                <a:latin typeface="Consolas" panose="020B0609020204030204" pitchFamily="49" charset="0"/>
              </a:rPr>
              <a:t>wchan_sleep</a:t>
            </a:r>
            <a:r>
              <a:rPr lang="en-US" sz="2300" b="1" dirty="0">
                <a:latin typeface="Consolas" panose="020B0609020204030204" pitchFamily="49" charset="0"/>
              </a:rPr>
              <a:t>(</a:t>
            </a:r>
            <a:r>
              <a:rPr lang="en-US" sz="2300" b="1" dirty="0">
                <a:solidFill>
                  <a:srgbClr val="0070C0"/>
                </a:solidFill>
                <a:latin typeface="Consolas" panose="020B0609020204030204" pitchFamily="49" charset="0"/>
              </a:rPr>
              <a:t>struct</a:t>
            </a:r>
            <a:r>
              <a:rPr lang="en-US" sz="2300" b="1" dirty="0">
                <a:latin typeface="Consolas" panose="020B0609020204030204" pitchFamily="49" charset="0"/>
              </a:rPr>
              <a:t> </a:t>
            </a:r>
            <a:r>
              <a:rPr lang="en-US" sz="2300" b="1" dirty="0" err="1">
                <a:latin typeface="Consolas" panose="020B0609020204030204" pitchFamily="49" charset="0"/>
              </a:rPr>
              <a:t>wchan</a:t>
            </a:r>
            <a:r>
              <a:rPr lang="en-US" sz="2300" b="1" dirty="0">
                <a:latin typeface="Consolas" panose="020B0609020204030204" pitchFamily="49" charset="0"/>
              </a:rPr>
              <a:t> *</a:t>
            </a:r>
            <a:r>
              <a:rPr lang="en-US" sz="2300" b="1" dirty="0" err="1">
                <a:latin typeface="Consolas" panose="020B0609020204030204" pitchFamily="49" charset="0"/>
              </a:rPr>
              <a:t>wc</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a:solidFill>
                  <a:srgbClr val="0070C0"/>
                </a:solidFill>
                <a:latin typeface="Consolas" panose="020B0609020204030204" pitchFamily="49" charset="0"/>
              </a:rPr>
              <a:t>struct</a:t>
            </a:r>
            <a:r>
              <a:rPr lang="en-US" sz="2300" b="1" dirty="0">
                <a:latin typeface="Consolas" panose="020B0609020204030204" pitchFamily="49" charset="0"/>
              </a:rPr>
              <a:t> spinlock *</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err="1">
                <a:latin typeface="Consolas" panose="020B0609020204030204" pitchFamily="49" charset="0"/>
              </a:rPr>
              <a:t>thread_switch</a:t>
            </a:r>
            <a:r>
              <a:rPr lang="en-US" sz="2300" b="1" dirty="0">
                <a:latin typeface="Consolas" panose="020B0609020204030204" pitchFamily="49" charset="0"/>
              </a:rPr>
              <a:t>(S_SLEEP, </a:t>
            </a:r>
            <a:r>
              <a:rPr lang="en-US" sz="2300" b="1" dirty="0" err="1">
                <a:latin typeface="Consolas" panose="020B0609020204030204" pitchFamily="49" charset="0"/>
              </a:rPr>
              <a:t>wc</a:t>
            </a:r>
            <a:r>
              <a:rPr lang="en-US" sz="2300" b="1" dirty="0">
                <a:latin typeface="Consolas" panose="020B0609020204030204" pitchFamily="49" charset="0"/>
              </a:rPr>
              <a:t>, </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    </a:t>
            </a:r>
            <a:r>
              <a:rPr lang="en-US" sz="2300" b="1" dirty="0" err="1">
                <a:latin typeface="Consolas" panose="020B0609020204030204" pitchFamily="49" charset="0"/>
              </a:rPr>
              <a:t>spinlock_acquire</a:t>
            </a:r>
            <a:r>
              <a:rPr lang="en-US" sz="2300" b="1" dirty="0">
                <a:latin typeface="Consolas" panose="020B0609020204030204" pitchFamily="49" charset="0"/>
              </a:rPr>
              <a:t>(</a:t>
            </a:r>
            <a:r>
              <a:rPr lang="en-US" sz="2300" b="1" dirty="0" err="1">
                <a:latin typeface="Consolas" panose="020B0609020204030204" pitchFamily="49" charset="0"/>
              </a:rPr>
              <a:t>lk</a:t>
            </a:r>
            <a:r>
              <a:rPr lang="en-US" sz="2300" b="1" dirty="0">
                <a:latin typeface="Consolas" panose="020B0609020204030204" pitchFamily="49" charset="0"/>
              </a:rPr>
              <a:t>);</a:t>
            </a:r>
          </a:p>
          <a:p>
            <a:r>
              <a:rPr lang="en-US" sz="2300" b="1" dirty="0">
                <a:latin typeface="Consolas" panose="020B0609020204030204" pitchFamily="49" charset="0"/>
              </a:rPr>
              <a:t>}</a:t>
            </a:r>
          </a:p>
        </p:txBody>
      </p:sp>
      <p:sp>
        <p:nvSpPr>
          <p:cNvPr id="7" name="Arrow: Bent-Up 6">
            <a:extLst>
              <a:ext uri="{FF2B5EF4-FFF2-40B4-BE49-F238E27FC236}">
                <a16:creationId xmlns:a16="http://schemas.microsoft.com/office/drawing/2014/main" id="{06894157-AE38-4F8E-8AE3-99D746239B55}"/>
              </a:ext>
            </a:extLst>
          </p:cNvPr>
          <p:cNvSpPr/>
          <p:nvPr/>
        </p:nvSpPr>
        <p:spPr>
          <a:xfrm rot="5400000">
            <a:off x="1950963" y="3409063"/>
            <a:ext cx="2962903" cy="2946432"/>
          </a:xfrm>
          <a:prstGeom prst="bentUpArrow">
            <a:avLst>
              <a:gd name="adj1" fmla="val 10106"/>
              <a:gd name="adj2" fmla="val 14957"/>
              <a:gd name="adj3" fmla="val 14278"/>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7853E7-5ED0-482B-B7FE-86DE6E228310}"/>
              </a:ext>
            </a:extLst>
          </p:cNvPr>
          <p:cNvSpPr txBox="1"/>
          <p:nvPr/>
        </p:nvSpPr>
        <p:spPr>
          <a:xfrm>
            <a:off x="-22486" y="6004736"/>
            <a:ext cx="4266198" cy="677108"/>
          </a:xfrm>
          <a:prstGeom prst="rect">
            <a:avLst/>
          </a:prstGeom>
          <a:noFill/>
        </p:spPr>
        <p:txBody>
          <a:bodyPr wrap="square" rtlCol="0">
            <a:spAutoFit/>
          </a:bodyPr>
          <a:lstStyle/>
          <a:p>
            <a:r>
              <a:rPr lang="en-US" sz="1900" b="1" dirty="0">
                <a:latin typeface="Segoe UI" panose="020B0502040204020203" pitchFamily="34" charset="0"/>
                <a:cs typeface="Segoe UI" panose="020B0502040204020203" pitchFamily="34" charset="0"/>
              </a:rPr>
              <a:t>Sleeping thread wakes up and runs the code after </a:t>
            </a:r>
            <a:r>
              <a:rPr lang="en-US" sz="1900" b="1" dirty="0" err="1">
                <a:latin typeface="Consolas" panose="020B0609020204030204" pitchFamily="49" charset="0"/>
                <a:cs typeface="Segoe UI" panose="020B0502040204020203" pitchFamily="34" charset="0"/>
              </a:rPr>
              <a:t>thread_switch</a:t>
            </a:r>
            <a:r>
              <a:rPr lang="en-US" sz="1900" b="1" dirty="0">
                <a:latin typeface="Consolas" panose="020B0609020204030204" pitchFamily="49" charset="0"/>
                <a:cs typeface="Segoe UI" panose="020B0502040204020203" pitchFamily="34" charset="0"/>
              </a:rPr>
              <a:t>()</a:t>
            </a:r>
            <a:r>
              <a:rPr lang="en-US" sz="1900" b="1" dirty="0">
                <a:latin typeface="Segoe UI" panose="020B0502040204020203" pitchFamily="34" charset="0"/>
                <a:cs typeface="Segoe UI" panose="020B0502040204020203" pitchFamily="34" charset="0"/>
              </a:rPr>
              <a:t> . . .</a:t>
            </a:r>
          </a:p>
        </p:txBody>
      </p:sp>
    </p:spTree>
    <p:extLst>
      <p:ext uri="{BB962C8B-B14F-4D97-AF65-F5344CB8AC3E}">
        <p14:creationId xmlns:p14="http://schemas.microsoft.com/office/powerpoint/2010/main" val="39946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4"/>
                                        </p:tgtEl>
                                      </p:cBhvr>
                                      <p:by x="50000" y="50000"/>
                                    </p:animScale>
                                  </p:childTnLst>
                                </p:cTn>
                              </p:par>
                              <p:par>
                                <p:cTn id="7" presetID="42" presetClass="path" presetSubtype="0" accel="50000" decel="50000" fill="hold" grpId="1" nodeType="withEffect">
                                  <p:stCondLst>
                                    <p:cond delay="0"/>
                                  </p:stCondLst>
                                  <p:childTnLst>
                                    <p:animMotion origin="layout" path="M 2.91667E-6 -2.22222E-6 L -0.22305 -0.26574 " pathEditMode="relative" rAng="0" ptsTypes="AA">
                                      <p:cBhvr>
                                        <p:cTn id="8" dur="1000" fill="hold"/>
                                        <p:tgtEl>
                                          <p:spTgt spid="4"/>
                                        </p:tgtEl>
                                        <p:attrNameLst>
                                          <p:attrName>ppt_x</p:attrName>
                                          <p:attrName>ppt_y</p:attrName>
                                        </p:attrNameLst>
                                      </p:cBhvr>
                                      <p:rCtr x="-11159" y="-13287"/>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4" grpId="1"/>
      <p:bldP spid="5" grpId="0" animBg="1"/>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503BC8-986A-003A-2FEE-43F4265EA928}"/>
              </a:ext>
            </a:extLst>
          </p:cNvPr>
          <p:cNvCxnSpPr>
            <a:cxnSpLocks/>
          </p:cNvCxnSpPr>
          <p:nvPr/>
        </p:nvCxnSpPr>
        <p:spPr>
          <a:xfrm flipH="1">
            <a:off x="7943579" y="2082278"/>
            <a:ext cx="26460" cy="4596392"/>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F1B603C-F0DE-B63D-B888-065758E668BA}"/>
              </a:ext>
            </a:extLst>
          </p:cNvPr>
          <p:cNvGrpSpPr/>
          <p:nvPr/>
        </p:nvGrpSpPr>
        <p:grpSpPr>
          <a:xfrm>
            <a:off x="303912" y="2082278"/>
            <a:ext cx="640205" cy="4596392"/>
            <a:chOff x="1048336" y="2915984"/>
            <a:chExt cx="640205" cy="6642135"/>
          </a:xfrm>
        </p:grpSpPr>
        <p:cxnSp>
          <p:nvCxnSpPr>
            <p:cNvPr id="7" name="Straight Connector 6">
              <a:extLst>
                <a:ext uri="{FF2B5EF4-FFF2-40B4-BE49-F238E27FC236}">
                  <a16:creationId xmlns:a16="http://schemas.microsoft.com/office/drawing/2014/main" id="{E1E219E8-F61F-0922-40F6-D3B42DB7BB96}"/>
                </a:ext>
              </a:extLst>
            </p:cNvPr>
            <p:cNvCxnSpPr>
              <a:cxnSpLocks/>
            </p:cNvCxnSpPr>
            <p:nvPr/>
          </p:nvCxnSpPr>
          <p:spPr>
            <a:xfrm>
              <a:off x="1688541" y="2915984"/>
              <a:ext cx="0" cy="6642135"/>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7601FE-E14E-3773-9940-4F75C852E3F2}"/>
                </a:ext>
              </a:extLst>
            </p:cNvPr>
            <p:cNvSpPr txBox="1"/>
            <p:nvPr/>
          </p:nvSpPr>
          <p:spPr>
            <a:xfrm rot="16200000">
              <a:off x="522326" y="4155334"/>
              <a:ext cx="1636796"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9" name="Group 8">
            <a:extLst>
              <a:ext uri="{FF2B5EF4-FFF2-40B4-BE49-F238E27FC236}">
                <a16:creationId xmlns:a16="http://schemas.microsoft.com/office/drawing/2014/main" id="{8DA798E5-9581-47E1-AE08-80675D90F691}"/>
              </a:ext>
            </a:extLst>
          </p:cNvPr>
          <p:cNvGrpSpPr/>
          <p:nvPr/>
        </p:nvGrpSpPr>
        <p:grpSpPr>
          <a:xfrm>
            <a:off x="129807" y="179330"/>
            <a:ext cx="1636795" cy="1891830"/>
            <a:chOff x="870143" y="1024154"/>
            <a:chExt cx="1636795" cy="1891830"/>
          </a:xfrm>
        </p:grpSpPr>
        <p:grpSp>
          <p:nvGrpSpPr>
            <p:cNvPr id="10" name="Group 9">
              <a:extLst>
                <a:ext uri="{FF2B5EF4-FFF2-40B4-BE49-F238E27FC236}">
                  <a16:creationId xmlns:a16="http://schemas.microsoft.com/office/drawing/2014/main" id="{91384896-E9BB-C664-ADB1-E649C533B68B}"/>
                </a:ext>
              </a:extLst>
            </p:cNvPr>
            <p:cNvGrpSpPr/>
            <p:nvPr/>
          </p:nvGrpSpPr>
          <p:grpSpPr>
            <a:xfrm>
              <a:off x="870143" y="1024154"/>
              <a:ext cx="1636795" cy="1891830"/>
              <a:chOff x="638650" y="989430"/>
              <a:chExt cx="1636795" cy="1891830"/>
            </a:xfrm>
          </p:grpSpPr>
          <p:pic>
            <p:nvPicPr>
              <p:cNvPr id="12" name="Picture 11">
                <a:extLst>
                  <a:ext uri="{FF2B5EF4-FFF2-40B4-BE49-F238E27FC236}">
                    <a16:creationId xmlns:a16="http://schemas.microsoft.com/office/drawing/2014/main" id="{B111FBD8-D870-B4FD-E9F6-092F1A3000EF}"/>
                  </a:ext>
                </a:extLst>
              </p:cNvPr>
              <p:cNvPicPr>
                <a:picLocks noChangeAspect="1"/>
              </p:cNvPicPr>
              <p:nvPr/>
            </p:nvPicPr>
            <p:blipFill>
              <a:blip r:embed="rId2"/>
              <a:stretch>
                <a:fillRect/>
              </a:stretch>
            </p:blipFill>
            <p:spPr>
              <a:xfrm>
                <a:off x="761414" y="1489991"/>
                <a:ext cx="1391269" cy="1391269"/>
              </a:xfrm>
              <a:prstGeom prst="rect">
                <a:avLst/>
              </a:prstGeom>
            </p:spPr>
          </p:pic>
          <p:sp>
            <p:nvSpPr>
              <p:cNvPr id="13" name="TextBox 12">
                <a:extLst>
                  <a:ext uri="{FF2B5EF4-FFF2-40B4-BE49-F238E27FC236}">
                    <a16:creationId xmlns:a16="http://schemas.microsoft.com/office/drawing/2014/main" id="{D37A2F38-BA4C-13C3-3085-0CCABD75B865}"/>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1</a:t>
                </a:r>
              </a:p>
            </p:txBody>
          </p:sp>
        </p:grpSp>
        <p:sp>
          <p:nvSpPr>
            <p:cNvPr id="11" name="TextBox 10">
              <a:extLst>
                <a:ext uri="{FF2B5EF4-FFF2-40B4-BE49-F238E27FC236}">
                  <a16:creationId xmlns:a16="http://schemas.microsoft.com/office/drawing/2014/main" id="{ED44377A-0F74-6C9D-5447-A98834CC9F56}"/>
                </a:ext>
              </a:extLst>
            </p:cNvPr>
            <p:cNvSpPr txBox="1"/>
            <p:nvPr/>
          </p:nvSpPr>
          <p:spPr>
            <a:xfrm>
              <a:off x="1340723"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S</a:t>
              </a:r>
            </a:p>
          </p:txBody>
        </p:sp>
      </p:grpSp>
      <p:grpSp>
        <p:nvGrpSpPr>
          <p:cNvPr id="14" name="Group 13">
            <a:extLst>
              <a:ext uri="{FF2B5EF4-FFF2-40B4-BE49-F238E27FC236}">
                <a16:creationId xmlns:a16="http://schemas.microsoft.com/office/drawing/2014/main" id="{E6060A48-ED0B-1499-7202-425D1976359A}"/>
              </a:ext>
            </a:extLst>
          </p:cNvPr>
          <p:cNvGrpSpPr/>
          <p:nvPr/>
        </p:nvGrpSpPr>
        <p:grpSpPr>
          <a:xfrm>
            <a:off x="7151640" y="179330"/>
            <a:ext cx="1636795" cy="1891830"/>
            <a:chOff x="4780221" y="1024154"/>
            <a:chExt cx="1636795" cy="1891830"/>
          </a:xfrm>
        </p:grpSpPr>
        <p:grpSp>
          <p:nvGrpSpPr>
            <p:cNvPr id="15" name="Group 14">
              <a:extLst>
                <a:ext uri="{FF2B5EF4-FFF2-40B4-BE49-F238E27FC236}">
                  <a16:creationId xmlns:a16="http://schemas.microsoft.com/office/drawing/2014/main" id="{5DDF4AF2-E9CA-5FDC-31B2-30E38BD4ECEF}"/>
                </a:ext>
              </a:extLst>
            </p:cNvPr>
            <p:cNvGrpSpPr/>
            <p:nvPr/>
          </p:nvGrpSpPr>
          <p:grpSpPr>
            <a:xfrm>
              <a:off x="4780221" y="1024154"/>
              <a:ext cx="1636795" cy="1891830"/>
              <a:chOff x="638650" y="989430"/>
              <a:chExt cx="1636795" cy="1891830"/>
            </a:xfrm>
          </p:grpSpPr>
          <p:pic>
            <p:nvPicPr>
              <p:cNvPr id="17" name="Picture 16">
                <a:extLst>
                  <a:ext uri="{FF2B5EF4-FFF2-40B4-BE49-F238E27FC236}">
                    <a16:creationId xmlns:a16="http://schemas.microsoft.com/office/drawing/2014/main" id="{C96A6EBD-E651-B651-FC2F-AC1A8AE53401}"/>
                  </a:ext>
                </a:extLst>
              </p:cNvPr>
              <p:cNvPicPr>
                <a:picLocks noChangeAspect="1"/>
              </p:cNvPicPr>
              <p:nvPr/>
            </p:nvPicPr>
            <p:blipFill>
              <a:blip r:embed="rId2"/>
              <a:stretch>
                <a:fillRect/>
              </a:stretch>
            </p:blipFill>
            <p:spPr>
              <a:xfrm>
                <a:off x="761414" y="1489991"/>
                <a:ext cx="1391269" cy="1391269"/>
              </a:xfrm>
              <a:prstGeom prst="rect">
                <a:avLst/>
              </a:prstGeom>
            </p:spPr>
          </p:pic>
          <p:sp>
            <p:nvSpPr>
              <p:cNvPr id="18" name="TextBox 17">
                <a:extLst>
                  <a:ext uri="{FF2B5EF4-FFF2-40B4-BE49-F238E27FC236}">
                    <a16:creationId xmlns:a16="http://schemas.microsoft.com/office/drawing/2014/main" id="{45C03200-5449-C31C-8900-CD98DE3C55A8}"/>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2</a:t>
                </a:r>
              </a:p>
            </p:txBody>
          </p:sp>
        </p:grpSp>
        <p:sp>
          <p:nvSpPr>
            <p:cNvPr id="16" name="TextBox 15">
              <a:extLst>
                <a:ext uri="{FF2B5EF4-FFF2-40B4-BE49-F238E27FC236}">
                  <a16:creationId xmlns:a16="http://schemas.microsoft.com/office/drawing/2014/main" id="{0C00A257-47DB-C1DD-FCF4-3C187BDFAC4C}"/>
                </a:ext>
              </a:extLst>
            </p:cNvPr>
            <p:cNvSpPr txBox="1"/>
            <p:nvPr/>
          </p:nvSpPr>
          <p:spPr>
            <a:xfrm>
              <a:off x="5231746"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W</a:t>
              </a:r>
            </a:p>
          </p:txBody>
        </p:sp>
      </p:grpSp>
      <p:sp>
        <p:nvSpPr>
          <p:cNvPr id="34" name="Content Placeholder 2">
            <a:extLst>
              <a:ext uri="{FF2B5EF4-FFF2-40B4-BE49-F238E27FC236}">
                <a16:creationId xmlns:a16="http://schemas.microsoft.com/office/drawing/2014/main" id="{E71D5660-AA28-7FA7-CF87-9C1FA2E6554B}"/>
              </a:ext>
            </a:extLst>
          </p:cNvPr>
          <p:cNvSpPr txBox="1">
            <a:spLocks/>
          </p:cNvSpPr>
          <p:nvPr/>
        </p:nvSpPr>
        <p:spPr>
          <a:xfrm>
            <a:off x="7943580" y="2156858"/>
            <a:ext cx="4195500" cy="1999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800" b="1" dirty="0" err="1">
                <a:latin typeface="Consolas" panose="020B0609020204030204" pitchFamily="49" charset="0"/>
                <a:cs typeface="Segoe UI" panose="020B0502040204020203" pitchFamily="34" charset="0"/>
              </a:rPr>
              <a:t>x_lock</a:t>
            </a:r>
            <a:r>
              <a:rPr lang="en-US" sz="1800" b="1" dirty="0">
                <a:latin typeface="Consolas" panose="020B0609020204030204" pitchFamily="49" charset="0"/>
                <a:cs typeface="Segoe UI" panose="020B0502040204020203" pitchFamily="34" charset="0"/>
              </a:rPr>
              <a:t>-&gt;lock()</a:t>
            </a:r>
            <a:endParaRPr lang="en-US" sz="1800" b="1" dirty="0">
              <a:latin typeface="Segoe UI" panose="020B0502040204020203" pitchFamily="34" charset="0"/>
              <a:cs typeface="Segoe UI" panose="020B0502040204020203" pitchFamily="34" charset="0"/>
            </a:endParaRPr>
          </a:p>
          <a:p>
            <a:pPr>
              <a:spcBef>
                <a:spcPts val="300"/>
              </a:spcBef>
            </a:pPr>
            <a:r>
              <a:rPr lang="en-US" sz="1800" b="1" dirty="0">
                <a:latin typeface="Segoe UI" panose="020B0502040204020203" pitchFamily="34" charset="0"/>
                <a:cs typeface="Segoe UI" panose="020B0502040204020203" pitchFamily="34" charset="0"/>
              </a:rPr>
              <a:t>Does stuff so </a:t>
            </a:r>
            <a:r>
              <a:rPr lang="en-US" sz="1800" b="1" dirty="0">
                <a:latin typeface="Consolas" panose="020B0609020204030204" pitchFamily="49" charset="0"/>
                <a:cs typeface="Segoe UI" panose="020B0502040204020203" pitchFamily="34" charset="0"/>
              </a:rPr>
              <a:t>f(x)</a:t>
            </a:r>
            <a:r>
              <a:rPr lang="en-US" sz="1800" b="1" dirty="0">
                <a:latin typeface="Segoe UI" panose="020B0502040204020203" pitchFamily="34" charset="0"/>
                <a:cs typeface="Segoe UI" panose="020B0502040204020203" pitchFamily="34" charset="0"/>
              </a:rPr>
              <a:t> is true</a:t>
            </a:r>
          </a:p>
          <a:p>
            <a:pPr>
              <a:spcBef>
                <a:spcPts val="300"/>
              </a:spcBef>
            </a:pPr>
            <a:r>
              <a:rPr lang="en-US" sz="1800" b="1" dirty="0" err="1">
                <a:latin typeface="Consolas" panose="020B0609020204030204" pitchFamily="49" charset="0"/>
                <a:cs typeface="Segoe UI" panose="020B0502040204020203" pitchFamily="34" charset="0"/>
              </a:rPr>
              <a:t>cond_signal</a:t>
            </a:r>
            <a:r>
              <a:rPr lang="en-US" sz="1800" b="1" dirty="0">
                <a:latin typeface="Consolas" panose="020B0609020204030204" pitchFamily="49" charset="0"/>
                <a:cs typeface="Segoe UI" panose="020B0502040204020203" pitchFamily="34" charset="0"/>
              </a:rPr>
              <a:t>(&amp;</a:t>
            </a:r>
            <a:r>
              <a:rPr lang="en-US" sz="1800" b="1" dirty="0" err="1">
                <a:latin typeface="Consolas" panose="020B0609020204030204" pitchFamily="49" charset="0"/>
                <a:cs typeface="Segoe UI" panose="020B0502040204020203" pitchFamily="34" charset="0"/>
              </a:rPr>
              <a:t>x_cond</a:t>
            </a:r>
            <a:r>
              <a:rPr lang="en-US" sz="1800" b="1" dirty="0">
                <a:latin typeface="Consolas" panose="020B0609020204030204" pitchFamily="49" charset="0"/>
                <a:cs typeface="Segoe UI" panose="020B0502040204020203" pitchFamily="34" charset="0"/>
              </a:rPr>
              <a:t>)</a:t>
            </a:r>
            <a:r>
              <a:rPr lang="en-US" sz="1800" b="1" dirty="0">
                <a:latin typeface="Segoe UI" panose="020B0502040204020203" pitchFamily="34" charset="0"/>
                <a:cs typeface="Segoe UI" panose="020B0502040204020203" pitchFamily="34" charset="0"/>
              </a:rPr>
              <a:t>, but there’s no sleeping thread to awake</a:t>
            </a:r>
          </a:p>
          <a:p>
            <a:pPr>
              <a:spcBef>
                <a:spcPts val="300"/>
              </a:spcBef>
            </a:pPr>
            <a:r>
              <a:rPr lang="en-US" sz="1800" b="1" dirty="0" err="1">
                <a:latin typeface="Consolas" panose="020B0609020204030204" pitchFamily="49" charset="0"/>
                <a:cs typeface="Segoe UI" panose="020B0502040204020203" pitchFamily="34" charset="0"/>
              </a:rPr>
              <a:t>x_lock</a:t>
            </a:r>
            <a:r>
              <a:rPr lang="en-US" sz="1800" b="1" dirty="0">
                <a:latin typeface="Consolas" panose="020B0609020204030204" pitchFamily="49" charset="0"/>
                <a:cs typeface="Segoe UI" panose="020B0502040204020203" pitchFamily="34" charset="0"/>
              </a:rPr>
              <a:t>-&gt;unlock()</a:t>
            </a:r>
          </a:p>
        </p:txBody>
      </p:sp>
      <p:sp>
        <p:nvSpPr>
          <p:cNvPr id="35" name="Content Placeholder 2">
            <a:extLst>
              <a:ext uri="{FF2B5EF4-FFF2-40B4-BE49-F238E27FC236}">
                <a16:creationId xmlns:a16="http://schemas.microsoft.com/office/drawing/2014/main" id="{8EAEAFA0-02D2-2769-335B-CE04D89D636B}"/>
              </a:ext>
            </a:extLst>
          </p:cNvPr>
          <p:cNvSpPr txBox="1">
            <a:spLocks/>
          </p:cNvSpPr>
          <p:nvPr/>
        </p:nvSpPr>
        <p:spPr>
          <a:xfrm>
            <a:off x="1013267" y="3552701"/>
            <a:ext cx="4740875" cy="124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000" b="1" dirty="0">
                <a:latin typeface="Segoe UI" panose="020B0502040204020203" pitchFamily="34" charset="0"/>
                <a:cs typeface="Segoe UI" panose="020B0502040204020203" pitchFamily="34" charset="0"/>
              </a:rPr>
              <a:t>Acquires lock</a:t>
            </a:r>
          </a:p>
          <a:p>
            <a:pPr>
              <a:spcBef>
                <a:spcPts val="300"/>
              </a:spcBef>
            </a:pPr>
            <a:r>
              <a:rPr lang="en-US" sz="2000" b="1" dirty="0">
                <a:latin typeface="Segoe UI" panose="020B0502040204020203" pitchFamily="34" charset="0"/>
                <a:cs typeface="Segoe UI" panose="020B0502040204020203" pitchFamily="34" charset="0"/>
              </a:rPr>
              <a:t>Computes</a:t>
            </a:r>
            <a:r>
              <a:rPr lang="en-US" sz="2000" b="1" dirty="0">
                <a:latin typeface="Consolas" panose="020B0609020204030204" pitchFamily="49" charset="0"/>
                <a:cs typeface="Segoe UI" panose="020B0502040204020203" pitchFamily="34" charset="0"/>
              </a:rPr>
              <a:t> f(x) == true</a:t>
            </a:r>
          </a:p>
          <a:p>
            <a:pPr>
              <a:spcBef>
                <a:spcPts val="300"/>
              </a:spcBef>
            </a:pPr>
            <a:r>
              <a:rPr lang="en-US" sz="2000" b="1" dirty="0">
                <a:latin typeface="Segoe UI" panose="020B0502040204020203" pitchFamily="34" charset="0"/>
                <a:cs typeface="Segoe UI" panose="020B0502040204020203" pitchFamily="34" charset="0"/>
              </a:rPr>
              <a:t>Does stuff involving x</a:t>
            </a:r>
          </a:p>
          <a:p>
            <a:pPr>
              <a:spcBef>
                <a:spcPts val="300"/>
              </a:spcBef>
            </a:pPr>
            <a:r>
              <a:rPr lang="en-US" sz="2000" b="1" dirty="0" err="1">
                <a:latin typeface="Consolas" panose="020B0609020204030204" pitchFamily="49" charset="0"/>
                <a:cs typeface="Segoe UI" panose="020B0502040204020203" pitchFamily="34" charset="0"/>
              </a:rPr>
              <a:t>x_lock</a:t>
            </a:r>
            <a:r>
              <a:rPr lang="en-US" sz="2000" b="1" dirty="0">
                <a:latin typeface="Consolas" panose="020B0609020204030204" pitchFamily="49" charset="0"/>
                <a:cs typeface="Segoe UI" panose="020B0502040204020203" pitchFamily="34" charset="0"/>
              </a:rPr>
              <a:t>-&gt;unlock()</a:t>
            </a:r>
          </a:p>
        </p:txBody>
      </p:sp>
      <p:sp>
        <p:nvSpPr>
          <p:cNvPr id="38" name="Content Placeholder 2">
            <a:extLst>
              <a:ext uri="{FF2B5EF4-FFF2-40B4-BE49-F238E27FC236}">
                <a16:creationId xmlns:a16="http://schemas.microsoft.com/office/drawing/2014/main" id="{137A335F-1536-6DDE-FF2A-B6F0FFEAE03C}"/>
              </a:ext>
            </a:extLst>
          </p:cNvPr>
          <p:cNvSpPr txBox="1">
            <a:spLocks/>
          </p:cNvSpPr>
          <p:nvPr/>
        </p:nvSpPr>
        <p:spPr>
          <a:xfrm>
            <a:off x="1013267" y="2643079"/>
            <a:ext cx="4740875" cy="584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000" b="1" dirty="0" err="1">
                <a:latin typeface="Consolas" panose="020B0609020204030204" pitchFamily="49" charset="0"/>
                <a:cs typeface="Segoe UI" panose="020B0502040204020203" pitchFamily="34" charset="0"/>
              </a:rPr>
              <a:t>x_lock</a:t>
            </a:r>
            <a:r>
              <a:rPr lang="en-US" sz="2000" b="1" dirty="0">
                <a:latin typeface="Consolas" panose="020B0609020204030204" pitchFamily="49" charset="0"/>
                <a:cs typeface="Segoe UI" panose="020B0502040204020203" pitchFamily="34" charset="0"/>
              </a:rPr>
              <a:t>-&gt;lock()</a:t>
            </a:r>
          </a:p>
          <a:p>
            <a:pPr marL="0" indent="0">
              <a:spcBef>
                <a:spcPts val="300"/>
              </a:spcBef>
              <a:buNone/>
            </a:pPr>
            <a:r>
              <a:rPr lang="en-US" sz="2000" b="1" dirty="0">
                <a:latin typeface="Consolas" panose="020B0609020204030204" pitchFamily="49" charset="0"/>
                <a:cs typeface="Segoe UI" panose="020B0502040204020203" pitchFamily="34" charset="0"/>
              </a:rPr>
              <a:t>   </a:t>
            </a:r>
            <a:r>
              <a:rPr lang="en-US" sz="2600" b="1" dirty="0">
                <a:latin typeface="Consolas" panose="020B0609020204030204" pitchFamily="49" charset="0"/>
                <a:cs typeface="Segoe UI" panose="020B0502040204020203" pitchFamily="34" charset="0"/>
              </a:rPr>
              <a:t> </a:t>
            </a:r>
            <a:r>
              <a:rPr lang="en-US" sz="2000" b="1" dirty="0">
                <a:latin typeface="Consolas" panose="020B0609020204030204" pitchFamily="49" charset="0"/>
                <a:cs typeface="Segoe UI" panose="020B0502040204020203" pitchFamily="34" charset="0"/>
              </a:rPr>
              <a:t>//Waits to acquire lock</a:t>
            </a:r>
          </a:p>
        </p:txBody>
      </p:sp>
      <p:cxnSp>
        <p:nvCxnSpPr>
          <p:cNvPr id="40" name="Straight Connector 39">
            <a:extLst>
              <a:ext uri="{FF2B5EF4-FFF2-40B4-BE49-F238E27FC236}">
                <a16:creationId xmlns:a16="http://schemas.microsoft.com/office/drawing/2014/main" id="{7587EEB0-154E-4971-F35E-6421CBDE0615}"/>
              </a:ext>
            </a:extLst>
          </p:cNvPr>
          <p:cNvCxnSpPr>
            <a:cxnSpLocks/>
          </p:cNvCxnSpPr>
          <p:nvPr/>
        </p:nvCxnSpPr>
        <p:spPr>
          <a:xfrm>
            <a:off x="1657293" y="2998064"/>
            <a:ext cx="0" cy="476528"/>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1FDFC79-17DD-A869-4B43-183ED362FADE}"/>
              </a:ext>
            </a:extLst>
          </p:cNvPr>
          <p:cNvGrpSpPr/>
          <p:nvPr/>
        </p:nvGrpSpPr>
        <p:grpSpPr>
          <a:xfrm>
            <a:off x="1657293" y="3474592"/>
            <a:ext cx="8798672" cy="155555"/>
            <a:chOff x="1657293" y="3474592"/>
            <a:chExt cx="8798672" cy="155555"/>
          </a:xfrm>
        </p:grpSpPr>
        <p:cxnSp>
          <p:nvCxnSpPr>
            <p:cNvPr id="37" name="Straight Connector 36">
              <a:extLst>
                <a:ext uri="{FF2B5EF4-FFF2-40B4-BE49-F238E27FC236}">
                  <a16:creationId xmlns:a16="http://schemas.microsoft.com/office/drawing/2014/main" id="{50B9048F-DEA3-FB91-C351-E1D22D30A75B}"/>
                </a:ext>
              </a:extLst>
            </p:cNvPr>
            <p:cNvCxnSpPr>
              <a:cxnSpLocks/>
            </p:cNvCxnSpPr>
            <p:nvPr/>
          </p:nvCxnSpPr>
          <p:spPr>
            <a:xfrm>
              <a:off x="1657293" y="3552701"/>
              <a:ext cx="8798672" cy="77446"/>
            </a:xfrm>
            <a:prstGeom prst="line">
              <a:avLst/>
            </a:prstGeom>
            <a:ln>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063C95-E2FA-476B-355D-2CAB8A32CC4E}"/>
                </a:ext>
              </a:extLst>
            </p:cNvPr>
            <p:cNvCxnSpPr>
              <a:cxnSpLocks/>
            </p:cNvCxnSpPr>
            <p:nvPr/>
          </p:nvCxnSpPr>
          <p:spPr>
            <a:xfrm>
              <a:off x="10455965" y="3474592"/>
              <a:ext cx="0" cy="155555"/>
            </a:xfrm>
            <a:prstGeom prst="line">
              <a:avLst/>
            </a:prstGeom>
            <a:ln>
              <a:solidFill>
                <a:schemeClr val="tx1"/>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F53464-6BB3-37D4-0763-15EC8BFF8282}"/>
                </a:ext>
              </a:extLst>
            </p:cNvPr>
            <p:cNvCxnSpPr>
              <a:cxnSpLocks/>
            </p:cNvCxnSpPr>
            <p:nvPr/>
          </p:nvCxnSpPr>
          <p:spPr>
            <a:xfrm>
              <a:off x="10282258" y="3474592"/>
              <a:ext cx="173707" cy="0"/>
            </a:xfrm>
            <a:prstGeom prst="line">
              <a:avLst/>
            </a:prstGeom>
            <a:ln>
              <a:solidFill>
                <a:schemeClr val="tx1"/>
              </a:solidFill>
              <a:prstDash val="lgDash"/>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7" name="Title 1">
            <a:extLst>
              <a:ext uri="{FF2B5EF4-FFF2-40B4-BE49-F238E27FC236}">
                <a16:creationId xmlns:a16="http://schemas.microsoft.com/office/drawing/2014/main" id="{5E70BF05-123C-5302-773F-02A3E63F9D40}"/>
              </a:ext>
            </a:extLst>
          </p:cNvPr>
          <p:cNvSpPr>
            <a:spLocks noGrp="1"/>
          </p:cNvSpPr>
          <p:nvPr>
            <p:ph type="title"/>
          </p:nvPr>
        </p:nvSpPr>
        <p:spPr>
          <a:xfrm>
            <a:off x="2431448" y="44345"/>
            <a:ext cx="3932583" cy="919665"/>
          </a:xfrm>
          <a:noFill/>
        </p:spPr>
        <p:txBody>
          <a:bodyPr>
            <a:normAutofit fontScale="90000"/>
          </a:bodyPr>
          <a:lstStyle/>
          <a:p>
            <a:r>
              <a:rPr lang="en-US" sz="3200" dirty="0"/>
              <a:t>Example: Wakeup thread runs first</a:t>
            </a:r>
          </a:p>
        </p:txBody>
      </p:sp>
    </p:spTree>
    <p:extLst>
      <p:ext uri="{BB962C8B-B14F-4D97-AF65-F5344CB8AC3E}">
        <p14:creationId xmlns:p14="http://schemas.microsoft.com/office/powerpoint/2010/main" val="134523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E87A0-A6FA-13B6-E145-0E89EE8FB9BD}"/>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CBC017-1C5E-1956-18EA-7BEA1A7F199C}"/>
              </a:ext>
            </a:extLst>
          </p:cNvPr>
          <p:cNvCxnSpPr>
            <a:cxnSpLocks/>
          </p:cNvCxnSpPr>
          <p:nvPr/>
        </p:nvCxnSpPr>
        <p:spPr>
          <a:xfrm flipH="1">
            <a:off x="7943579" y="2082278"/>
            <a:ext cx="26460" cy="4596392"/>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AFDE4C2-27E7-B72E-983F-369B0660143D}"/>
              </a:ext>
            </a:extLst>
          </p:cNvPr>
          <p:cNvGrpSpPr/>
          <p:nvPr/>
        </p:nvGrpSpPr>
        <p:grpSpPr>
          <a:xfrm>
            <a:off x="303912" y="2082278"/>
            <a:ext cx="640205" cy="4596392"/>
            <a:chOff x="1048336" y="2915984"/>
            <a:chExt cx="640205" cy="6642135"/>
          </a:xfrm>
        </p:grpSpPr>
        <p:cxnSp>
          <p:nvCxnSpPr>
            <p:cNvPr id="7" name="Straight Connector 6">
              <a:extLst>
                <a:ext uri="{FF2B5EF4-FFF2-40B4-BE49-F238E27FC236}">
                  <a16:creationId xmlns:a16="http://schemas.microsoft.com/office/drawing/2014/main" id="{EE890562-E9F7-81CD-059B-25AFFC3EA9C4}"/>
                </a:ext>
              </a:extLst>
            </p:cNvPr>
            <p:cNvCxnSpPr>
              <a:cxnSpLocks/>
            </p:cNvCxnSpPr>
            <p:nvPr/>
          </p:nvCxnSpPr>
          <p:spPr>
            <a:xfrm>
              <a:off x="1688541" y="2915984"/>
              <a:ext cx="0" cy="6642135"/>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2A9399-BBF0-3E5E-3B3F-E5590A34EC61}"/>
                </a:ext>
              </a:extLst>
            </p:cNvPr>
            <p:cNvSpPr txBox="1"/>
            <p:nvPr/>
          </p:nvSpPr>
          <p:spPr>
            <a:xfrm rot="16200000">
              <a:off x="522326" y="4155334"/>
              <a:ext cx="1636796"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9" name="Group 8">
            <a:extLst>
              <a:ext uri="{FF2B5EF4-FFF2-40B4-BE49-F238E27FC236}">
                <a16:creationId xmlns:a16="http://schemas.microsoft.com/office/drawing/2014/main" id="{8EE7919E-D927-43F5-DFDE-886CC19A5737}"/>
              </a:ext>
            </a:extLst>
          </p:cNvPr>
          <p:cNvGrpSpPr/>
          <p:nvPr/>
        </p:nvGrpSpPr>
        <p:grpSpPr>
          <a:xfrm>
            <a:off x="129807" y="179330"/>
            <a:ext cx="1636795" cy="1891830"/>
            <a:chOff x="870143" y="1024154"/>
            <a:chExt cx="1636795" cy="1891830"/>
          </a:xfrm>
        </p:grpSpPr>
        <p:grpSp>
          <p:nvGrpSpPr>
            <p:cNvPr id="10" name="Group 9">
              <a:extLst>
                <a:ext uri="{FF2B5EF4-FFF2-40B4-BE49-F238E27FC236}">
                  <a16:creationId xmlns:a16="http://schemas.microsoft.com/office/drawing/2014/main" id="{C6B329DD-C798-EB82-5720-5F3DD8DFA904}"/>
                </a:ext>
              </a:extLst>
            </p:cNvPr>
            <p:cNvGrpSpPr/>
            <p:nvPr/>
          </p:nvGrpSpPr>
          <p:grpSpPr>
            <a:xfrm>
              <a:off x="870143" y="1024154"/>
              <a:ext cx="1636795" cy="1891830"/>
              <a:chOff x="638650" y="989430"/>
              <a:chExt cx="1636795" cy="1891830"/>
            </a:xfrm>
          </p:grpSpPr>
          <p:pic>
            <p:nvPicPr>
              <p:cNvPr id="12" name="Picture 11">
                <a:extLst>
                  <a:ext uri="{FF2B5EF4-FFF2-40B4-BE49-F238E27FC236}">
                    <a16:creationId xmlns:a16="http://schemas.microsoft.com/office/drawing/2014/main" id="{5A6ED378-3E35-B70F-145B-5F19DD1C7AF6}"/>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3" name="TextBox 12">
                <a:extLst>
                  <a:ext uri="{FF2B5EF4-FFF2-40B4-BE49-F238E27FC236}">
                    <a16:creationId xmlns:a16="http://schemas.microsoft.com/office/drawing/2014/main" id="{12C216D6-559A-3036-C5E1-ED2D00813BAB}"/>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1</a:t>
                </a:r>
              </a:p>
            </p:txBody>
          </p:sp>
        </p:grpSp>
        <p:sp>
          <p:nvSpPr>
            <p:cNvPr id="11" name="TextBox 10">
              <a:extLst>
                <a:ext uri="{FF2B5EF4-FFF2-40B4-BE49-F238E27FC236}">
                  <a16:creationId xmlns:a16="http://schemas.microsoft.com/office/drawing/2014/main" id="{D7D105E3-51DF-B082-34E7-7E5B3E6E66F7}"/>
                </a:ext>
              </a:extLst>
            </p:cNvPr>
            <p:cNvSpPr txBox="1"/>
            <p:nvPr/>
          </p:nvSpPr>
          <p:spPr>
            <a:xfrm>
              <a:off x="1340723"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S</a:t>
              </a:r>
            </a:p>
          </p:txBody>
        </p:sp>
      </p:grpSp>
      <p:grpSp>
        <p:nvGrpSpPr>
          <p:cNvPr id="14" name="Group 13">
            <a:extLst>
              <a:ext uri="{FF2B5EF4-FFF2-40B4-BE49-F238E27FC236}">
                <a16:creationId xmlns:a16="http://schemas.microsoft.com/office/drawing/2014/main" id="{A7874420-67BD-7A10-7398-C0E630B2F8A5}"/>
              </a:ext>
            </a:extLst>
          </p:cNvPr>
          <p:cNvGrpSpPr/>
          <p:nvPr/>
        </p:nvGrpSpPr>
        <p:grpSpPr>
          <a:xfrm>
            <a:off x="7151640" y="179330"/>
            <a:ext cx="1636795" cy="1891830"/>
            <a:chOff x="4780221" y="1024154"/>
            <a:chExt cx="1636795" cy="1891830"/>
          </a:xfrm>
        </p:grpSpPr>
        <p:grpSp>
          <p:nvGrpSpPr>
            <p:cNvPr id="15" name="Group 14">
              <a:extLst>
                <a:ext uri="{FF2B5EF4-FFF2-40B4-BE49-F238E27FC236}">
                  <a16:creationId xmlns:a16="http://schemas.microsoft.com/office/drawing/2014/main" id="{1EA4E0F5-2840-701E-3C86-39EB11BC7E43}"/>
                </a:ext>
              </a:extLst>
            </p:cNvPr>
            <p:cNvGrpSpPr/>
            <p:nvPr/>
          </p:nvGrpSpPr>
          <p:grpSpPr>
            <a:xfrm>
              <a:off x="4780221" y="1024154"/>
              <a:ext cx="1636795" cy="1891830"/>
              <a:chOff x="638650" y="989430"/>
              <a:chExt cx="1636795" cy="1891830"/>
            </a:xfrm>
          </p:grpSpPr>
          <p:pic>
            <p:nvPicPr>
              <p:cNvPr id="17" name="Picture 16">
                <a:extLst>
                  <a:ext uri="{FF2B5EF4-FFF2-40B4-BE49-F238E27FC236}">
                    <a16:creationId xmlns:a16="http://schemas.microsoft.com/office/drawing/2014/main" id="{DAB5BDC1-6A1C-BEA4-8521-DCD03DCB3606}"/>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8" name="TextBox 17">
                <a:extLst>
                  <a:ext uri="{FF2B5EF4-FFF2-40B4-BE49-F238E27FC236}">
                    <a16:creationId xmlns:a16="http://schemas.microsoft.com/office/drawing/2014/main" id="{FD9FBAE6-28D0-2C2F-1E62-631979E25F2E}"/>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2</a:t>
                </a:r>
              </a:p>
            </p:txBody>
          </p:sp>
        </p:grpSp>
        <p:sp>
          <p:nvSpPr>
            <p:cNvPr id="16" name="TextBox 15">
              <a:extLst>
                <a:ext uri="{FF2B5EF4-FFF2-40B4-BE49-F238E27FC236}">
                  <a16:creationId xmlns:a16="http://schemas.microsoft.com/office/drawing/2014/main" id="{FF04DB98-313D-32C8-A5E9-1AFE2C9AC737}"/>
                </a:ext>
              </a:extLst>
            </p:cNvPr>
            <p:cNvSpPr txBox="1"/>
            <p:nvPr/>
          </p:nvSpPr>
          <p:spPr>
            <a:xfrm>
              <a:off x="5231746"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W</a:t>
              </a:r>
            </a:p>
          </p:txBody>
        </p:sp>
      </p:grpSp>
      <p:sp>
        <p:nvSpPr>
          <p:cNvPr id="22" name="TextBox 21">
            <a:extLst>
              <a:ext uri="{FF2B5EF4-FFF2-40B4-BE49-F238E27FC236}">
                <a16:creationId xmlns:a16="http://schemas.microsoft.com/office/drawing/2014/main" id="{F5D5B430-A8A3-1C65-8222-2D034DED78C7}"/>
              </a:ext>
            </a:extLst>
          </p:cNvPr>
          <p:cNvSpPr txBox="1"/>
          <p:nvPr/>
        </p:nvSpPr>
        <p:spPr>
          <a:xfrm>
            <a:off x="949950" y="2769253"/>
            <a:ext cx="6944779" cy="2708434"/>
          </a:xfrm>
          <a:prstGeom prst="rect">
            <a:avLst/>
          </a:prstGeom>
          <a:noFill/>
        </p:spPr>
        <p:txBody>
          <a:bodyPr wrap="square">
            <a:spAutoFit/>
          </a:bodyPr>
          <a:lstStyle/>
          <a:p>
            <a:r>
              <a:rPr lang="en-US" b="1" dirty="0" err="1">
                <a:latin typeface="Consolas" panose="020B0609020204030204" pitchFamily="49" charset="0"/>
              </a:rPr>
              <a:t>wchan_sleep</a:t>
            </a:r>
            <a:r>
              <a:rPr lang="en-US" b="1" dirty="0">
                <a:latin typeface="Consolas" panose="020B0609020204030204" pitchFamily="49" charset="0"/>
              </a:rPr>
              <a:t>(struct </a:t>
            </a:r>
            <a:r>
              <a:rPr lang="en-US" b="1" dirty="0" err="1">
                <a:latin typeface="Consolas" panose="020B0609020204030204" pitchFamily="49" charset="0"/>
              </a:rPr>
              <a:t>wchan</a:t>
            </a:r>
            <a:r>
              <a:rPr lang="en-US" b="1" dirty="0">
                <a:latin typeface="Consolas" panose="020B0609020204030204" pitchFamily="49" charset="0"/>
              </a:rPr>
              <a:t> *</a:t>
            </a:r>
            <a:r>
              <a:rPr lang="en-US" b="1" dirty="0" err="1">
                <a:latin typeface="Consolas" panose="020B0609020204030204" pitchFamily="49" charset="0"/>
              </a:rPr>
              <a:t>wc</a:t>
            </a:r>
            <a:r>
              <a:rPr lang="en-US" b="1" dirty="0">
                <a:latin typeface="Consolas" panose="020B0609020204030204" pitchFamily="49" charset="0"/>
              </a:rPr>
              <a:t>, struct spinlock *</a:t>
            </a:r>
            <a:r>
              <a:rPr lang="en-US" b="1" dirty="0" err="1">
                <a:latin typeface="Consolas" panose="020B0609020204030204" pitchFamily="49" charset="0"/>
              </a:rPr>
              <a:t>lk</a:t>
            </a:r>
            <a:r>
              <a:rPr lang="en-US" b="1" dirty="0">
                <a:latin typeface="Consolas" panose="020B0609020204030204" pitchFamily="49" charset="0"/>
              </a:rPr>
              <a:t>)</a:t>
            </a:r>
          </a:p>
          <a:p>
            <a:r>
              <a:rPr lang="en-US" b="1" dirty="0">
                <a:latin typeface="Consolas" panose="020B0609020204030204" pitchFamily="49" charset="0"/>
              </a:rPr>
              <a:t>    </a:t>
            </a:r>
            <a:r>
              <a:rPr lang="en-US" b="1" dirty="0" err="1">
                <a:latin typeface="Consolas" panose="020B0609020204030204" pitchFamily="49" charset="0"/>
              </a:rPr>
              <a:t>thread_switch</a:t>
            </a:r>
            <a:r>
              <a:rPr lang="en-US" b="1" dirty="0">
                <a:latin typeface="Consolas" panose="020B0609020204030204" pitchFamily="49" charset="0"/>
              </a:rPr>
              <a:t>(S_SLEEP, </a:t>
            </a:r>
            <a:r>
              <a:rPr lang="en-US" b="1" dirty="0" err="1">
                <a:latin typeface="Consolas" panose="020B0609020204030204" pitchFamily="49" charset="0"/>
              </a:rPr>
              <a:t>wc</a:t>
            </a:r>
            <a:r>
              <a:rPr lang="en-US" b="1" dirty="0">
                <a:latin typeface="Consolas" panose="020B0609020204030204" pitchFamily="49" charset="0"/>
              </a:rPr>
              <a:t>, </a:t>
            </a:r>
            <a:r>
              <a:rPr lang="en-US" b="1" dirty="0" err="1">
                <a:latin typeface="Consolas" panose="020B0609020204030204" pitchFamily="49" charset="0"/>
              </a:rPr>
              <a:t>lk</a:t>
            </a:r>
            <a:r>
              <a:rPr lang="en-US" b="1" dirty="0">
                <a:latin typeface="Consolas" panose="020B0609020204030204" pitchFamily="49" charset="0"/>
              </a:rPr>
              <a:t>)</a:t>
            </a:r>
          </a:p>
          <a:p>
            <a:r>
              <a:rPr lang="en-US" b="1" dirty="0">
                <a:latin typeface="Consolas" panose="020B0609020204030204" pitchFamily="49" charset="0"/>
              </a:rPr>
              <a:t>        </a:t>
            </a:r>
            <a:r>
              <a:rPr lang="en-US" b="1" dirty="0" err="1">
                <a:latin typeface="Consolas" panose="020B0609020204030204" pitchFamily="49" charset="0"/>
              </a:rPr>
              <a:t>threadlist_addtail</a:t>
            </a:r>
            <a:r>
              <a:rPr lang="en-US" b="1" dirty="0">
                <a:latin typeface="Consolas" panose="020B0609020204030204" pitchFamily="49" charset="0"/>
              </a:rPr>
              <a:t>(&amp;</a:t>
            </a:r>
            <a:r>
              <a:rPr lang="en-US" b="1" dirty="0" err="1">
                <a:latin typeface="Consolas" panose="020B0609020204030204" pitchFamily="49" charset="0"/>
              </a:rPr>
              <a:t>wc</a:t>
            </a:r>
            <a:r>
              <a:rPr lang="en-US" b="1" dirty="0">
                <a:latin typeface="Consolas" panose="020B0609020204030204" pitchFamily="49" charset="0"/>
              </a:rPr>
              <a:t>-&gt;</a:t>
            </a:r>
            <a:r>
              <a:rPr lang="en-US" b="1" dirty="0" err="1">
                <a:latin typeface="Consolas" panose="020B0609020204030204" pitchFamily="49" charset="0"/>
              </a:rPr>
              <a:t>wc_threads</a:t>
            </a:r>
            <a:r>
              <a:rPr lang="en-US" b="1" dirty="0">
                <a:latin typeface="Consolas" panose="020B0609020204030204" pitchFamily="49" charset="0"/>
              </a:rPr>
              <a:t>, cur);</a:t>
            </a:r>
          </a:p>
          <a:p>
            <a:r>
              <a:rPr lang="en-US" b="1" dirty="0">
                <a:latin typeface="Consolas" panose="020B0609020204030204" pitchFamily="49" charset="0"/>
              </a:rPr>
              <a:t>        </a:t>
            </a:r>
            <a:r>
              <a:rPr lang="en-US" b="1" dirty="0" err="1">
                <a:latin typeface="Consolas" panose="020B0609020204030204" pitchFamily="49" charset="0"/>
              </a:rPr>
              <a:t>spinlock_release</a:t>
            </a:r>
            <a:r>
              <a:rPr lang="en-US" b="1" dirty="0">
                <a:latin typeface="Consolas" panose="020B0609020204030204" pitchFamily="49" charset="0"/>
              </a:rPr>
              <a:t>(</a:t>
            </a:r>
            <a:r>
              <a:rPr lang="en-US" b="1" dirty="0" err="1">
                <a:latin typeface="Consolas" panose="020B0609020204030204" pitchFamily="49" charset="0"/>
              </a:rPr>
              <a:t>lk</a:t>
            </a:r>
            <a:r>
              <a:rPr lang="en-US" b="1" dirty="0">
                <a:latin typeface="Consolas" panose="020B0609020204030204" pitchFamily="49" charset="0"/>
              </a:rPr>
              <a:t>);</a:t>
            </a:r>
          </a:p>
          <a:p>
            <a:endParaRPr lang="en-US" sz="800" b="1" dirty="0">
              <a:latin typeface="Consolas" panose="020B0609020204030204" pitchFamily="49" charset="0"/>
            </a:endParaRPr>
          </a:p>
          <a:p>
            <a:r>
              <a:rPr lang="en-US" b="1" dirty="0">
                <a:latin typeface="Consolas" panose="020B0609020204030204" pitchFamily="49" charset="0"/>
              </a:rPr>
              <a:t>        //Scheduler on Core 1 now saves S’s state</a:t>
            </a:r>
          </a:p>
          <a:p>
            <a:r>
              <a:rPr lang="en-US" b="1" dirty="0">
                <a:latin typeface="Consolas" panose="020B0609020204030204" pitchFamily="49" charset="0"/>
              </a:rPr>
              <a:t>        //on S’s kernel stack (like Chickadee’s</a:t>
            </a:r>
          </a:p>
          <a:p>
            <a:r>
              <a:rPr lang="en-US" b="1" dirty="0">
                <a:latin typeface="Consolas" panose="020B0609020204030204" pitchFamily="49" charset="0"/>
              </a:rPr>
              <a:t>        //proc::yield() does) and switches to another </a:t>
            </a:r>
          </a:p>
          <a:p>
            <a:r>
              <a:rPr lang="en-US" b="1" dirty="0">
                <a:latin typeface="Consolas" panose="020B0609020204030204" pitchFamily="49" charset="0"/>
              </a:rPr>
              <a:t>        //thread; we’ll return here when S is</a:t>
            </a:r>
          </a:p>
          <a:p>
            <a:r>
              <a:rPr lang="en-US" b="1" dirty="0">
                <a:latin typeface="Consolas" panose="020B0609020204030204" pitchFamily="49" charset="0"/>
              </a:rPr>
              <a:t>        //rescheduled . . .</a:t>
            </a:r>
          </a:p>
        </p:txBody>
      </p:sp>
      <p:cxnSp>
        <p:nvCxnSpPr>
          <p:cNvPr id="26" name="Connector: Elbow 25">
            <a:extLst>
              <a:ext uri="{FF2B5EF4-FFF2-40B4-BE49-F238E27FC236}">
                <a16:creationId xmlns:a16="http://schemas.microsoft.com/office/drawing/2014/main" id="{5F1B5D44-CBCD-6C2C-DE25-3ECA81B73173}"/>
              </a:ext>
            </a:extLst>
          </p:cNvPr>
          <p:cNvCxnSpPr>
            <a:cxnSpLocks/>
          </p:cNvCxnSpPr>
          <p:nvPr/>
        </p:nvCxnSpPr>
        <p:spPr>
          <a:xfrm rot="16200000" flipH="1">
            <a:off x="1329710" y="3042573"/>
            <a:ext cx="171293" cy="174739"/>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9AB8A66-7EE7-BFD5-F9F0-21FFC9DCAA18}"/>
              </a:ext>
            </a:extLst>
          </p:cNvPr>
          <p:cNvCxnSpPr>
            <a:cxnSpLocks/>
          </p:cNvCxnSpPr>
          <p:nvPr/>
        </p:nvCxnSpPr>
        <p:spPr>
          <a:xfrm rot="16200000" flipH="1">
            <a:off x="1802096" y="3334028"/>
            <a:ext cx="185484" cy="174739"/>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7C185660-439C-BF63-5E36-61CA747FF62C}"/>
              </a:ext>
            </a:extLst>
          </p:cNvPr>
          <p:cNvCxnSpPr>
            <a:cxnSpLocks/>
          </p:cNvCxnSpPr>
          <p:nvPr/>
        </p:nvCxnSpPr>
        <p:spPr>
          <a:xfrm rot="16200000" flipH="1">
            <a:off x="1714201" y="3514241"/>
            <a:ext cx="361277" cy="174739"/>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2244BF9B-BDE7-6AE5-DB4E-1EBC95361EF3}"/>
              </a:ext>
            </a:extLst>
          </p:cNvPr>
          <p:cNvSpPr txBox="1">
            <a:spLocks/>
          </p:cNvSpPr>
          <p:nvPr/>
        </p:nvSpPr>
        <p:spPr>
          <a:xfrm>
            <a:off x="7943580" y="2692887"/>
            <a:ext cx="4195500" cy="41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800" b="1" dirty="0" err="1">
                <a:latin typeface="Consolas" panose="020B0609020204030204" pitchFamily="49" charset="0"/>
                <a:cs typeface="Segoe UI" panose="020B0502040204020203" pitchFamily="34" charset="0"/>
              </a:rPr>
              <a:t>x_lock</a:t>
            </a:r>
            <a:r>
              <a:rPr lang="en-US" sz="1800" b="1" dirty="0">
                <a:latin typeface="Consolas" panose="020B0609020204030204" pitchFamily="49" charset="0"/>
                <a:cs typeface="Segoe UI" panose="020B0502040204020203" pitchFamily="34" charset="0"/>
              </a:rPr>
              <a:t>-&gt;lock()</a:t>
            </a:r>
          </a:p>
          <a:p>
            <a:pPr>
              <a:spcBef>
                <a:spcPts val="300"/>
              </a:spcBef>
            </a:pPr>
            <a:endParaRPr lang="en-US" sz="1800" b="1" dirty="0">
              <a:latin typeface="Consolas" panose="020B0609020204030204" pitchFamily="49" charset="0"/>
              <a:cs typeface="Segoe UI" panose="020B0502040204020203" pitchFamily="34" charset="0"/>
            </a:endParaRPr>
          </a:p>
          <a:p>
            <a:pPr marL="0" indent="0">
              <a:spcBef>
                <a:spcPts val="300"/>
              </a:spcBef>
              <a:buNone/>
            </a:pPr>
            <a:r>
              <a:rPr lang="en-US" sz="2400" b="1" dirty="0">
                <a:latin typeface="Consolas" panose="020B0609020204030204" pitchFamily="49" charset="0"/>
                <a:cs typeface="Segoe UI" panose="020B0502040204020203" pitchFamily="34" charset="0"/>
              </a:rPr>
              <a:t> </a:t>
            </a:r>
            <a:r>
              <a:rPr lang="en-US" sz="1600" b="1" dirty="0">
                <a:latin typeface="Consolas" panose="020B0609020204030204" pitchFamily="49" charset="0"/>
                <a:cs typeface="Segoe UI" panose="020B0502040204020203" pitchFamily="34" charset="0"/>
              </a:rPr>
              <a:t>   </a:t>
            </a:r>
            <a:r>
              <a:rPr lang="en-US" sz="1800" b="1" dirty="0">
                <a:latin typeface="Consolas" panose="020B0609020204030204" pitchFamily="49" charset="0"/>
                <a:cs typeface="Segoe UI" panose="020B0502040204020203" pitchFamily="34" charset="0"/>
              </a:rPr>
              <a:t>//Waits to acquire lock</a:t>
            </a:r>
            <a:endParaRPr lang="en-US" sz="1800" b="1" dirty="0">
              <a:latin typeface="Segoe UI" panose="020B0502040204020203" pitchFamily="34" charset="0"/>
              <a:cs typeface="Segoe UI" panose="020B0502040204020203" pitchFamily="34" charset="0"/>
            </a:endParaRPr>
          </a:p>
        </p:txBody>
      </p:sp>
      <p:sp>
        <p:nvSpPr>
          <p:cNvPr id="35" name="Content Placeholder 2">
            <a:extLst>
              <a:ext uri="{FF2B5EF4-FFF2-40B4-BE49-F238E27FC236}">
                <a16:creationId xmlns:a16="http://schemas.microsoft.com/office/drawing/2014/main" id="{0BB08644-61B2-9984-7FC1-CC9CE54B2E91}"/>
              </a:ext>
            </a:extLst>
          </p:cNvPr>
          <p:cNvSpPr txBox="1">
            <a:spLocks/>
          </p:cNvSpPr>
          <p:nvPr/>
        </p:nvSpPr>
        <p:spPr>
          <a:xfrm>
            <a:off x="918675" y="2175849"/>
            <a:ext cx="4740875" cy="695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000" b="1" dirty="0" err="1">
                <a:latin typeface="Consolas" panose="020B0609020204030204" pitchFamily="49" charset="0"/>
                <a:cs typeface="Segoe UI" panose="020B0502040204020203" pitchFamily="34" charset="0"/>
              </a:rPr>
              <a:t>x_lock</a:t>
            </a:r>
            <a:r>
              <a:rPr lang="en-US" sz="2000" b="1" dirty="0">
                <a:latin typeface="Consolas" panose="020B0609020204030204" pitchFamily="49" charset="0"/>
                <a:cs typeface="Segoe UI" panose="020B0502040204020203" pitchFamily="34" charset="0"/>
              </a:rPr>
              <a:t>-&gt;lock()</a:t>
            </a:r>
          </a:p>
          <a:p>
            <a:pPr>
              <a:spcBef>
                <a:spcPts val="300"/>
              </a:spcBef>
            </a:pPr>
            <a:r>
              <a:rPr lang="en-US" sz="2000" b="1" dirty="0">
                <a:latin typeface="Segoe UI" panose="020B0502040204020203" pitchFamily="34" charset="0"/>
                <a:cs typeface="Segoe UI" panose="020B0502040204020203" pitchFamily="34" charset="0"/>
              </a:rPr>
              <a:t>Computes</a:t>
            </a:r>
            <a:r>
              <a:rPr lang="en-US" sz="2000" b="1" dirty="0">
                <a:latin typeface="Consolas" panose="020B0609020204030204" pitchFamily="49" charset="0"/>
                <a:cs typeface="Segoe UI" panose="020B0502040204020203" pitchFamily="34" charset="0"/>
              </a:rPr>
              <a:t> f(x) == false</a:t>
            </a:r>
          </a:p>
        </p:txBody>
      </p:sp>
      <p:cxnSp>
        <p:nvCxnSpPr>
          <p:cNvPr id="40" name="Straight Connector 39">
            <a:extLst>
              <a:ext uri="{FF2B5EF4-FFF2-40B4-BE49-F238E27FC236}">
                <a16:creationId xmlns:a16="http://schemas.microsoft.com/office/drawing/2014/main" id="{F35F45C9-680B-6C9E-57E6-EEAB98465544}"/>
              </a:ext>
            </a:extLst>
          </p:cNvPr>
          <p:cNvCxnSpPr>
            <a:cxnSpLocks/>
          </p:cNvCxnSpPr>
          <p:nvPr/>
        </p:nvCxnSpPr>
        <p:spPr>
          <a:xfrm>
            <a:off x="8457486" y="3029289"/>
            <a:ext cx="0" cy="946439"/>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A1D7A2-A4C3-141F-BB5E-FC94AE87DF39}"/>
              </a:ext>
            </a:extLst>
          </p:cNvPr>
          <p:cNvSpPr txBox="1"/>
          <p:nvPr/>
        </p:nvSpPr>
        <p:spPr>
          <a:xfrm>
            <a:off x="7950160" y="4275380"/>
            <a:ext cx="4241840" cy="2462213"/>
          </a:xfrm>
          <a:prstGeom prst="rect">
            <a:avLst/>
          </a:prstGeom>
          <a:noFill/>
        </p:spPr>
        <p:txBody>
          <a:bodyPr wrap="square">
            <a:spAutoFit/>
          </a:bodyPr>
          <a:lstStyle/>
          <a:p>
            <a:r>
              <a:rPr lang="en-US" sz="1400" b="1" dirty="0" err="1">
                <a:latin typeface="Consolas" panose="020B0609020204030204" pitchFamily="49" charset="0"/>
              </a:rPr>
              <a:t>wchan_wakeone</a:t>
            </a:r>
            <a:r>
              <a:rPr lang="en-US" sz="1400" b="1" dirty="0">
                <a:latin typeface="Consolas" panose="020B0609020204030204" pitchFamily="49" charset="0"/>
              </a:rPr>
              <a:t>(</a:t>
            </a:r>
            <a:r>
              <a:rPr lang="en-US" sz="1400" b="1" dirty="0">
                <a:solidFill>
                  <a:srgbClr val="0070C0"/>
                </a:solidFill>
                <a:latin typeface="Consolas" panose="020B0609020204030204" pitchFamily="49" charset="0"/>
              </a:rPr>
              <a:t>struct</a:t>
            </a:r>
            <a:r>
              <a:rPr lang="en-US" sz="1400" b="1" dirty="0">
                <a:latin typeface="Consolas" panose="020B0609020204030204" pitchFamily="49" charset="0"/>
              </a:rPr>
              <a:t> </a:t>
            </a:r>
            <a:r>
              <a:rPr lang="en-US" sz="1400" b="1" dirty="0" err="1">
                <a:latin typeface="Consolas" panose="020B0609020204030204" pitchFamily="49" charset="0"/>
              </a:rPr>
              <a:t>wchan</a:t>
            </a:r>
            <a:r>
              <a:rPr lang="en-US" sz="1400" b="1" dirty="0">
                <a:latin typeface="Consolas" panose="020B0609020204030204" pitchFamily="49" charset="0"/>
              </a:rPr>
              <a:t> *</a:t>
            </a:r>
            <a:r>
              <a:rPr lang="en-US" sz="1400" b="1" dirty="0" err="1">
                <a:latin typeface="Consolas" panose="020B0609020204030204" pitchFamily="49" charset="0"/>
              </a:rPr>
              <a:t>wc</a:t>
            </a:r>
            <a:r>
              <a:rPr lang="en-US" sz="1400" b="1" dirty="0">
                <a:latin typeface="Consolas" panose="020B0609020204030204" pitchFamily="49" charset="0"/>
              </a:rPr>
              <a:t>,</a:t>
            </a:r>
          </a:p>
          <a:p>
            <a:r>
              <a:rPr lang="en-US" sz="1400" b="1" dirty="0">
                <a:latin typeface="Consolas" panose="020B0609020204030204" pitchFamily="49" charset="0"/>
              </a:rPr>
              <a:t>              </a:t>
            </a:r>
            <a:r>
              <a:rPr lang="en-US" sz="1400" b="1" dirty="0">
                <a:solidFill>
                  <a:srgbClr val="0070C0"/>
                </a:solidFill>
                <a:latin typeface="Consolas" panose="020B0609020204030204" pitchFamily="49" charset="0"/>
              </a:rPr>
              <a:t>struct</a:t>
            </a:r>
            <a:r>
              <a:rPr lang="en-US" sz="1400" b="1" dirty="0">
                <a:latin typeface="Consolas" panose="020B0609020204030204" pitchFamily="49" charset="0"/>
              </a:rPr>
              <a:t> spinlock *</a:t>
            </a:r>
            <a:r>
              <a:rPr lang="en-US" sz="1400" b="1" dirty="0" err="1">
                <a:latin typeface="Consolas" panose="020B0609020204030204" pitchFamily="49" charset="0"/>
              </a:rPr>
              <a:t>lk</a:t>
            </a:r>
            <a:r>
              <a:rPr lang="en-US" sz="1400" b="1" dirty="0">
                <a:latin typeface="Consolas" panose="020B0609020204030204" pitchFamily="49" charset="0"/>
              </a:rPr>
              <a:t>) {</a:t>
            </a:r>
          </a:p>
          <a:p>
            <a:r>
              <a:rPr lang="en-US" sz="1400" b="1" dirty="0">
                <a:solidFill>
                  <a:srgbClr val="0070C0"/>
                </a:solidFill>
                <a:latin typeface="Consolas" panose="020B0609020204030204" pitchFamily="49" charset="0"/>
              </a:rPr>
              <a:t>   struct</a:t>
            </a:r>
            <a:r>
              <a:rPr lang="en-US" sz="1400" b="1" dirty="0">
                <a:latin typeface="Consolas" panose="020B0609020204030204" pitchFamily="49" charset="0"/>
              </a:rPr>
              <a:t> thread *target = </a:t>
            </a:r>
          </a:p>
          <a:p>
            <a:r>
              <a:rPr lang="en-US" sz="1400" b="1" dirty="0">
                <a:latin typeface="Consolas" panose="020B0609020204030204" pitchFamily="49" charset="0"/>
              </a:rPr>
              <a:t>         </a:t>
            </a:r>
            <a:r>
              <a:rPr lang="en-US" sz="1400" b="1" dirty="0" err="1">
                <a:latin typeface="Consolas" panose="020B0609020204030204" pitchFamily="49" charset="0"/>
              </a:rPr>
              <a:t>threadlist_remhead</a:t>
            </a:r>
            <a:r>
              <a:rPr lang="en-US" sz="1400" b="1" dirty="0">
                <a:latin typeface="Consolas" panose="020B0609020204030204" pitchFamily="49" charset="0"/>
              </a:rPr>
              <a:t>(&amp;</a:t>
            </a:r>
            <a:r>
              <a:rPr lang="en-US" sz="1400" b="1" dirty="0" err="1">
                <a:latin typeface="Consolas" panose="020B0609020204030204" pitchFamily="49" charset="0"/>
              </a:rPr>
              <a:t>wc</a:t>
            </a:r>
            <a:r>
              <a:rPr lang="en-US" sz="1400" b="1" dirty="0">
                <a:latin typeface="Consolas" panose="020B0609020204030204" pitchFamily="49" charset="0"/>
              </a:rPr>
              <a:t>-&gt;</a:t>
            </a:r>
          </a:p>
          <a:p>
            <a:r>
              <a:rPr lang="en-US" sz="1400" b="1" dirty="0">
                <a:latin typeface="Consolas" panose="020B0609020204030204" pitchFamily="49" charset="0"/>
              </a:rPr>
              <a:t>                            </a:t>
            </a:r>
            <a:r>
              <a:rPr lang="en-US" sz="1400" b="1" dirty="0" err="1">
                <a:latin typeface="Consolas" panose="020B0609020204030204" pitchFamily="49" charset="0"/>
              </a:rPr>
              <a:t>wc_threads</a:t>
            </a:r>
            <a:r>
              <a:rPr lang="en-US" sz="1400" b="1" dirty="0">
                <a:latin typeface="Consolas" panose="020B0609020204030204" pitchFamily="49" charset="0"/>
              </a:rPr>
              <a:t>);</a:t>
            </a:r>
          </a:p>
          <a:p>
            <a:r>
              <a:rPr lang="en-US" sz="1400" b="1" dirty="0">
                <a:latin typeface="Consolas" panose="020B0609020204030204" pitchFamily="49" charset="0"/>
              </a:rPr>
              <a:t>   if (target == NULL) {</a:t>
            </a:r>
          </a:p>
          <a:p>
            <a:r>
              <a:rPr lang="en-US" sz="1400" b="1" dirty="0">
                <a:solidFill>
                  <a:srgbClr val="0070C0"/>
                </a:solidFill>
                <a:latin typeface="Consolas" panose="020B0609020204030204" pitchFamily="49" charset="0"/>
              </a:rPr>
              <a:t>       return</a:t>
            </a:r>
            <a:r>
              <a:rPr lang="en-US" sz="1400" b="1" dirty="0">
                <a:latin typeface="Consolas" panose="020B0609020204030204" pitchFamily="49" charset="0"/>
              </a:rPr>
              <a:t>; //Nobody’s waiting on </a:t>
            </a:r>
            <a:r>
              <a:rPr lang="en-US" sz="1400" b="1" dirty="0" err="1">
                <a:latin typeface="Consolas" panose="020B0609020204030204" pitchFamily="49" charset="0"/>
              </a:rPr>
              <a:t>wc</a:t>
            </a:r>
            <a:r>
              <a:rPr lang="en-US" sz="1400" b="1" dirty="0">
                <a:latin typeface="Consolas" panose="020B0609020204030204" pitchFamily="49" charset="0"/>
              </a:rPr>
              <a:t>!</a:t>
            </a:r>
          </a:p>
          <a:p>
            <a:r>
              <a:rPr lang="en-US" sz="1400" b="1" dirty="0">
                <a:latin typeface="Consolas" panose="020B0609020204030204" pitchFamily="49" charset="0"/>
              </a:rPr>
              <a:t>   }</a:t>
            </a:r>
          </a:p>
          <a:p>
            <a:r>
              <a:rPr lang="en-US" sz="1400" b="1" dirty="0">
                <a:latin typeface="Consolas" panose="020B0609020204030204" pitchFamily="49" charset="0"/>
              </a:rPr>
              <a:t>   //Add the thread to a </a:t>
            </a:r>
            <a:r>
              <a:rPr lang="en-US" sz="1400" b="1" dirty="0" err="1">
                <a:latin typeface="Consolas" panose="020B0609020204030204" pitchFamily="49" charset="0"/>
              </a:rPr>
              <a:t>runqueue</a:t>
            </a:r>
            <a:r>
              <a:rPr lang="en-US" sz="1400" b="1" dirty="0">
                <a:latin typeface="Consolas" panose="020B0609020204030204" pitchFamily="49" charset="0"/>
              </a:rPr>
              <a:t>.</a:t>
            </a:r>
          </a:p>
          <a:p>
            <a:r>
              <a:rPr lang="en-US" sz="1400" b="1" dirty="0">
                <a:latin typeface="Consolas" panose="020B0609020204030204" pitchFamily="49" charset="0"/>
              </a:rPr>
              <a:t>   </a:t>
            </a:r>
            <a:r>
              <a:rPr lang="en-US" sz="1400" b="1" dirty="0" err="1">
                <a:latin typeface="Consolas" panose="020B0609020204030204" pitchFamily="49" charset="0"/>
              </a:rPr>
              <a:t>thread_make_runnable</a:t>
            </a:r>
            <a:r>
              <a:rPr lang="en-US" sz="1400" b="1" dirty="0">
                <a:latin typeface="Consolas" panose="020B0609020204030204" pitchFamily="49" charset="0"/>
              </a:rPr>
              <a:t>(target);</a:t>
            </a:r>
          </a:p>
          <a:p>
            <a:r>
              <a:rPr lang="en-US" sz="1400" b="1" dirty="0">
                <a:latin typeface="Consolas" panose="020B0609020204030204" pitchFamily="49" charset="0"/>
              </a:rPr>
              <a:t>}</a:t>
            </a:r>
          </a:p>
        </p:txBody>
      </p:sp>
      <p:sp>
        <p:nvSpPr>
          <p:cNvPr id="20" name="Content Placeholder 2">
            <a:extLst>
              <a:ext uri="{FF2B5EF4-FFF2-40B4-BE49-F238E27FC236}">
                <a16:creationId xmlns:a16="http://schemas.microsoft.com/office/drawing/2014/main" id="{C4677397-4B44-9F73-7E49-95830C3E45A4}"/>
              </a:ext>
            </a:extLst>
          </p:cNvPr>
          <p:cNvSpPr txBox="1">
            <a:spLocks/>
          </p:cNvSpPr>
          <p:nvPr/>
        </p:nvSpPr>
        <p:spPr>
          <a:xfrm>
            <a:off x="7949017" y="4070857"/>
            <a:ext cx="4905633" cy="41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800" b="1" dirty="0">
                <a:latin typeface="Segoe UI" panose="020B0502040204020203" pitchFamily="34" charset="0"/>
                <a:cs typeface="Segoe UI" panose="020B0502040204020203" pitchFamily="34" charset="0"/>
              </a:rPr>
              <a:t>Does stuff so </a:t>
            </a:r>
            <a:r>
              <a:rPr lang="en-US" sz="1800" b="1" dirty="0">
                <a:latin typeface="Consolas" panose="020B0609020204030204" pitchFamily="49" charset="0"/>
                <a:cs typeface="Segoe UI" panose="020B0502040204020203" pitchFamily="34" charset="0"/>
              </a:rPr>
              <a:t>f(x)</a:t>
            </a:r>
            <a:r>
              <a:rPr lang="en-US" sz="1800" b="1" dirty="0">
                <a:latin typeface="Segoe UI" panose="020B0502040204020203" pitchFamily="34" charset="0"/>
                <a:cs typeface="Segoe UI" panose="020B0502040204020203" pitchFamily="34" charset="0"/>
              </a:rPr>
              <a:t> is true</a:t>
            </a:r>
          </a:p>
        </p:txBody>
      </p:sp>
      <p:grpSp>
        <p:nvGrpSpPr>
          <p:cNvPr id="36" name="Group 35">
            <a:extLst>
              <a:ext uri="{FF2B5EF4-FFF2-40B4-BE49-F238E27FC236}">
                <a16:creationId xmlns:a16="http://schemas.microsoft.com/office/drawing/2014/main" id="{0DC944AD-4457-A570-7B89-685C6CFB85BB}"/>
              </a:ext>
            </a:extLst>
          </p:cNvPr>
          <p:cNvGrpSpPr/>
          <p:nvPr/>
        </p:nvGrpSpPr>
        <p:grpSpPr>
          <a:xfrm>
            <a:off x="4668579" y="3830320"/>
            <a:ext cx="3788907" cy="155912"/>
            <a:chOff x="4668579" y="3830320"/>
            <a:chExt cx="3788907" cy="155912"/>
          </a:xfrm>
        </p:grpSpPr>
        <p:cxnSp>
          <p:nvCxnSpPr>
            <p:cNvPr id="37" name="Straight Connector 36">
              <a:extLst>
                <a:ext uri="{FF2B5EF4-FFF2-40B4-BE49-F238E27FC236}">
                  <a16:creationId xmlns:a16="http://schemas.microsoft.com/office/drawing/2014/main" id="{0AC65D96-E3F5-858C-3839-0394AD35C19F}"/>
                </a:ext>
              </a:extLst>
            </p:cNvPr>
            <p:cNvCxnSpPr>
              <a:cxnSpLocks/>
            </p:cNvCxnSpPr>
            <p:nvPr/>
          </p:nvCxnSpPr>
          <p:spPr>
            <a:xfrm>
              <a:off x="4845503" y="3975728"/>
              <a:ext cx="3611983" cy="10504"/>
            </a:xfrm>
            <a:prstGeom prst="line">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BB2D31-E654-AB1D-B8B4-AB7C292D92F1}"/>
                </a:ext>
              </a:extLst>
            </p:cNvPr>
            <p:cNvCxnSpPr>
              <a:cxnSpLocks/>
            </p:cNvCxnSpPr>
            <p:nvPr/>
          </p:nvCxnSpPr>
          <p:spPr>
            <a:xfrm flipV="1">
              <a:off x="4845503" y="3830320"/>
              <a:ext cx="0" cy="145408"/>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00A85B-829D-5E41-0B8E-2CB5C1440B76}"/>
                </a:ext>
              </a:extLst>
            </p:cNvPr>
            <p:cNvCxnSpPr>
              <a:cxnSpLocks/>
            </p:cNvCxnSpPr>
            <p:nvPr/>
          </p:nvCxnSpPr>
          <p:spPr>
            <a:xfrm flipH="1">
              <a:off x="4668579" y="3830320"/>
              <a:ext cx="152400" cy="0"/>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F0A111C8-B1AE-70AF-3EAE-7F5B82A8493C}"/>
              </a:ext>
            </a:extLst>
          </p:cNvPr>
          <p:cNvSpPr>
            <a:spLocks noGrp="1"/>
          </p:cNvSpPr>
          <p:nvPr>
            <p:ph type="title"/>
          </p:nvPr>
        </p:nvSpPr>
        <p:spPr>
          <a:xfrm>
            <a:off x="2431448" y="44345"/>
            <a:ext cx="3932583" cy="919665"/>
          </a:xfrm>
          <a:noFill/>
        </p:spPr>
        <p:txBody>
          <a:bodyPr>
            <a:normAutofit fontScale="90000"/>
          </a:bodyPr>
          <a:lstStyle/>
          <a:p>
            <a:r>
              <a:rPr lang="en-US" sz="3200" dirty="0"/>
              <a:t>Example: Sleeper thread runs first</a:t>
            </a:r>
          </a:p>
        </p:txBody>
      </p:sp>
    </p:spTree>
    <p:extLst>
      <p:ext uri="{BB962C8B-B14F-4D97-AF65-F5344CB8AC3E}">
        <p14:creationId xmlns:p14="http://schemas.microsoft.com/office/powerpoint/2010/main" val="120398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3"/>
                                        </p:tgtEl>
                                        <p:attrNameLst>
                                          <p:attrName>r</p:attrName>
                                        </p:attrNameLst>
                                      </p:cBhvr>
                                    </p:animRot>
                                    <p:animRot by="-240000">
                                      <p:cBhvr>
                                        <p:cTn id="7" dur="200" fill="hold">
                                          <p:stCondLst>
                                            <p:cond delay="200"/>
                                          </p:stCondLst>
                                        </p:cTn>
                                        <p:tgtEl>
                                          <p:spTgt spid="33"/>
                                        </p:tgtEl>
                                        <p:attrNameLst>
                                          <p:attrName>r</p:attrName>
                                        </p:attrNameLst>
                                      </p:cBhvr>
                                    </p:animRot>
                                    <p:animRot by="240000">
                                      <p:cBhvr>
                                        <p:cTn id="8" dur="200" fill="hold">
                                          <p:stCondLst>
                                            <p:cond delay="400"/>
                                          </p:stCondLst>
                                        </p:cTn>
                                        <p:tgtEl>
                                          <p:spTgt spid="33"/>
                                        </p:tgtEl>
                                        <p:attrNameLst>
                                          <p:attrName>r</p:attrName>
                                        </p:attrNameLst>
                                      </p:cBhvr>
                                    </p:animRot>
                                    <p:animRot by="-240000">
                                      <p:cBhvr>
                                        <p:cTn id="9" dur="200" fill="hold">
                                          <p:stCondLst>
                                            <p:cond delay="600"/>
                                          </p:stCondLst>
                                        </p:cTn>
                                        <p:tgtEl>
                                          <p:spTgt spid="33"/>
                                        </p:tgtEl>
                                        <p:attrNameLst>
                                          <p:attrName>r</p:attrName>
                                        </p:attrNameLst>
                                      </p:cBhvr>
                                    </p:animRot>
                                    <p:animRot by="120000">
                                      <p:cBhvr>
                                        <p:cTn id="10" dur="200" fill="hold">
                                          <p:stCondLst>
                                            <p:cond delay="80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Effect transition="in" filter="fade">
                                      <p:cBhvr>
                                        <p:cTn id="18" dur="500"/>
                                        <p:tgtEl>
                                          <p:spTgt spid="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500"/>
                                        <p:tgtEl>
                                          <p:spTgt spid="34">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xEl>
                                              <p:pRg st="2" end="2"/>
                                            </p:txEl>
                                          </p:spTgt>
                                        </p:tgtEl>
                                        <p:attrNameLst>
                                          <p:attrName>style.visibility</p:attrName>
                                        </p:attrNameLst>
                                      </p:cBhvr>
                                      <p:to>
                                        <p:strVal val="visible"/>
                                      </p:to>
                                    </p:set>
                                    <p:animEffect transition="in" filter="fade">
                                      <p:cBhvr>
                                        <p:cTn id="31" dur="500"/>
                                        <p:tgtEl>
                                          <p:spTgt spid="34">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animEffect transition="in" filter="fade">
                                      <p:cBhvr>
                                        <p:cTn id="45" dur="500"/>
                                        <p:tgtEl>
                                          <p:spTgt spid="22">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xEl>
                                              <p:pRg st="2" end="2"/>
                                            </p:txEl>
                                          </p:spTgt>
                                        </p:tgtEl>
                                        <p:attrNameLst>
                                          <p:attrName>style.visibility</p:attrName>
                                        </p:attrNameLst>
                                      </p:cBhvr>
                                      <p:to>
                                        <p:strVal val="visible"/>
                                      </p:to>
                                    </p:set>
                                    <p:animEffect transition="in" filter="fade">
                                      <p:cBhvr>
                                        <p:cTn id="53" dur="500"/>
                                        <p:tgtEl>
                                          <p:spTgt spid="22">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xEl>
                                              <p:pRg st="3" end="3"/>
                                            </p:txEl>
                                          </p:spTgt>
                                        </p:tgtEl>
                                        <p:attrNameLst>
                                          <p:attrName>style.visibility</p:attrName>
                                        </p:attrNameLst>
                                      </p:cBhvr>
                                      <p:to>
                                        <p:strVal val="visible"/>
                                      </p:to>
                                    </p:set>
                                    <p:animEffect transition="in" filter="fade">
                                      <p:cBhvr>
                                        <p:cTn id="61" dur="500"/>
                                        <p:tgtEl>
                                          <p:spTgt spid="22">
                                            <p:txEl>
                                              <p:pRg st="3" end="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xEl>
                                              <p:pRg st="5" end="5"/>
                                            </p:txEl>
                                          </p:spTgt>
                                        </p:tgtEl>
                                        <p:attrNameLst>
                                          <p:attrName>style.visibility</p:attrName>
                                        </p:attrNameLst>
                                      </p:cBhvr>
                                      <p:to>
                                        <p:strVal val="visible"/>
                                      </p:to>
                                    </p:set>
                                    <p:animEffect transition="in" filter="fade">
                                      <p:cBhvr>
                                        <p:cTn id="69" dur="500"/>
                                        <p:tgtEl>
                                          <p:spTgt spid="22">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xEl>
                                              <p:pRg st="6" end="6"/>
                                            </p:txEl>
                                          </p:spTgt>
                                        </p:tgtEl>
                                        <p:attrNameLst>
                                          <p:attrName>style.visibility</p:attrName>
                                        </p:attrNameLst>
                                      </p:cBhvr>
                                      <p:to>
                                        <p:strVal val="visible"/>
                                      </p:to>
                                    </p:set>
                                    <p:animEffect transition="in" filter="fade">
                                      <p:cBhvr>
                                        <p:cTn id="72" dur="500"/>
                                        <p:tgtEl>
                                          <p:spTgt spid="22">
                                            <p:txEl>
                                              <p:pRg st="6" end="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500"/>
                                        <p:tgtEl>
                                          <p:spTgt spid="22">
                                            <p:txEl>
                                              <p:pRg st="7" end="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22">
                                            <p:txEl>
                                              <p:pRg st="8" end="8"/>
                                            </p:txEl>
                                          </p:spTgt>
                                        </p:tgtEl>
                                        <p:attrNameLst>
                                          <p:attrName>style.visibility</p:attrName>
                                        </p:attrNameLst>
                                      </p:cBhvr>
                                      <p:to>
                                        <p:strVal val="visible"/>
                                      </p:to>
                                    </p:set>
                                    <p:animEffect transition="in" filter="fade">
                                      <p:cBhvr>
                                        <p:cTn id="78" dur="500"/>
                                        <p:tgtEl>
                                          <p:spTgt spid="22">
                                            <p:txEl>
                                              <p:pRg st="8" end="8"/>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22">
                                            <p:txEl>
                                              <p:pRg st="9" end="9"/>
                                            </p:txEl>
                                          </p:spTgt>
                                        </p:tgtEl>
                                        <p:attrNameLst>
                                          <p:attrName>style.visibility</p:attrName>
                                        </p:attrNameLst>
                                      </p:cBhvr>
                                      <p:to>
                                        <p:strVal val="visible"/>
                                      </p:to>
                                    </p:set>
                                    <p:animEffect transition="in" filter="fade">
                                      <p:cBhvr>
                                        <p:cTn id="81" dur="500"/>
                                        <p:tgtEl>
                                          <p:spTgt spid="22">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32" presetClass="emph" presetSubtype="0" fill="hold" nodeType="withEffect">
                                  <p:stCondLst>
                                    <p:cond delay="0"/>
                                  </p:stCondLst>
                                  <p:childTnLst>
                                    <p:animRot by="120000">
                                      <p:cBhvr>
                                        <p:cTn id="88" dur="100" fill="hold">
                                          <p:stCondLst>
                                            <p:cond delay="0"/>
                                          </p:stCondLst>
                                        </p:cTn>
                                        <p:tgtEl>
                                          <p:spTgt spid="36"/>
                                        </p:tgtEl>
                                        <p:attrNameLst>
                                          <p:attrName>r</p:attrName>
                                        </p:attrNameLst>
                                      </p:cBhvr>
                                    </p:animRot>
                                    <p:animRot by="-240000">
                                      <p:cBhvr>
                                        <p:cTn id="89" dur="200" fill="hold">
                                          <p:stCondLst>
                                            <p:cond delay="200"/>
                                          </p:stCondLst>
                                        </p:cTn>
                                        <p:tgtEl>
                                          <p:spTgt spid="36"/>
                                        </p:tgtEl>
                                        <p:attrNameLst>
                                          <p:attrName>r</p:attrName>
                                        </p:attrNameLst>
                                      </p:cBhvr>
                                    </p:animRot>
                                    <p:animRot by="240000">
                                      <p:cBhvr>
                                        <p:cTn id="90" dur="200" fill="hold">
                                          <p:stCondLst>
                                            <p:cond delay="400"/>
                                          </p:stCondLst>
                                        </p:cTn>
                                        <p:tgtEl>
                                          <p:spTgt spid="36"/>
                                        </p:tgtEl>
                                        <p:attrNameLst>
                                          <p:attrName>r</p:attrName>
                                        </p:attrNameLst>
                                      </p:cBhvr>
                                    </p:animRot>
                                    <p:animRot by="-240000">
                                      <p:cBhvr>
                                        <p:cTn id="91" dur="200" fill="hold">
                                          <p:stCondLst>
                                            <p:cond delay="600"/>
                                          </p:stCondLst>
                                        </p:cTn>
                                        <p:tgtEl>
                                          <p:spTgt spid="36"/>
                                        </p:tgtEl>
                                        <p:attrNameLst>
                                          <p:attrName>r</p:attrName>
                                        </p:attrNameLst>
                                      </p:cBhvr>
                                    </p:animRot>
                                    <p:animRot by="120000">
                                      <p:cBhvr>
                                        <p:cTn id="92" dur="200" fill="hold">
                                          <p:stCondLst>
                                            <p:cond delay="800"/>
                                          </p:stCondLst>
                                        </p:cTn>
                                        <p:tgtEl>
                                          <p:spTgt spid="36"/>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
                                            <p:txEl>
                                              <p:pRg st="0" end="0"/>
                                            </p:txEl>
                                          </p:spTgt>
                                        </p:tgtEl>
                                        <p:attrNameLst>
                                          <p:attrName>style.visibility</p:attrName>
                                        </p:attrNameLst>
                                      </p:cBhvr>
                                      <p:to>
                                        <p:strVal val="visible"/>
                                      </p:to>
                                    </p:set>
                                    <p:animEffect transition="in" filter="fade">
                                      <p:cBhvr>
                                        <p:cTn id="97" dur="500"/>
                                        <p:tgtEl>
                                          <p:spTgt spid="20">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allAtOnce"/>
      <p:bldP spid="35" grpId="0" uiExpand="1" build="allAtOnce"/>
      <p:bldP spid="4" grpId="0"/>
      <p:bldP spid="20" grpId="0" build="allAtOnce"/>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DCBAD1-EEA6-4F33-A2FD-5665729E7185}"/>
              </a:ext>
            </a:extLst>
          </p:cNvPr>
          <p:cNvSpPr/>
          <p:nvPr/>
        </p:nvSpPr>
        <p:spPr>
          <a:xfrm>
            <a:off x="595992" y="1533538"/>
            <a:ext cx="11673173" cy="3539430"/>
          </a:xfrm>
          <a:prstGeom prst="rect">
            <a:avLst/>
          </a:prstGeom>
        </p:spPr>
        <p:txBody>
          <a:bodyPr wrap="square">
            <a:spAutoFit/>
          </a:bodyPr>
          <a:lstStyle/>
          <a:p>
            <a:r>
              <a:rPr lang="en-US" sz="2800" dirty="0">
                <a:latin typeface="Consolas" panose="020B0609020204030204" pitchFamily="49" charset="0"/>
              </a:rPr>
              <a:t>//</a:t>
            </a:r>
            <a:r>
              <a:rPr lang="en-US" sz="2800" dirty="0" err="1">
                <a:latin typeface="Consolas" panose="020B0609020204030204" pitchFamily="49" charset="0"/>
              </a:rPr>
              <a:t>kernel.hh</a:t>
            </a:r>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#define </a:t>
            </a:r>
            <a:r>
              <a:rPr lang="en-US" sz="2800" dirty="0">
                <a:latin typeface="Consolas" panose="020B0609020204030204" pitchFamily="49" charset="0"/>
              </a:rPr>
              <a:t>HZ </a:t>
            </a:r>
            <a:r>
              <a:rPr lang="en-US" sz="2800" dirty="0">
                <a:solidFill>
                  <a:srgbClr val="00B050"/>
                </a:solidFill>
                <a:latin typeface="Consolas" panose="020B0609020204030204" pitchFamily="49" charset="0"/>
              </a:rPr>
              <a:t>100</a:t>
            </a:r>
            <a:r>
              <a:rPr lang="en-US" sz="2800" dirty="0">
                <a:latin typeface="Consolas" panose="020B0609020204030204" pitchFamily="49" charset="0"/>
              </a:rPr>
              <a:t>	             // # of ticks per second</a:t>
            </a:r>
          </a:p>
          <a:p>
            <a:endParaRPr lang="en-US" sz="2800" dirty="0">
              <a:latin typeface="Consolas" panose="020B0609020204030204" pitchFamily="49" charset="0"/>
            </a:endParaRPr>
          </a:p>
          <a:p>
            <a:r>
              <a:rPr lang="en-US" sz="2800" dirty="0">
                <a:latin typeface="Consolas" panose="020B0609020204030204" pitchFamily="49" charset="0"/>
              </a:rPr>
              <a:t>//kernel.cc</a:t>
            </a:r>
          </a:p>
          <a:p>
            <a:r>
              <a:rPr lang="en-US" sz="2800" dirty="0">
                <a:solidFill>
                  <a:srgbClr val="0070C0"/>
                </a:solidFill>
                <a:latin typeface="Consolas" panose="020B0609020204030204" pitchFamily="49" charset="0"/>
              </a:rPr>
              <a:t>std::atomic</a:t>
            </a:r>
            <a:r>
              <a:rPr lang="en-US" sz="2800" dirty="0">
                <a:latin typeface="Consolas" panose="020B0609020204030204" pitchFamily="49" charset="0"/>
              </a:rPr>
              <a:t>&lt;</a:t>
            </a:r>
            <a:r>
              <a:rPr lang="en-US" sz="2800" dirty="0">
                <a:solidFill>
                  <a:srgbClr val="0070C0"/>
                </a:solidFill>
                <a:latin typeface="Consolas" panose="020B0609020204030204" pitchFamily="49" charset="0"/>
              </a:rPr>
              <a:t>unsigned long</a:t>
            </a:r>
            <a:r>
              <a:rPr lang="en-US" sz="2800" dirty="0">
                <a:latin typeface="Consolas" panose="020B0609020204030204" pitchFamily="49" charset="0"/>
              </a:rPr>
              <a:t>&gt; ticks; // # of timer interrupts</a:t>
            </a:r>
          </a:p>
          <a:p>
            <a:r>
              <a:rPr lang="en-US" sz="2800" dirty="0">
                <a:latin typeface="Consolas" panose="020B0609020204030204" pitchFamily="49" charset="0"/>
              </a:rPr>
              <a:t>                                  // so far on CPU 0; it’s</a:t>
            </a:r>
          </a:p>
          <a:p>
            <a:r>
              <a:rPr lang="en-US" sz="2800" dirty="0">
                <a:latin typeface="Consolas" panose="020B0609020204030204" pitchFamily="49" charset="0"/>
              </a:rPr>
              <a:t>                                  // incremented when the</a:t>
            </a:r>
          </a:p>
          <a:p>
            <a:r>
              <a:rPr lang="en-US" sz="2800" dirty="0">
                <a:latin typeface="Consolas" panose="020B0609020204030204" pitchFamily="49" charset="0"/>
              </a:rPr>
              <a:t>                                  // timer interrupt fires</a:t>
            </a:r>
          </a:p>
        </p:txBody>
      </p:sp>
      <p:sp>
        <p:nvSpPr>
          <p:cNvPr id="5" name="Title 1">
            <a:extLst>
              <a:ext uri="{FF2B5EF4-FFF2-40B4-BE49-F238E27FC236}">
                <a16:creationId xmlns:a16="http://schemas.microsoft.com/office/drawing/2014/main" id="{63FED5FF-087C-42B2-9055-CDAFA15C7D4C}"/>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grpSp>
        <p:nvGrpSpPr>
          <p:cNvPr id="13" name="Group 12">
            <a:extLst>
              <a:ext uri="{FF2B5EF4-FFF2-40B4-BE49-F238E27FC236}">
                <a16:creationId xmlns:a16="http://schemas.microsoft.com/office/drawing/2014/main" id="{C87743F5-F635-4E77-A4E5-94C184B375C5}"/>
              </a:ext>
            </a:extLst>
          </p:cNvPr>
          <p:cNvGrpSpPr/>
          <p:nvPr/>
        </p:nvGrpSpPr>
        <p:grpSpPr>
          <a:xfrm>
            <a:off x="2268272" y="3249827"/>
            <a:ext cx="6960976" cy="3608173"/>
            <a:chOff x="2615512" y="3249827"/>
            <a:chExt cx="6960976" cy="3608173"/>
          </a:xfrm>
        </p:grpSpPr>
        <p:sp>
          <p:nvSpPr>
            <p:cNvPr id="6" name="Rectangle 5">
              <a:extLst>
                <a:ext uri="{FF2B5EF4-FFF2-40B4-BE49-F238E27FC236}">
                  <a16:creationId xmlns:a16="http://schemas.microsoft.com/office/drawing/2014/main" id="{47F72CF0-E1F5-45C2-890F-D90CA30E5869}"/>
                </a:ext>
              </a:extLst>
            </p:cNvPr>
            <p:cNvSpPr/>
            <p:nvPr/>
          </p:nvSpPr>
          <p:spPr>
            <a:xfrm>
              <a:off x="3333510" y="3249827"/>
              <a:ext cx="2615878" cy="5066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BD5178B1-050E-4259-ABA5-328E8CA65BBA}"/>
                </a:ext>
              </a:extLst>
            </p:cNvPr>
            <p:cNvCxnSpPr>
              <a:cxnSpLocks/>
              <a:endCxn id="6" idx="2"/>
            </p:cNvCxnSpPr>
            <p:nvPr/>
          </p:nvCxnSpPr>
          <p:spPr>
            <a:xfrm flipH="1" flipV="1">
              <a:off x="4641449" y="3756454"/>
              <a:ext cx="824358" cy="20141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9AE913-BE21-48DA-A31F-EE8B096B2F2E}"/>
                </a:ext>
              </a:extLst>
            </p:cNvPr>
            <p:cNvSpPr txBox="1"/>
            <p:nvPr/>
          </p:nvSpPr>
          <p:spPr>
            <a:xfrm>
              <a:off x="5226908" y="5770605"/>
              <a:ext cx="4349580" cy="954107"/>
            </a:xfrm>
            <a:prstGeom prst="rect">
              <a:avLst/>
            </a:prstGeom>
            <a:solidFill>
              <a:srgbClr val="FFCCCC"/>
            </a:solidFill>
            <a:ln w="57150">
              <a:solidFill>
                <a:srgbClr val="FF0000"/>
              </a:solidFill>
            </a:ln>
          </p:spPr>
          <p:txBody>
            <a:bodyPr wrap="square" rtlCol="0">
              <a:spAutoFit/>
            </a:bodyPr>
            <a:lstStyle/>
            <a:p>
              <a:r>
                <a:rPr lang="en-US" sz="2800" b="1" dirty="0">
                  <a:latin typeface="Segoe UI" panose="020B0502040204020203" pitchFamily="34" charset="0"/>
                  <a:cs typeface="Segoe UI" panose="020B0502040204020203" pitchFamily="34" charset="0"/>
                </a:rPr>
                <a:t>Will overflow if machine runs for a long time!</a:t>
              </a:r>
            </a:p>
          </p:txBody>
        </p:sp>
        <p:pic>
          <p:nvPicPr>
            <p:cNvPr id="11" name="Picture 10">
              <a:extLst>
                <a:ext uri="{FF2B5EF4-FFF2-40B4-BE49-F238E27FC236}">
                  <a16:creationId xmlns:a16="http://schemas.microsoft.com/office/drawing/2014/main" id="{49007962-138C-4544-862A-8EA1B4A6B6EC}"/>
                </a:ext>
              </a:extLst>
            </p:cNvPr>
            <p:cNvPicPr>
              <a:picLocks noChangeAspect="1"/>
            </p:cNvPicPr>
            <p:nvPr/>
          </p:nvPicPr>
          <p:blipFill>
            <a:blip r:embed="rId3"/>
            <a:stretch>
              <a:fillRect/>
            </a:stretch>
          </p:blipFill>
          <p:spPr>
            <a:xfrm>
              <a:off x="2615512" y="4081848"/>
              <a:ext cx="2776152" cy="2776152"/>
            </a:xfrm>
            <a:prstGeom prst="rect">
              <a:avLst/>
            </a:prstGeom>
          </p:spPr>
        </p:pic>
      </p:grpSp>
    </p:spTree>
    <p:extLst>
      <p:ext uri="{BB962C8B-B14F-4D97-AF65-F5344CB8AC3E}">
        <p14:creationId xmlns:p14="http://schemas.microsoft.com/office/powerpoint/2010/main" val="144032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41FC9-888F-AE92-7887-27F5DC6A6142}"/>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1C6C8AC2-579E-35D5-D347-87637DC172F0}"/>
              </a:ext>
            </a:extLst>
          </p:cNvPr>
          <p:cNvGrpSpPr/>
          <p:nvPr/>
        </p:nvGrpSpPr>
        <p:grpSpPr>
          <a:xfrm>
            <a:off x="129807" y="179330"/>
            <a:ext cx="12724843" cy="8652436"/>
            <a:chOff x="129807" y="179330"/>
            <a:chExt cx="12724843" cy="8652436"/>
          </a:xfrm>
        </p:grpSpPr>
        <p:cxnSp>
          <p:nvCxnSpPr>
            <p:cNvPr id="5" name="Straight Connector 4">
              <a:extLst>
                <a:ext uri="{FF2B5EF4-FFF2-40B4-BE49-F238E27FC236}">
                  <a16:creationId xmlns:a16="http://schemas.microsoft.com/office/drawing/2014/main" id="{C4014878-6EF6-A454-5020-7A90B61D0851}"/>
                </a:ext>
              </a:extLst>
            </p:cNvPr>
            <p:cNvCxnSpPr>
              <a:cxnSpLocks/>
            </p:cNvCxnSpPr>
            <p:nvPr/>
          </p:nvCxnSpPr>
          <p:spPr>
            <a:xfrm flipH="1">
              <a:off x="7943580" y="2082278"/>
              <a:ext cx="26459" cy="6749488"/>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561D9CC-08C9-3D5A-20C3-9C8EC486F2B1}"/>
                </a:ext>
              </a:extLst>
            </p:cNvPr>
            <p:cNvGrpSpPr/>
            <p:nvPr/>
          </p:nvGrpSpPr>
          <p:grpSpPr>
            <a:xfrm>
              <a:off x="303912" y="2082278"/>
              <a:ext cx="646038" cy="6749488"/>
              <a:chOff x="1048336" y="2915984"/>
              <a:chExt cx="646038" cy="9753522"/>
            </a:xfrm>
          </p:grpSpPr>
          <p:cxnSp>
            <p:nvCxnSpPr>
              <p:cNvPr id="7" name="Straight Connector 6">
                <a:extLst>
                  <a:ext uri="{FF2B5EF4-FFF2-40B4-BE49-F238E27FC236}">
                    <a16:creationId xmlns:a16="http://schemas.microsoft.com/office/drawing/2014/main" id="{DA8C3D5E-ACEE-1191-89EB-96FFB3C6A9FA}"/>
                  </a:ext>
                </a:extLst>
              </p:cNvPr>
              <p:cNvCxnSpPr>
                <a:cxnSpLocks/>
              </p:cNvCxnSpPr>
              <p:nvPr/>
            </p:nvCxnSpPr>
            <p:spPr>
              <a:xfrm>
                <a:off x="1688541" y="2915984"/>
                <a:ext cx="5833" cy="9753522"/>
              </a:xfrm>
              <a:prstGeom prst="line">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B3210A-558A-A774-EC25-7095D0678AE0}"/>
                  </a:ext>
                </a:extLst>
              </p:cNvPr>
              <p:cNvSpPr txBox="1"/>
              <p:nvPr/>
            </p:nvSpPr>
            <p:spPr>
              <a:xfrm rot="16200000">
                <a:off x="522326" y="4155334"/>
                <a:ext cx="1636796"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Time</a:t>
                </a:r>
              </a:p>
            </p:txBody>
          </p:sp>
        </p:grpSp>
        <p:grpSp>
          <p:nvGrpSpPr>
            <p:cNvPr id="9" name="Group 8">
              <a:extLst>
                <a:ext uri="{FF2B5EF4-FFF2-40B4-BE49-F238E27FC236}">
                  <a16:creationId xmlns:a16="http://schemas.microsoft.com/office/drawing/2014/main" id="{0B2D140B-16B2-6D0D-3A92-4A972E2EC5CF}"/>
                </a:ext>
              </a:extLst>
            </p:cNvPr>
            <p:cNvGrpSpPr/>
            <p:nvPr/>
          </p:nvGrpSpPr>
          <p:grpSpPr>
            <a:xfrm>
              <a:off x="129807" y="179330"/>
              <a:ext cx="1636795" cy="1891830"/>
              <a:chOff x="870143" y="1024154"/>
              <a:chExt cx="1636795" cy="1891830"/>
            </a:xfrm>
          </p:grpSpPr>
          <p:grpSp>
            <p:nvGrpSpPr>
              <p:cNvPr id="10" name="Group 9">
                <a:extLst>
                  <a:ext uri="{FF2B5EF4-FFF2-40B4-BE49-F238E27FC236}">
                    <a16:creationId xmlns:a16="http://schemas.microsoft.com/office/drawing/2014/main" id="{FEFF62EB-E2FD-D047-0516-A76F336F4527}"/>
                  </a:ext>
                </a:extLst>
              </p:cNvPr>
              <p:cNvGrpSpPr/>
              <p:nvPr/>
            </p:nvGrpSpPr>
            <p:grpSpPr>
              <a:xfrm>
                <a:off x="870143" y="1024154"/>
                <a:ext cx="1636795" cy="1891830"/>
                <a:chOff x="638650" y="989430"/>
                <a:chExt cx="1636795" cy="1891830"/>
              </a:xfrm>
            </p:grpSpPr>
            <p:pic>
              <p:nvPicPr>
                <p:cNvPr id="12" name="Picture 11">
                  <a:extLst>
                    <a:ext uri="{FF2B5EF4-FFF2-40B4-BE49-F238E27FC236}">
                      <a16:creationId xmlns:a16="http://schemas.microsoft.com/office/drawing/2014/main" id="{3E658F6E-1A41-D6C1-EB1E-848630013387}"/>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3" name="TextBox 12">
                  <a:extLst>
                    <a:ext uri="{FF2B5EF4-FFF2-40B4-BE49-F238E27FC236}">
                      <a16:creationId xmlns:a16="http://schemas.microsoft.com/office/drawing/2014/main" id="{BA0F92D6-A561-50C5-325C-E491F638ED80}"/>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1</a:t>
                  </a:r>
                </a:p>
              </p:txBody>
            </p:sp>
          </p:grpSp>
          <p:sp>
            <p:nvSpPr>
              <p:cNvPr id="11" name="TextBox 10">
                <a:extLst>
                  <a:ext uri="{FF2B5EF4-FFF2-40B4-BE49-F238E27FC236}">
                    <a16:creationId xmlns:a16="http://schemas.microsoft.com/office/drawing/2014/main" id="{48AAA345-4DDE-29F9-7C34-9999F34FF1EB}"/>
                  </a:ext>
                </a:extLst>
              </p:cNvPr>
              <p:cNvSpPr txBox="1"/>
              <p:nvPr/>
            </p:nvSpPr>
            <p:spPr>
              <a:xfrm>
                <a:off x="1340723"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S</a:t>
                </a:r>
              </a:p>
            </p:txBody>
          </p:sp>
        </p:grpSp>
        <p:grpSp>
          <p:nvGrpSpPr>
            <p:cNvPr id="14" name="Group 13">
              <a:extLst>
                <a:ext uri="{FF2B5EF4-FFF2-40B4-BE49-F238E27FC236}">
                  <a16:creationId xmlns:a16="http://schemas.microsoft.com/office/drawing/2014/main" id="{B0D8DA7D-0AE9-295B-5EF1-87D68FBB21CA}"/>
                </a:ext>
              </a:extLst>
            </p:cNvPr>
            <p:cNvGrpSpPr/>
            <p:nvPr/>
          </p:nvGrpSpPr>
          <p:grpSpPr>
            <a:xfrm>
              <a:off x="7151640" y="179330"/>
              <a:ext cx="1636795" cy="1891830"/>
              <a:chOff x="4780221" y="1024154"/>
              <a:chExt cx="1636795" cy="1891830"/>
            </a:xfrm>
          </p:grpSpPr>
          <p:grpSp>
            <p:nvGrpSpPr>
              <p:cNvPr id="15" name="Group 14">
                <a:extLst>
                  <a:ext uri="{FF2B5EF4-FFF2-40B4-BE49-F238E27FC236}">
                    <a16:creationId xmlns:a16="http://schemas.microsoft.com/office/drawing/2014/main" id="{D7503AFF-AC26-9A88-0B2F-442CB4F85A05}"/>
                  </a:ext>
                </a:extLst>
              </p:cNvPr>
              <p:cNvGrpSpPr/>
              <p:nvPr/>
            </p:nvGrpSpPr>
            <p:grpSpPr>
              <a:xfrm>
                <a:off x="4780221" y="1024154"/>
                <a:ext cx="1636795" cy="1891830"/>
                <a:chOff x="638650" y="989430"/>
                <a:chExt cx="1636795" cy="1891830"/>
              </a:xfrm>
            </p:grpSpPr>
            <p:pic>
              <p:nvPicPr>
                <p:cNvPr id="17" name="Picture 16">
                  <a:extLst>
                    <a:ext uri="{FF2B5EF4-FFF2-40B4-BE49-F238E27FC236}">
                      <a16:creationId xmlns:a16="http://schemas.microsoft.com/office/drawing/2014/main" id="{A9749AED-3686-7B32-2338-3463B46A271C}"/>
                    </a:ext>
                  </a:extLst>
                </p:cNvPr>
                <p:cNvPicPr>
                  <a:picLocks noChangeAspect="1"/>
                </p:cNvPicPr>
                <p:nvPr/>
              </p:nvPicPr>
              <p:blipFill>
                <a:blip r:embed="rId3"/>
                <a:stretch>
                  <a:fillRect/>
                </a:stretch>
              </p:blipFill>
              <p:spPr>
                <a:xfrm>
                  <a:off x="761414" y="1489991"/>
                  <a:ext cx="1391269" cy="1391269"/>
                </a:xfrm>
                <a:prstGeom prst="rect">
                  <a:avLst/>
                </a:prstGeom>
              </p:spPr>
            </p:pic>
            <p:sp>
              <p:nvSpPr>
                <p:cNvPr id="18" name="TextBox 17">
                  <a:extLst>
                    <a:ext uri="{FF2B5EF4-FFF2-40B4-BE49-F238E27FC236}">
                      <a16:creationId xmlns:a16="http://schemas.microsoft.com/office/drawing/2014/main" id="{C346D70F-49D9-1A90-0CCC-CACD16D96A28}"/>
                    </a:ext>
                  </a:extLst>
                </p:cNvPr>
                <p:cNvSpPr txBox="1"/>
                <p:nvPr/>
              </p:nvSpPr>
              <p:spPr>
                <a:xfrm>
                  <a:off x="638650" y="989430"/>
                  <a:ext cx="16367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Core 2</a:t>
                  </a:r>
                </a:p>
              </p:txBody>
            </p:sp>
          </p:grpSp>
          <p:sp>
            <p:nvSpPr>
              <p:cNvPr id="16" name="TextBox 15">
                <a:extLst>
                  <a:ext uri="{FF2B5EF4-FFF2-40B4-BE49-F238E27FC236}">
                    <a16:creationId xmlns:a16="http://schemas.microsoft.com/office/drawing/2014/main" id="{97183188-D158-CD48-1AF4-85BD2DC63C39}"/>
                  </a:ext>
                </a:extLst>
              </p:cNvPr>
              <p:cNvSpPr txBox="1"/>
              <p:nvPr/>
            </p:nvSpPr>
            <p:spPr>
              <a:xfrm>
                <a:off x="5231746" y="1915611"/>
                <a:ext cx="691803"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W</a:t>
                </a:r>
              </a:p>
            </p:txBody>
          </p:sp>
        </p:grpSp>
        <p:grpSp>
          <p:nvGrpSpPr>
            <p:cNvPr id="29" name="Group 28">
              <a:extLst>
                <a:ext uri="{FF2B5EF4-FFF2-40B4-BE49-F238E27FC236}">
                  <a16:creationId xmlns:a16="http://schemas.microsoft.com/office/drawing/2014/main" id="{EC88956F-3078-759D-0E45-63A5E21E0424}"/>
                </a:ext>
              </a:extLst>
            </p:cNvPr>
            <p:cNvGrpSpPr/>
            <p:nvPr/>
          </p:nvGrpSpPr>
          <p:grpSpPr>
            <a:xfrm>
              <a:off x="949950" y="2769253"/>
              <a:ext cx="6944779" cy="2708434"/>
              <a:chOff x="949951" y="3430479"/>
              <a:chExt cx="6484187" cy="2708434"/>
            </a:xfrm>
          </p:grpSpPr>
          <p:sp>
            <p:nvSpPr>
              <p:cNvPr id="22" name="TextBox 21">
                <a:extLst>
                  <a:ext uri="{FF2B5EF4-FFF2-40B4-BE49-F238E27FC236}">
                    <a16:creationId xmlns:a16="http://schemas.microsoft.com/office/drawing/2014/main" id="{FDB95990-141F-090B-41D3-AF0C23CDA520}"/>
                  </a:ext>
                </a:extLst>
              </p:cNvPr>
              <p:cNvSpPr txBox="1"/>
              <p:nvPr/>
            </p:nvSpPr>
            <p:spPr>
              <a:xfrm>
                <a:off x="949951" y="3430479"/>
                <a:ext cx="6484187" cy="2708434"/>
              </a:xfrm>
              <a:prstGeom prst="rect">
                <a:avLst/>
              </a:prstGeom>
              <a:noFill/>
            </p:spPr>
            <p:txBody>
              <a:bodyPr wrap="square">
                <a:spAutoFit/>
              </a:bodyPr>
              <a:lstStyle/>
              <a:p>
                <a:r>
                  <a:rPr lang="en-US" b="1" dirty="0" err="1">
                    <a:latin typeface="Consolas" panose="020B0609020204030204" pitchFamily="49" charset="0"/>
                  </a:rPr>
                  <a:t>wchan_sleep</a:t>
                </a:r>
                <a:r>
                  <a:rPr lang="en-US" b="1" dirty="0">
                    <a:latin typeface="Consolas" panose="020B0609020204030204" pitchFamily="49" charset="0"/>
                  </a:rPr>
                  <a:t>(struct </a:t>
                </a:r>
                <a:r>
                  <a:rPr lang="en-US" b="1" dirty="0" err="1">
                    <a:latin typeface="Consolas" panose="020B0609020204030204" pitchFamily="49" charset="0"/>
                  </a:rPr>
                  <a:t>wchan</a:t>
                </a:r>
                <a:r>
                  <a:rPr lang="en-US" b="1" dirty="0">
                    <a:latin typeface="Consolas" panose="020B0609020204030204" pitchFamily="49" charset="0"/>
                  </a:rPr>
                  <a:t> *</a:t>
                </a:r>
                <a:r>
                  <a:rPr lang="en-US" b="1" dirty="0" err="1">
                    <a:latin typeface="Consolas" panose="020B0609020204030204" pitchFamily="49" charset="0"/>
                  </a:rPr>
                  <a:t>wc</a:t>
                </a:r>
                <a:r>
                  <a:rPr lang="en-US" b="1" dirty="0">
                    <a:latin typeface="Consolas" panose="020B0609020204030204" pitchFamily="49" charset="0"/>
                  </a:rPr>
                  <a:t>, struct spinlock *</a:t>
                </a:r>
                <a:r>
                  <a:rPr lang="en-US" b="1" dirty="0" err="1">
                    <a:latin typeface="Consolas" panose="020B0609020204030204" pitchFamily="49" charset="0"/>
                  </a:rPr>
                  <a:t>lk</a:t>
                </a:r>
                <a:r>
                  <a:rPr lang="en-US" b="1" dirty="0">
                    <a:latin typeface="Consolas" panose="020B0609020204030204" pitchFamily="49" charset="0"/>
                  </a:rPr>
                  <a:t>)</a:t>
                </a:r>
              </a:p>
              <a:p>
                <a:r>
                  <a:rPr lang="en-US" b="1" dirty="0">
                    <a:latin typeface="Consolas" panose="020B0609020204030204" pitchFamily="49" charset="0"/>
                  </a:rPr>
                  <a:t>    </a:t>
                </a:r>
                <a:r>
                  <a:rPr lang="en-US" b="1" dirty="0" err="1">
                    <a:latin typeface="Consolas" panose="020B0609020204030204" pitchFamily="49" charset="0"/>
                  </a:rPr>
                  <a:t>thread_switch</a:t>
                </a:r>
                <a:r>
                  <a:rPr lang="en-US" b="1" dirty="0">
                    <a:latin typeface="Consolas" panose="020B0609020204030204" pitchFamily="49" charset="0"/>
                  </a:rPr>
                  <a:t>(S_SLEEP, </a:t>
                </a:r>
                <a:r>
                  <a:rPr lang="en-US" b="1" dirty="0" err="1">
                    <a:latin typeface="Consolas" panose="020B0609020204030204" pitchFamily="49" charset="0"/>
                  </a:rPr>
                  <a:t>wc</a:t>
                </a:r>
                <a:r>
                  <a:rPr lang="en-US" b="1" dirty="0">
                    <a:latin typeface="Consolas" panose="020B0609020204030204" pitchFamily="49" charset="0"/>
                  </a:rPr>
                  <a:t>, </a:t>
                </a:r>
                <a:r>
                  <a:rPr lang="en-US" b="1" dirty="0" err="1">
                    <a:latin typeface="Consolas" panose="020B0609020204030204" pitchFamily="49" charset="0"/>
                  </a:rPr>
                  <a:t>lk</a:t>
                </a:r>
                <a:r>
                  <a:rPr lang="en-US" b="1" dirty="0">
                    <a:latin typeface="Consolas" panose="020B0609020204030204" pitchFamily="49" charset="0"/>
                  </a:rPr>
                  <a:t>)</a:t>
                </a:r>
              </a:p>
              <a:p>
                <a:r>
                  <a:rPr lang="en-US" b="1" dirty="0">
                    <a:latin typeface="Consolas" panose="020B0609020204030204" pitchFamily="49" charset="0"/>
                  </a:rPr>
                  <a:t>        </a:t>
                </a:r>
                <a:r>
                  <a:rPr lang="en-US" b="1" dirty="0" err="1">
                    <a:latin typeface="Consolas" panose="020B0609020204030204" pitchFamily="49" charset="0"/>
                  </a:rPr>
                  <a:t>threadlist_addtail</a:t>
                </a:r>
                <a:r>
                  <a:rPr lang="en-US" b="1" dirty="0">
                    <a:latin typeface="Consolas" panose="020B0609020204030204" pitchFamily="49" charset="0"/>
                  </a:rPr>
                  <a:t>(&amp;</a:t>
                </a:r>
                <a:r>
                  <a:rPr lang="en-US" b="1" dirty="0" err="1">
                    <a:latin typeface="Consolas" panose="020B0609020204030204" pitchFamily="49" charset="0"/>
                  </a:rPr>
                  <a:t>wc</a:t>
                </a:r>
                <a:r>
                  <a:rPr lang="en-US" b="1" dirty="0">
                    <a:latin typeface="Consolas" panose="020B0609020204030204" pitchFamily="49" charset="0"/>
                  </a:rPr>
                  <a:t>-&gt;</a:t>
                </a:r>
                <a:r>
                  <a:rPr lang="en-US" b="1" dirty="0" err="1">
                    <a:latin typeface="Consolas" panose="020B0609020204030204" pitchFamily="49" charset="0"/>
                  </a:rPr>
                  <a:t>wc_threads</a:t>
                </a:r>
                <a:r>
                  <a:rPr lang="en-US" b="1" dirty="0">
                    <a:latin typeface="Consolas" panose="020B0609020204030204" pitchFamily="49" charset="0"/>
                  </a:rPr>
                  <a:t>, cur);</a:t>
                </a:r>
              </a:p>
              <a:p>
                <a:r>
                  <a:rPr lang="en-US" b="1" dirty="0">
                    <a:latin typeface="Consolas" panose="020B0609020204030204" pitchFamily="49" charset="0"/>
                  </a:rPr>
                  <a:t>        </a:t>
                </a:r>
                <a:r>
                  <a:rPr lang="en-US" b="1" dirty="0" err="1">
                    <a:latin typeface="Consolas" panose="020B0609020204030204" pitchFamily="49" charset="0"/>
                  </a:rPr>
                  <a:t>spinlock_release</a:t>
                </a:r>
                <a:r>
                  <a:rPr lang="en-US" b="1" dirty="0">
                    <a:latin typeface="Consolas" panose="020B0609020204030204" pitchFamily="49" charset="0"/>
                  </a:rPr>
                  <a:t>(</a:t>
                </a:r>
                <a:r>
                  <a:rPr lang="en-US" b="1" dirty="0" err="1">
                    <a:latin typeface="Consolas" panose="020B0609020204030204" pitchFamily="49" charset="0"/>
                  </a:rPr>
                  <a:t>lk</a:t>
                </a:r>
                <a:r>
                  <a:rPr lang="en-US" b="1" dirty="0">
                    <a:latin typeface="Consolas" panose="020B0609020204030204" pitchFamily="49" charset="0"/>
                  </a:rPr>
                  <a:t>);</a:t>
                </a:r>
              </a:p>
              <a:p>
                <a:endParaRPr lang="en-US" sz="800" b="1" dirty="0">
                  <a:latin typeface="Consolas" panose="020B0609020204030204" pitchFamily="49" charset="0"/>
                </a:endParaRPr>
              </a:p>
              <a:p>
                <a:r>
                  <a:rPr lang="en-US" b="1" dirty="0">
                    <a:latin typeface="Consolas" panose="020B0609020204030204" pitchFamily="49" charset="0"/>
                  </a:rPr>
                  <a:t>        //Scheduler on Core 1 now saves S’s state</a:t>
                </a:r>
              </a:p>
              <a:p>
                <a:r>
                  <a:rPr lang="en-US" b="1" dirty="0">
                    <a:latin typeface="Consolas" panose="020B0609020204030204" pitchFamily="49" charset="0"/>
                  </a:rPr>
                  <a:t>        //on S’s kernel stack (like Chickadee’s</a:t>
                </a:r>
              </a:p>
              <a:p>
                <a:r>
                  <a:rPr lang="en-US" b="1" dirty="0">
                    <a:latin typeface="Consolas" panose="020B0609020204030204" pitchFamily="49" charset="0"/>
                  </a:rPr>
                  <a:t>        //proc::yield() does) and switches to another </a:t>
                </a:r>
              </a:p>
              <a:p>
                <a:r>
                  <a:rPr lang="en-US" b="1" dirty="0">
                    <a:latin typeface="Consolas" panose="020B0609020204030204" pitchFamily="49" charset="0"/>
                  </a:rPr>
                  <a:t>        //thread; we’ll return here when S is</a:t>
                </a:r>
              </a:p>
              <a:p>
                <a:r>
                  <a:rPr lang="en-US" b="1" dirty="0">
                    <a:latin typeface="Consolas" panose="020B0609020204030204" pitchFamily="49" charset="0"/>
                  </a:rPr>
                  <a:t>        //rescheduled . . .</a:t>
                </a:r>
              </a:p>
            </p:txBody>
          </p:sp>
          <p:cxnSp>
            <p:nvCxnSpPr>
              <p:cNvPr id="26" name="Connector: Elbow 25">
                <a:extLst>
                  <a:ext uri="{FF2B5EF4-FFF2-40B4-BE49-F238E27FC236}">
                    <a16:creationId xmlns:a16="http://schemas.microsoft.com/office/drawing/2014/main" id="{2E2ECB45-1429-A53D-2DFD-53CA86C64EE0}"/>
                  </a:ext>
                </a:extLst>
              </p:cNvPr>
              <p:cNvCxnSpPr>
                <a:cxnSpLocks/>
              </p:cNvCxnSpPr>
              <p:nvPr/>
            </p:nvCxnSpPr>
            <p:spPr>
              <a:xfrm rot="16200000" flipH="1">
                <a:off x="1298844" y="3709594"/>
                <a:ext cx="171293" cy="16315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52BDB5B-4B0F-8724-855F-6D379CF032EA}"/>
                  </a:ext>
                </a:extLst>
              </p:cNvPr>
              <p:cNvCxnSpPr>
                <a:cxnSpLocks/>
              </p:cNvCxnSpPr>
              <p:nvPr/>
            </p:nvCxnSpPr>
            <p:spPr>
              <a:xfrm rot="16200000" flipH="1">
                <a:off x="1739430" y="4001049"/>
                <a:ext cx="185484" cy="16315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72624617-C957-9046-63FF-4CC2A9DBDFD0}"/>
                  </a:ext>
                </a:extLst>
              </p:cNvPr>
              <p:cNvCxnSpPr>
                <a:cxnSpLocks/>
              </p:cNvCxnSpPr>
              <p:nvPr/>
            </p:nvCxnSpPr>
            <p:spPr>
              <a:xfrm rot="16200000" flipH="1">
                <a:off x="1651535" y="4181262"/>
                <a:ext cx="361277" cy="16315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4" name="Content Placeholder 2">
              <a:extLst>
                <a:ext uri="{FF2B5EF4-FFF2-40B4-BE49-F238E27FC236}">
                  <a16:creationId xmlns:a16="http://schemas.microsoft.com/office/drawing/2014/main" id="{AAF1AF08-B949-0F23-AD65-3A141251D4BD}"/>
                </a:ext>
              </a:extLst>
            </p:cNvPr>
            <p:cNvSpPr txBox="1">
              <a:spLocks/>
            </p:cNvSpPr>
            <p:nvPr/>
          </p:nvSpPr>
          <p:spPr>
            <a:xfrm>
              <a:off x="7943580" y="2692887"/>
              <a:ext cx="4195500" cy="41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800" b="1" dirty="0" err="1">
                  <a:latin typeface="Consolas" panose="020B0609020204030204" pitchFamily="49" charset="0"/>
                  <a:cs typeface="Segoe UI" panose="020B0502040204020203" pitchFamily="34" charset="0"/>
                </a:rPr>
                <a:t>x_lock</a:t>
              </a:r>
              <a:r>
                <a:rPr lang="en-US" sz="1800" b="1" dirty="0">
                  <a:latin typeface="Consolas" panose="020B0609020204030204" pitchFamily="49" charset="0"/>
                  <a:cs typeface="Segoe UI" panose="020B0502040204020203" pitchFamily="34" charset="0"/>
                </a:rPr>
                <a:t>-&gt;lock()</a:t>
              </a:r>
            </a:p>
            <a:p>
              <a:pPr>
                <a:spcBef>
                  <a:spcPts val="300"/>
                </a:spcBef>
              </a:pPr>
              <a:endParaRPr lang="en-US" sz="1800" b="1" dirty="0">
                <a:latin typeface="Consolas" panose="020B0609020204030204" pitchFamily="49" charset="0"/>
                <a:cs typeface="Segoe UI" panose="020B0502040204020203" pitchFamily="34" charset="0"/>
              </a:endParaRPr>
            </a:p>
            <a:p>
              <a:pPr marL="0" indent="0">
                <a:spcBef>
                  <a:spcPts val="300"/>
                </a:spcBef>
                <a:buNone/>
              </a:pPr>
              <a:r>
                <a:rPr lang="en-US" sz="2400" b="1" dirty="0">
                  <a:latin typeface="Consolas" panose="020B0609020204030204" pitchFamily="49" charset="0"/>
                  <a:cs typeface="Segoe UI" panose="020B0502040204020203" pitchFamily="34" charset="0"/>
                </a:rPr>
                <a:t> </a:t>
              </a:r>
              <a:r>
                <a:rPr lang="en-US" sz="1600" b="1" dirty="0">
                  <a:latin typeface="Consolas" panose="020B0609020204030204" pitchFamily="49" charset="0"/>
                  <a:cs typeface="Segoe UI" panose="020B0502040204020203" pitchFamily="34" charset="0"/>
                </a:rPr>
                <a:t>   </a:t>
              </a:r>
              <a:r>
                <a:rPr lang="en-US" sz="1800" b="1" dirty="0">
                  <a:latin typeface="Consolas" panose="020B0609020204030204" pitchFamily="49" charset="0"/>
                  <a:cs typeface="Segoe UI" panose="020B0502040204020203" pitchFamily="34" charset="0"/>
                </a:rPr>
                <a:t>//Waits to acquire lock</a:t>
              </a:r>
              <a:endParaRPr lang="en-US" sz="1800" b="1" dirty="0">
                <a:latin typeface="Segoe UI" panose="020B0502040204020203" pitchFamily="34" charset="0"/>
                <a:cs typeface="Segoe UI" panose="020B0502040204020203" pitchFamily="34" charset="0"/>
              </a:endParaRPr>
            </a:p>
          </p:txBody>
        </p:sp>
        <p:sp>
          <p:nvSpPr>
            <p:cNvPr id="35" name="Content Placeholder 2">
              <a:extLst>
                <a:ext uri="{FF2B5EF4-FFF2-40B4-BE49-F238E27FC236}">
                  <a16:creationId xmlns:a16="http://schemas.microsoft.com/office/drawing/2014/main" id="{BC60E2E9-47D8-BC76-0E58-D4378E20C5FA}"/>
                </a:ext>
              </a:extLst>
            </p:cNvPr>
            <p:cNvSpPr txBox="1">
              <a:spLocks/>
            </p:cNvSpPr>
            <p:nvPr/>
          </p:nvSpPr>
          <p:spPr>
            <a:xfrm>
              <a:off x="918675" y="2175849"/>
              <a:ext cx="4740875" cy="695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000" b="1" dirty="0" err="1">
                  <a:latin typeface="Consolas" panose="020B0609020204030204" pitchFamily="49" charset="0"/>
                  <a:cs typeface="Segoe UI" panose="020B0502040204020203" pitchFamily="34" charset="0"/>
                </a:rPr>
                <a:t>x_lock</a:t>
              </a:r>
              <a:r>
                <a:rPr lang="en-US" sz="2000" b="1" dirty="0">
                  <a:latin typeface="Consolas" panose="020B0609020204030204" pitchFamily="49" charset="0"/>
                  <a:cs typeface="Segoe UI" panose="020B0502040204020203" pitchFamily="34" charset="0"/>
                </a:rPr>
                <a:t>-&gt;lock()</a:t>
              </a:r>
            </a:p>
            <a:p>
              <a:pPr>
                <a:spcBef>
                  <a:spcPts val="300"/>
                </a:spcBef>
              </a:pPr>
              <a:r>
                <a:rPr lang="en-US" sz="2000" b="1" dirty="0">
                  <a:latin typeface="Segoe UI" panose="020B0502040204020203" pitchFamily="34" charset="0"/>
                  <a:cs typeface="Segoe UI" panose="020B0502040204020203" pitchFamily="34" charset="0"/>
                </a:rPr>
                <a:t>Computes</a:t>
              </a:r>
              <a:r>
                <a:rPr lang="en-US" sz="2000" b="1" dirty="0">
                  <a:latin typeface="Consolas" panose="020B0609020204030204" pitchFamily="49" charset="0"/>
                  <a:cs typeface="Segoe UI" panose="020B0502040204020203" pitchFamily="34" charset="0"/>
                </a:rPr>
                <a:t> f(x) == false</a:t>
              </a:r>
            </a:p>
          </p:txBody>
        </p:sp>
        <p:cxnSp>
          <p:nvCxnSpPr>
            <p:cNvPr id="37" name="Straight Connector 36">
              <a:extLst>
                <a:ext uri="{FF2B5EF4-FFF2-40B4-BE49-F238E27FC236}">
                  <a16:creationId xmlns:a16="http://schemas.microsoft.com/office/drawing/2014/main" id="{EAE90219-B659-C848-4D49-002F8AE07E9C}"/>
                </a:ext>
              </a:extLst>
            </p:cNvPr>
            <p:cNvCxnSpPr>
              <a:cxnSpLocks/>
            </p:cNvCxnSpPr>
            <p:nvPr/>
          </p:nvCxnSpPr>
          <p:spPr>
            <a:xfrm>
              <a:off x="4845503" y="3975728"/>
              <a:ext cx="3611983" cy="10504"/>
            </a:xfrm>
            <a:prstGeom prst="line">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DEB479-314A-7C3C-3A52-845A57C59D0A}"/>
                </a:ext>
              </a:extLst>
            </p:cNvPr>
            <p:cNvCxnSpPr>
              <a:cxnSpLocks/>
            </p:cNvCxnSpPr>
            <p:nvPr/>
          </p:nvCxnSpPr>
          <p:spPr>
            <a:xfrm>
              <a:off x="8457486" y="3029289"/>
              <a:ext cx="0" cy="946439"/>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EACEE4-907E-FD90-346E-099C96618DF3}"/>
                </a:ext>
              </a:extLst>
            </p:cNvPr>
            <p:cNvSpPr txBox="1"/>
            <p:nvPr/>
          </p:nvSpPr>
          <p:spPr>
            <a:xfrm>
              <a:off x="7950160" y="4275380"/>
              <a:ext cx="4241840" cy="2462213"/>
            </a:xfrm>
            <a:prstGeom prst="rect">
              <a:avLst/>
            </a:prstGeom>
            <a:noFill/>
          </p:spPr>
          <p:txBody>
            <a:bodyPr wrap="square">
              <a:spAutoFit/>
            </a:bodyPr>
            <a:lstStyle/>
            <a:p>
              <a:r>
                <a:rPr lang="en-US" sz="1400" b="1" dirty="0" err="1">
                  <a:latin typeface="Consolas" panose="020B0609020204030204" pitchFamily="49" charset="0"/>
                </a:rPr>
                <a:t>wchan_wakeone</a:t>
              </a:r>
              <a:r>
                <a:rPr lang="en-US" sz="1400" b="1" dirty="0">
                  <a:latin typeface="Consolas" panose="020B0609020204030204" pitchFamily="49" charset="0"/>
                </a:rPr>
                <a:t>(</a:t>
              </a:r>
              <a:r>
                <a:rPr lang="en-US" sz="1400" b="1" dirty="0">
                  <a:solidFill>
                    <a:srgbClr val="0070C0"/>
                  </a:solidFill>
                  <a:latin typeface="Consolas" panose="020B0609020204030204" pitchFamily="49" charset="0"/>
                </a:rPr>
                <a:t>struct</a:t>
              </a:r>
              <a:r>
                <a:rPr lang="en-US" sz="1400" b="1" dirty="0">
                  <a:latin typeface="Consolas" panose="020B0609020204030204" pitchFamily="49" charset="0"/>
                </a:rPr>
                <a:t> </a:t>
              </a:r>
              <a:r>
                <a:rPr lang="en-US" sz="1400" b="1" dirty="0" err="1">
                  <a:latin typeface="Consolas" panose="020B0609020204030204" pitchFamily="49" charset="0"/>
                </a:rPr>
                <a:t>wchan</a:t>
              </a:r>
              <a:r>
                <a:rPr lang="en-US" sz="1400" b="1" dirty="0">
                  <a:latin typeface="Consolas" panose="020B0609020204030204" pitchFamily="49" charset="0"/>
                </a:rPr>
                <a:t> *</a:t>
              </a:r>
              <a:r>
                <a:rPr lang="en-US" sz="1400" b="1" dirty="0" err="1">
                  <a:latin typeface="Consolas" panose="020B0609020204030204" pitchFamily="49" charset="0"/>
                </a:rPr>
                <a:t>wc</a:t>
              </a:r>
              <a:r>
                <a:rPr lang="en-US" sz="1400" b="1" dirty="0">
                  <a:latin typeface="Consolas" panose="020B0609020204030204" pitchFamily="49" charset="0"/>
                </a:rPr>
                <a:t>,</a:t>
              </a:r>
            </a:p>
            <a:p>
              <a:r>
                <a:rPr lang="en-US" sz="1400" b="1" dirty="0">
                  <a:latin typeface="Consolas" panose="020B0609020204030204" pitchFamily="49" charset="0"/>
                </a:rPr>
                <a:t>              </a:t>
              </a:r>
              <a:r>
                <a:rPr lang="en-US" sz="1400" b="1" dirty="0">
                  <a:solidFill>
                    <a:srgbClr val="0070C0"/>
                  </a:solidFill>
                  <a:latin typeface="Consolas" panose="020B0609020204030204" pitchFamily="49" charset="0"/>
                </a:rPr>
                <a:t>struct</a:t>
              </a:r>
              <a:r>
                <a:rPr lang="en-US" sz="1400" b="1" dirty="0">
                  <a:latin typeface="Consolas" panose="020B0609020204030204" pitchFamily="49" charset="0"/>
                </a:rPr>
                <a:t> spinlock *</a:t>
              </a:r>
              <a:r>
                <a:rPr lang="en-US" sz="1400" b="1" dirty="0" err="1">
                  <a:latin typeface="Consolas" panose="020B0609020204030204" pitchFamily="49" charset="0"/>
                </a:rPr>
                <a:t>lk</a:t>
              </a:r>
              <a:r>
                <a:rPr lang="en-US" sz="1400" b="1" dirty="0">
                  <a:latin typeface="Consolas" panose="020B0609020204030204" pitchFamily="49" charset="0"/>
                </a:rPr>
                <a:t>) {</a:t>
              </a:r>
            </a:p>
            <a:p>
              <a:r>
                <a:rPr lang="en-US" sz="1400" b="1" dirty="0">
                  <a:solidFill>
                    <a:srgbClr val="0070C0"/>
                  </a:solidFill>
                  <a:latin typeface="Consolas" panose="020B0609020204030204" pitchFamily="49" charset="0"/>
                </a:rPr>
                <a:t>   struct</a:t>
              </a:r>
              <a:r>
                <a:rPr lang="en-US" sz="1400" b="1" dirty="0">
                  <a:latin typeface="Consolas" panose="020B0609020204030204" pitchFamily="49" charset="0"/>
                </a:rPr>
                <a:t> thread *target = </a:t>
              </a:r>
            </a:p>
            <a:p>
              <a:r>
                <a:rPr lang="en-US" sz="1400" b="1" dirty="0">
                  <a:latin typeface="Consolas" panose="020B0609020204030204" pitchFamily="49" charset="0"/>
                </a:rPr>
                <a:t>         </a:t>
              </a:r>
              <a:r>
                <a:rPr lang="en-US" sz="1400" b="1" dirty="0" err="1">
                  <a:latin typeface="Consolas" panose="020B0609020204030204" pitchFamily="49" charset="0"/>
                </a:rPr>
                <a:t>threadlist_remhead</a:t>
              </a:r>
              <a:r>
                <a:rPr lang="en-US" sz="1400" b="1" dirty="0">
                  <a:latin typeface="Consolas" panose="020B0609020204030204" pitchFamily="49" charset="0"/>
                </a:rPr>
                <a:t>(&amp;</a:t>
              </a:r>
              <a:r>
                <a:rPr lang="en-US" sz="1400" b="1" dirty="0" err="1">
                  <a:latin typeface="Consolas" panose="020B0609020204030204" pitchFamily="49" charset="0"/>
                </a:rPr>
                <a:t>wc</a:t>
              </a:r>
              <a:r>
                <a:rPr lang="en-US" sz="1400" b="1" dirty="0">
                  <a:latin typeface="Consolas" panose="020B0609020204030204" pitchFamily="49" charset="0"/>
                </a:rPr>
                <a:t>-&gt;</a:t>
              </a:r>
            </a:p>
            <a:p>
              <a:r>
                <a:rPr lang="en-US" sz="1400" b="1" dirty="0">
                  <a:latin typeface="Consolas" panose="020B0609020204030204" pitchFamily="49" charset="0"/>
                </a:rPr>
                <a:t>                            </a:t>
              </a:r>
              <a:r>
                <a:rPr lang="en-US" sz="1400" b="1" dirty="0" err="1">
                  <a:latin typeface="Consolas" panose="020B0609020204030204" pitchFamily="49" charset="0"/>
                </a:rPr>
                <a:t>wc_threads</a:t>
              </a:r>
              <a:r>
                <a:rPr lang="en-US" sz="1400" b="1" dirty="0">
                  <a:latin typeface="Consolas" panose="020B0609020204030204" pitchFamily="49" charset="0"/>
                </a:rPr>
                <a:t>);</a:t>
              </a:r>
            </a:p>
            <a:p>
              <a:r>
                <a:rPr lang="en-US" sz="1400" b="1" dirty="0">
                  <a:latin typeface="Consolas" panose="020B0609020204030204" pitchFamily="49" charset="0"/>
                </a:rPr>
                <a:t>   if (target == NULL) {</a:t>
              </a:r>
            </a:p>
            <a:p>
              <a:r>
                <a:rPr lang="en-US" sz="1400" b="1" dirty="0">
                  <a:solidFill>
                    <a:srgbClr val="0070C0"/>
                  </a:solidFill>
                  <a:latin typeface="Consolas" panose="020B0609020204030204" pitchFamily="49" charset="0"/>
                </a:rPr>
                <a:t>       return</a:t>
              </a:r>
              <a:r>
                <a:rPr lang="en-US" sz="1400" b="1" dirty="0">
                  <a:latin typeface="Consolas" panose="020B0609020204030204" pitchFamily="49" charset="0"/>
                </a:rPr>
                <a:t>; //Nobody’s waiting on </a:t>
              </a:r>
              <a:r>
                <a:rPr lang="en-US" sz="1400" b="1" dirty="0" err="1">
                  <a:latin typeface="Consolas" panose="020B0609020204030204" pitchFamily="49" charset="0"/>
                </a:rPr>
                <a:t>wc</a:t>
              </a:r>
              <a:r>
                <a:rPr lang="en-US" sz="1400" b="1" dirty="0">
                  <a:latin typeface="Consolas" panose="020B0609020204030204" pitchFamily="49" charset="0"/>
                </a:rPr>
                <a:t>!</a:t>
              </a:r>
            </a:p>
            <a:p>
              <a:r>
                <a:rPr lang="en-US" sz="1400" b="1" dirty="0">
                  <a:latin typeface="Consolas" panose="020B0609020204030204" pitchFamily="49" charset="0"/>
                </a:rPr>
                <a:t>   }</a:t>
              </a:r>
            </a:p>
            <a:p>
              <a:r>
                <a:rPr lang="en-US" sz="1400" b="1" dirty="0">
                  <a:latin typeface="Consolas" panose="020B0609020204030204" pitchFamily="49" charset="0"/>
                </a:rPr>
                <a:t>   //Add the thread to a </a:t>
              </a:r>
              <a:r>
                <a:rPr lang="en-US" sz="1400" b="1" dirty="0" err="1">
                  <a:latin typeface="Consolas" panose="020B0609020204030204" pitchFamily="49" charset="0"/>
                </a:rPr>
                <a:t>runqueue</a:t>
              </a:r>
              <a:r>
                <a:rPr lang="en-US" sz="1400" b="1" dirty="0">
                  <a:latin typeface="Consolas" panose="020B0609020204030204" pitchFamily="49" charset="0"/>
                </a:rPr>
                <a:t>.</a:t>
              </a:r>
            </a:p>
            <a:p>
              <a:r>
                <a:rPr lang="en-US" sz="1400" b="1" dirty="0">
                  <a:latin typeface="Consolas" panose="020B0609020204030204" pitchFamily="49" charset="0"/>
                </a:rPr>
                <a:t>   </a:t>
              </a:r>
              <a:r>
                <a:rPr lang="en-US" sz="1400" b="1" dirty="0" err="1">
                  <a:latin typeface="Consolas" panose="020B0609020204030204" pitchFamily="49" charset="0"/>
                </a:rPr>
                <a:t>thread_make_runnable</a:t>
              </a:r>
              <a:r>
                <a:rPr lang="en-US" sz="1400" b="1" dirty="0">
                  <a:latin typeface="Consolas" panose="020B0609020204030204" pitchFamily="49" charset="0"/>
                </a:rPr>
                <a:t>(target);</a:t>
              </a:r>
            </a:p>
            <a:p>
              <a:r>
                <a:rPr lang="en-US" sz="1400" b="1" dirty="0">
                  <a:latin typeface="Consolas" panose="020B0609020204030204" pitchFamily="49" charset="0"/>
                </a:rPr>
                <a:t>}</a:t>
              </a:r>
            </a:p>
          </p:txBody>
        </p:sp>
        <p:sp>
          <p:nvSpPr>
            <p:cNvPr id="20" name="Content Placeholder 2">
              <a:extLst>
                <a:ext uri="{FF2B5EF4-FFF2-40B4-BE49-F238E27FC236}">
                  <a16:creationId xmlns:a16="http://schemas.microsoft.com/office/drawing/2014/main" id="{47AD9EAD-FE50-5228-AF77-8FEA5D42014E}"/>
                </a:ext>
              </a:extLst>
            </p:cNvPr>
            <p:cNvSpPr txBox="1">
              <a:spLocks/>
            </p:cNvSpPr>
            <p:nvPr/>
          </p:nvSpPr>
          <p:spPr>
            <a:xfrm>
              <a:off x="7949017" y="4070857"/>
              <a:ext cx="4905633" cy="41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800" b="1" dirty="0">
                  <a:latin typeface="Segoe UI" panose="020B0502040204020203" pitchFamily="34" charset="0"/>
                  <a:cs typeface="Segoe UI" panose="020B0502040204020203" pitchFamily="34" charset="0"/>
                </a:rPr>
                <a:t>Does stuff so </a:t>
              </a:r>
              <a:r>
                <a:rPr lang="en-US" sz="1800" b="1" dirty="0">
                  <a:latin typeface="Consolas" panose="020B0609020204030204" pitchFamily="49" charset="0"/>
                  <a:cs typeface="Segoe UI" panose="020B0502040204020203" pitchFamily="34" charset="0"/>
                </a:rPr>
                <a:t>f(x)</a:t>
              </a:r>
              <a:r>
                <a:rPr lang="en-US" sz="1800" b="1" dirty="0">
                  <a:latin typeface="Segoe UI" panose="020B0502040204020203" pitchFamily="34" charset="0"/>
                  <a:cs typeface="Segoe UI" panose="020B0502040204020203" pitchFamily="34" charset="0"/>
                </a:rPr>
                <a:t> is true</a:t>
              </a:r>
            </a:p>
          </p:txBody>
        </p:sp>
        <p:cxnSp>
          <p:nvCxnSpPr>
            <p:cNvPr id="21" name="Straight Connector 20">
              <a:extLst>
                <a:ext uri="{FF2B5EF4-FFF2-40B4-BE49-F238E27FC236}">
                  <a16:creationId xmlns:a16="http://schemas.microsoft.com/office/drawing/2014/main" id="{9944A6D8-62A0-1A4E-ABAF-0855FC7E1AF6}"/>
                </a:ext>
              </a:extLst>
            </p:cNvPr>
            <p:cNvCxnSpPr>
              <a:cxnSpLocks/>
            </p:cNvCxnSpPr>
            <p:nvPr/>
          </p:nvCxnSpPr>
          <p:spPr>
            <a:xfrm flipV="1">
              <a:off x="4845503" y="3830320"/>
              <a:ext cx="0" cy="145408"/>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D948A6-12B2-AC3E-7D33-B23149A1D9AE}"/>
                </a:ext>
              </a:extLst>
            </p:cNvPr>
            <p:cNvCxnSpPr>
              <a:cxnSpLocks/>
            </p:cNvCxnSpPr>
            <p:nvPr/>
          </p:nvCxnSpPr>
          <p:spPr>
            <a:xfrm flipH="1">
              <a:off x="4668579" y="3830320"/>
              <a:ext cx="152400" cy="0"/>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6F04B8D8-0A15-DF34-D46C-2D64EA87B80E}"/>
              </a:ext>
            </a:extLst>
          </p:cNvPr>
          <p:cNvGrpSpPr/>
          <p:nvPr/>
        </p:nvGrpSpPr>
        <p:grpSpPr>
          <a:xfrm>
            <a:off x="1327985" y="862826"/>
            <a:ext cx="6513019" cy="4083814"/>
            <a:chOff x="1327985" y="862826"/>
            <a:chExt cx="6513019" cy="4083814"/>
          </a:xfrm>
        </p:grpSpPr>
        <p:sp>
          <p:nvSpPr>
            <p:cNvPr id="23" name="TextBox 22">
              <a:extLst>
                <a:ext uri="{FF2B5EF4-FFF2-40B4-BE49-F238E27FC236}">
                  <a16:creationId xmlns:a16="http://schemas.microsoft.com/office/drawing/2014/main" id="{F4FA86C3-8ECF-DE43-1ED0-FA36D40039D2}"/>
                </a:ext>
              </a:extLst>
            </p:cNvPr>
            <p:cNvSpPr txBox="1"/>
            <p:nvPr/>
          </p:nvSpPr>
          <p:spPr>
            <a:xfrm>
              <a:off x="1415356" y="4577308"/>
              <a:ext cx="6425648" cy="369332"/>
            </a:xfrm>
            <a:prstGeom prst="rect">
              <a:avLst/>
            </a:prstGeom>
            <a:noFill/>
          </p:spPr>
          <p:txBody>
            <a:bodyPr wrap="square">
              <a:spAutoFit/>
            </a:bodyPr>
            <a:lstStyle/>
            <a:p>
              <a:r>
                <a:rPr lang="en-US" sz="1800" b="1" dirty="0" err="1">
                  <a:latin typeface="Consolas" panose="020B0609020204030204" pitchFamily="49" charset="0"/>
                </a:rPr>
                <a:t>spinlock_acquire</a:t>
              </a:r>
              <a:r>
                <a:rPr lang="en-US" sz="1800" b="1" dirty="0">
                  <a:latin typeface="Consolas" panose="020B0609020204030204" pitchFamily="49" charset="0"/>
                </a:rPr>
                <a:t>(</a:t>
              </a:r>
              <a:r>
                <a:rPr lang="en-US" sz="1800" b="1" dirty="0" err="1">
                  <a:latin typeface="Consolas" panose="020B0609020204030204" pitchFamily="49" charset="0"/>
                </a:rPr>
                <a:t>lk</a:t>
              </a:r>
              <a:r>
                <a:rPr lang="en-US" sz="1800" b="1" dirty="0">
                  <a:latin typeface="Consolas" panose="020B0609020204030204" pitchFamily="49" charset="0"/>
                </a:rPr>
                <a:t>);</a:t>
              </a:r>
            </a:p>
          </p:txBody>
        </p:sp>
        <p:cxnSp>
          <p:nvCxnSpPr>
            <p:cNvPr id="24" name="Connector: Elbow 23">
              <a:extLst>
                <a:ext uri="{FF2B5EF4-FFF2-40B4-BE49-F238E27FC236}">
                  <a16:creationId xmlns:a16="http://schemas.microsoft.com/office/drawing/2014/main" id="{67280055-D80F-B819-8256-5CD0150C3F53}"/>
                </a:ext>
              </a:extLst>
            </p:cNvPr>
            <p:cNvCxnSpPr>
              <a:cxnSpLocks/>
            </p:cNvCxnSpPr>
            <p:nvPr/>
          </p:nvCxnSpPr>
          <p:spPr>
            <a:xfrm rot="16200000" flipH="1">
              <a:off x="-538757" y="2729568"/>
              <a:ext cx="3908224" cy="174739"/>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5962570C-6311-F78B-0B0E-5CD38E364778}"/>
              </a:ext>
            </a:extLst>
          </p:cNvPr>
          <p:cNvSpPr txBox="1"/>
          <p:nvPr/>
        </p:nvSpPr>
        <p:spPr>
          <a:xfrm>
            <a:off x="1948003" y="4321135"/>
            <a:ext cx="6425648" cy="369332"/>
          </a:xfrm>
          <a:prstGeom prst="rect">
            <a:avLst/>
          </a:prstGeom>
          <a:noFill/>
        </p:spPr>
        <p:txBody>
          <a:bodyPr wrap="square">
            <a:spAutoFit/>
          </a:bodyPr>
          <a:lstStyle/>
          <a:p>
            <a:r>
              <a:rPr lang="en-US" sz="1800" b="1" dirty="0">
                <a:latin typeface="Consolas" panose="020B0609020204030204" pitchFamily="49" charset="0"/>
              </a:rPr>
              <a:t>//S resumes and </a:t>
            </a:r>
            <a:r>
              <a:rPr lang="en-US" sz="1800" b="1" dirty="0" err="1">
                <a:latin typeface="Consolas" panose="020B0609020204030204" pitchFamily="49" charset="0"/>
              </a:rPr>
              <a:t>thread_switch</a:t>
            </a:r>
            <a:r>
              <a:rPr lang="en-US" b="1" dirty="0">
                <a:latin typeface="Consolas" panose="020B0609020204030204" pitchFamily="49" charset="0"/>
              </a:rPr>
              <a:t>() returns</a:t>
            </a:r>
            <a:endParaRPr lang="en-US" sz="1800" b="1" dirty="0">
              <a:latin typeface="Consolas" panose="020B0609020204030204" pitchFamily="49" charset="0"/>
            </a:endParaRPr>
          </a:p>
        </p:txBody>
      </p:sp>
      <p:grpSp>
        <p:nvGrpSpPr>
          <p:cNvPr id="48" name="Group 47">
            <a:extLst>
              <a:ext uri="{FF2B5EF4-FFF2-40B4-BE49-F238E27FC236}">
                <a16:creationId xmlns:a16="http://schemas.microsoft.com/office/drawing/2014/main" id="{75182580-F4D0-E674-6BA9-38FCF12E37BA}"/>
              </a:ext>
            </a:extLst>
          </p:cNvPr>
          <p:cNvGrpSpPr/>
          <p:nvPr/>
        </p:nvGrpSpPr>
        <p:grpSpPr>
          <a:xfrm>
            <a:off x="7118181" y="4007887"/>
            <a:ext cx="4582533" cy="497914"/>
            <a:chOff x="7118181" y="4007887"/>
            <a:chExt cx="4582533" cy="497914"/>
          </a:xfrm>
        </p:grpSpPr>
        <p:cxnSp>
          <p:nvCxnSpPr>
            <p:cNvPr id="36" name="Straight Connector 35">
              <a:extLst>
                <a:ext uri="{FF2B5EF4-FFF2-40B4-BE49-F238E27FC236}">
                  <a16:creationId xmlns:a16="http://schemas.microsoft.com/office/drawing/2014/main" id="{31D452E7-9FA7-1924-8F4E-B4EDE10EB9AC}"/>
                </a:ext>
              </a:extLst>
            </p:cNvPr>
            <p:cNvCxnSpPr>
              <a:cxnSpLocks/>
            </p:cNvCxnSpPr>
            <p:nvPr/>
          </p:nvCxnSpPr>
          <p:spPr>
            <a:xfrm flipH="1">
              <a:off x="7118181" y="4505801"/>
              <a:ext cx="4577633" cy="0"/>
            </a:xfrm>
            <a:prstGeom prst="line">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2E869CE-3D9E-88BB-847C-3AEA76D3F4F3}"/>
                </a:ext>
              </a:extLst>
            </p:cNvPr>
            <p:cNvCxnSpPr>
              <a:cxnSpLocks/>
            </p:cNvCxnSpPr>
            <p:nvPr/>
          </p:nvCxnSpPr>
          <p:spPr>
            <a:xfrm flipH="1" flipV="1">
              <a:off x="11695814" y="4007887"/>
              <a:ext cx="4900" cy="497746"/>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4744082-8F35-29B0-501D-217BA5C81B78}"/>
                </a:ext>
              </a:extLst>
            </p:cNvPr>
            <p:cNvCxnSpPr>
              <a:cxnSpLocks/>
            </p:cNvCxnSpPr>
            <p:nvPr/>
          </p:nvCxnSpPr>
          <p:spPr>
            <a:xfrm flipH="1">
              <a:off x="11218258" y="4007887"/>
              <a:ext cx="457932" cy="0"/>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grpSp>
      <p:sp>
        <p:nvSpPr>
          <p:cNvPr id="50" name="Content Placeholder 2">
            <a:extLst>
              <a:ext uri="{FF2B5EF4-FFF2-40B4-BE49-F238E27FC236}">
                <a16:creationId xmlns:a16="http://schemas.microsoft.com/office/drawing/2014/main" id="{C6BD4577-57BD-AD3F-2F6C-26442EC2800B}"/>
              </a:ext>
            </a:extLst>
          </p:cNvPr>
          <p:cNvSpPr txBox="1">
            <a:spLocks/>
          </p:cNvSpPr>
          <p:nvPr/>
        </p:nvSpPr>
        <p:spPr>
          <a:xfrm>
            <a:off x="7948839" y="5189087"/>
            <a:ext cx="4195500" cy="41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800" b="1" dirty="0" err="1">
                <a:latin typeface="Consolas" panose="020B0609020204030204" pitchFamily="49" charset="0"/>
                <a:cs typeface="Segoe UI" panose="020B0502040204020203" pitchFamily="34" charset="0"/>
              </a:rPr>
              <a:t>x_lock</a:t>
            </a:r>
            <a:r>
              <a:rPr lang="en-US" sz="1800" b="1" dirty="0">
                <a:latin typeface="Consolas" panose="020B0609020204030204" pitchFamily="49" charset="0"/>
                <a:cs typeface="Segoe UI" panose="020B0502040204020203" pitchFamily="34" charset="0"/>
              </a:rPr>
              <a:t>-&gt;unlock()</a:t>
            </a:r>
          </a:p>
        </p:txBody>
      </p:sp>
      <p:grpSp>
        <p:nvGrpSpPr>
          <p:cNvPr id="54" name="Group 53">
            <a:extLst>
              <a:ext uri="{FF2B5EF4-FFF2-40B4-BE49-F238E27FC236}">
                <a16:creationId xmlns:a16="http://schemas.microsoft.com/office/drawing/2014/main" id="{8EA38627-6F54-FB80-37F0-EDEF8C02B31D}"/>
              </a:ext>
            </a:extLst>
          </p:cNvPr>
          <p:cNvGrpSpPr/>
          <p:nvPr/>
        </p:nvGrpSpPr>
        <p:grpSpPr>
          <a:xfrm>
            <a:off x="2080245" y="4894878"/>
            <a:ext cx="4195500" cy="538972"/>
            <a:chOff x="2080245" y="4894878"/>
            <a:chExt cx="4195500" cy="538972"/>
          </a:xfrm>
        </p:grpSpPr>
        <p:cxnSp>
          <p:nvCxnSpPr>
            <p:cNvPr id="51" name="Straight Connector 50">
              <a:extLst>
                <a:ext uri="{FF2B5EF4-FFF2-40B4-BE49-F238E27FC236}">
                  <a16:creationId xmlns:a16="http://schemas.microsoft.com/office/drawing/2014/main" id="{44A4DE6E-267B-E5C7-C232-F1AA31BE6448}"/>
                </a:ext>
              </a:extLst>
            </p:cNvPr>
            <p:cNvCxnSpPr>
              <a:cxnSpLocks/>
            </p:cNvCxnSpPr>
            <p:nvPr/>
          </p:nvCxnSpPr>
          <p:spPr>
            <a:xfrm>
              <a:off x="2093473" y="4894878"/>
              <a:ext cx="0" cy="538972"/>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F29FED6C-FB72-CECC-A531-3CE8408ECBBA}"/>
                </a:ext>
              </a:extLst>
            </p:cNvPr>
            <p:cNvSpPr txBox="1">
              <a:spLocks/>
            </p:cNvSpPr>
            <p:nvPr/>
          </p:nvSpPr>
          <p:spPr>
            <a:xfrm>
              <a:off x="2080245" y="5007636"/>
              <a:ext cx="4195500" cy="41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1800" b="1" dirty="0">
                  <a:latin typeface="Consolas" panose="020B0609020204030204" pitchFamily="49" charset="0"/>
                  <a:cs typeface="Segoe UI" panose="020B0502040204020203" pitchFamily="34" charset="0"/>
                </a:rPr>
                <a:t>//Waits to acquire lock</a:t>
              </a:r>
              <a:endParaRPr lang="en-US" sz="1800" b="1" dirty="0">
                <a:latin typeface="Segoe UI" panose="020B0502040204020203" pitchFamily="34" charset="0"/>
                <a:cs typeface="Segoe UI" panose="020B0502040204020203" pitchFamily="34" charset="0"/>
              </a:endParaRPr>
            </a:p>
          </p:txBody>
        </p:sp>
      </p:grpSp>
      <p:grpSp>
        <p:nvGrpSpPr>
          <p:cNvPr id="55" name="Group 54">
            <a:extLst>
              <a:ext uri="{FF2B5EF4-FFF2-40B4-BE49-F238E27FC236}">
                <a16:creationId xmlns:a16="http://schemas.microsoft.com/office/drawing/2014/main" id="{677866F1-F548-E668-2683-E1FF5B72AB07}"/>
              </a:ext>
            </a:extLst>
          </p:cNvPr>
          <p:cNvGrpSpPr/>
          <p:nvPr/>
        </p:nvGrpSpPr>
        <p:grpSpPr>
          <a:xfrm>
            <a:off x="2093472" y="5363906"/>
            <a:ext cx="8508862" cy="123673"/>
            <a:chOff x="7157935" y="4007887"/>
            <a:chExt cx="4378637" cy="497914"/>
          </a:xfrm>
        </p:grpSpPr>
        <p:cxnSp>
          <p:nvCxnSpPr>
            <p:cNvPr id="56" name="Straight Connector 55">
              <a:extLst>
                <a:ext uri="{FF2B5EF4-FFF2-40B4-BE49-F238E27FC236}">
                  <a16:creationId xmlns:a16="http://schemas.microsoft.com/office/drawing/2014/main" id="{234654A0-7A3E-C22B-3186-1ED06BE6D8F5}"/>
                </a:ext>
              </a:extLst>
            </p:cNvPr>
            <p:cNvCxnSpPr>
              <a:cxnSpLocks/>
            </p:cNvCxnSpPr>
            <p:nvPr/>
          </p:nvCxnSpPr>
          <p:spPr>
            <a:xfrm flipH="1" flipV="1">
              <a:off x="7157935" y="4465975"/>
              <a:ext cx="4378637" cy="39826"/>
            </a:xfrm>
            <a:prstGeom prst="line">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ECB63FF-0B97-9E2D-29F7-10F3AC721D38}"/>
                </a:ext>
              </a:extLst>
            </p:cNvPr>
            <p:cNvCxnSpPr>
              <a:cxnSpLocks/>
            </p:cNvCxnSpPr>
            <p:nvPr/>
          </p:nvCxnSpPr>
          <p:spPr>
            <a:xfrm flipV="1">
              <a:off x="11536572" y="4007887"/>
              <a:ext cx="0" cy="497741"/>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99348F9-C09D-9E78-1770-CD05E2D4CA29}"/>
                </a:ext>
              </a:extLst>
            </p:cNvPr>
            <p:cNvCxnSpPr>
              <a:cxnSpLocks/>
            </p:cNvCxnSpPr>
            <p:nvPr/>
          </p:nvCxnSpPr>
          <p:spPr>
            <a:xfrm flipH="1">
              <a:off x="11352431" y="4007887"/>
              <a:ext cx="184141" cy="0"/>
            </a:xfrm>
            <a:prstGeom prst="line">
              <a:avLst/>
            </a:prstGeom>
            <a:ln>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grpSp>
      <p:sp>
        <p:nvSpPr>
          <p:cNvPr id="65" name="Content Placeholder 2">
            <a:extLst>
              <a:ext uri="{FF2B5EF4-FFF2-40B4-BE49-F238E27FC236}">
                <a16:creationId xmlns:a16="http://schemas.microsoft.com/office/drawing/2014/main" id="{9E124593-85C5-58CF-E230-E873E6AC1EF7}"/>
              </a:ext>
            </a:extLst>
          </p:cNvPr>
          <p:cNvSpPr txBox="1">
            <a:spLocks/>
          </p:cNvSpPr>
          <p:nvPr/>
        </p:nvSpPr>
        <p:spPr>
          <a:xfrm>
            <a:off x="974105" y="5729601"/>
            <a:ext cx="4740875" cy="695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2000" b="1" dirty="0">
                <a:latin typeface="Segoe UI" panose="020B0502040204020203" pitchFamily="34" charset="0"/>
                <a:cs typeface="Segoe UI" panose="020B0502040204020203" pitchFamily="34" charset="0"/>
              </a:rPr>
              <a:t>Does stuff involving x</a:t>
            </a:r>
          </a:p>
          <a:p>
            <a:pPr>
              <a:spcBef>
                <a:spcPts val="300"/>
              </a:spcBef>
            </a:pPr>
            <a:r>
              <a:rPr lang="en-US" sz="2000" b="1" dirty="0" err="1">
                <a:latin typeface="Consolas" panose="020B0609020204030204" pitchFamily="49" charset="0"/>
                <a:cs typeface="Segoe UI" panose="020B0502040204020203" pitchFamily="34" charset="0"/>
              </a:rPr>
              <a:t>x_lock</a:t>
            </a:r>
            <a:r>
              <a:rPr lang="en-US" sz="2000" b="1" dirty="0">
                <a:latin typeface="Consolas" panose="020B0609020204030204" pitchFamily="49" charset="0"/>
                <a:cs typeface="Segoe UI" panose="020B0502040204020203" pitchFamily="34" charset="0"/>
              </a:rPr>
              <a:t>-&gt;unlock()</a:t>
            </a:r>
          </a:p>
        </p:txBody>
      </p:sp>
    </p:spTree>
    <p:extLst>
      <p:ext uri="{BB962C8B-B14F-4D97-AF65-F5344CB8AC3E}">
        <p14:creationId xmlns:p14="http://schemas.microsoft.com/office/powerpoint/2010/main" val="4454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875E-6 -4.44444E-6 L -0.00013 -0.34398 " pathEditMode="relative" rAng="0" ptsTypes="AA">
                                      <p:cBhvr>
                                        <p:cTn id="6" dur="2000" fill="hold"/>
                                        <p:tgtEl>
                                          <p:spTgt spid="19"/>
                                        </p:tgtEl>
                                        <p:attrNameLst>
                                          <p:attrName>ppt_x</p:attrName>
                                          <p:attrName>ppt_y</p:attrName>
                                        </p:attrNameLst>
                                      </p:cBhvr>
                                      <p:rCtr x="-13" y="-1719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48"/>
                                        </p:tgtEl>
                                        <p:attrNameLst>
                                          <p:attrName>r</p:attrName>
                                        </p:attrNameLst>
                                      </p:cBhvr>
                                    </p:animRot>
                                    <p:animRot by="-240000">
                                      <p:cBhvr>
                                        <p:cTn id="16" dur="200" fill="hold">
                                          <p:stCondLst>
                                            <p:cond delay="200"/>
                                          </p:stCondLst>
                                        </p:cTn>
                                        <p:tgtEl>
                                          <p:spTgt spid="48"/>
                                        </p:tgtEl>
                                        <p:attrNameLst>
                                          <p:attrName>r</p:attrName>
                                        </p:attrNameLst>
                                      </p:cBhvr>
                                    </p:animRot>
                                    <p:animRot by="240000">
                                      <p:cBhvr>
                                        <p:cTn id="17" dur="200" fill="hold">
                                          <p:stCondLst>
                                            <p:cond delay="400"/>
                                          </p:stCondLst>
                                        </p:cTn>
                                        <p:tgtEl>
                                          <p:spTgt spid="48"/>
                                        </p:tgtEl>
                                        <p:attrNameLst>
                                          <p:attrName>r</p:attrName>
                                        </p:attrNameLst>
                                      </p:cBhvr>
                                    </p:animRot>
                                    <p:animRot by="-240000">
                                      <p:cBhvr>
                                        <p:cTn id="18" dur="200" fill="hold">
                                          <p:stCondLst>
                                            <p:cond delay="600"/>
                                          </p:stCondLst>
                                        </p:cTn>
                                        <p:tgtEl>
                                          <p:spTgt spid="48"/>
                                        </p:tgtEl>
                                        <p:attrNameLst>
                                          <p:attrName>r</p:attrName>
                                        </p:attrNameLst>
                                      </p:cBhvr>
                                    </p:animRot>
                                    <p:animRot by="120000">
                                      <p:cBhvr>
                                        <p:cTn id="19" dur="200" fill="hold">
                                          <p:stCondLst>
                                            <p:cond delay="800"/>
                                          </p:stCondLst>
                                        </p:cTn>
                                        <p:tgtEl>
                                          <p:spTgt spid="4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49"/>
                                        </p:tgtEl>
                                        <p:attrNameLst>
                                          <p:attrName>r</p:attrName>
                                        </p:attrNameLst>
                                      </p:cBhvr>
                                    </p:animRot>
                                    <p:animRot by="-240000">
                                      <p:cBhvr>
                                        <p:cTn id="27" dur="200" fill="hold">
                                          <p:stCondLst>
                                            <p:cond delay="200"/>
                                          </p:stCondLst>
                                        </p:cTn>
                                        <p:tgtEl>
                                          <p:spTgt spid="49"/>
                                        </p:tgtEl>
                                        <p:attrNameLst>
                                          <p:attrName>r</p:attrName>
                                        </p:attrNameLst>
                                      </p:cBhvr>
                                    </p:animRot>
                                    <p:animRot by="240000">
                                      <p:cBhvr>
                                        <p:cTn id="28" dur="200" fill="hold">
                                          <p:stCondLst>
                                            <p:cond delay="400"/>
                                          </p:stCondLst>
                                        </p:cTn>
                                        <p:tgtEl>
                                          <p:spTgt spid="49"/>
                                        </p:tgtEl>
                                        <p:attrNameLst>
                                          <p:attrName>r</p:attrName>
                                        </p:attrNameLst>
                                      </p:cBhvr>
                                    </p:animRot>
                                    <p:animRot by="-240000">
                                      <p:cBhvr>
                                        <p:cTn id="29" dur="200" fill="hold">
                                          <p:stCondLst>
                                            <p:cond delay="600"/>
                                          </p:stCondLst>
                                        </p:cTn>
                                        <p:tgtEl>
                                          <p:spTgt spid="49"/>
                                        </p:tgtEl>
                                        <p:attrNameLst>
                                          <p:attrName>r</p:attrName>
                                        </p:attrNameLst>
                                      </p:cBhvr>
                                    </p:animRot>
                                    <p:animRot by="120000">
                                      <p:cBhvr>
                                        <p:cTn id="30" dur="200" fill="hold">
                                          <p:stCondLst>
                                            <p:cond delay="800"/>
                                          </p:stCondLst>
                                        </p:cTn>
                                        <p:tgtEl>
                                          <p:spTgt spid="4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32" presetClass="emph" presetSubtype="0" fill="hold" nodeType="withEffect">
                                  <p:stCondLst>
                                    <p:cond delay="0"/>
                                  </p:stCondLst>
                                  <p:childTnLst>
                                    <p:animRot by="120000">
                                      <p:cBhvr>
                                        <p:cTn id="37" dur="100" fill="hold">
                                          <p:stCondLst>
                                            <p:cond delay="0"/>
                                          </p:stCondLst>
                                        </p:cTn>
                                        <p:tgtEl>
                                          <p:spTgt spid="54"/>
                                        </p:tgtEl>
                                        <p:attrNameLst>
                                          <p:attrName>r</p:attrName>
                                        </p:attrNameLst>
                                      </p:cBhvr>
                                    </p:animRot>
                                    <p:animRot by="-240000">
                                      <p:cBhvr>
                                        <p:cTn id="38" dur="200" fill="hold">
                                          <p:stCondLst>
                                            <p:cond delay="200"/>
                                          </p:stCondLst>
                                        </p:cTn>
                                        <p:tgtEl>
                                          <p:spTgt spid="54"/>
                                        </p:tgtEl>
                                        <p:attrNameLst>
                                          <p:attrName>r</p:attrName>
                                        </p:attrNameLst>
                                      </p:cBhvr>
                                    </p:animRot>
                                    <p:animRot by="240000">
                                      <p:cBhvr>
                                        <p:cTn id="39" dur="200" fill="hold">
                                          <p:stCondLst>
                                            <p:cond delay="400"/>
                                          </p:stCondLst>
                                        </p:cTn>
                                        <p:tgtEl>
                                          <p:spTgt spid="54"/>
                                        </p:tgtEl>
                                        <p:attrNameLst>
                                          <p:attrName>r</p:attrName>
                                        </p:attrNameLst>
                                      </p:cBhvr>
                                    </p:animRot>
                                    <p:animRot by="-240000">
                                      <p:cBhvr>
                                        <p:cTn id="40" dur="200" fill="hold">
                                          <p:stCondLst>
                                            <p:cond delay="600"/>
                                          </p:stCondLst>
                                        </p:cTn>
                                        <p:tgtEl>
                                          <p:spTgt spid="54"/>
                                        </p:tgtEl>
                                        <p:attrNameLst>
                                          <p:attrName>r</p:attrName>
                                        </p:attrNameLst>
                                      </p:cBhvr>
                                    </p:animRot>
                                    <p:animRot by="120000">
                                      <p:cBhvr>
                                        <p:cTn id="41" dur="200" fill="hold">
                                          <p:stCondLst>
                                            <p:cond delay="800"/>
                                          </p:stCondLst>
                                        </p:cTn>
                                        <p:tgtEl>
                                          <p:spTgt spid="54"/>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par>
                                <p:cTn id="50" presetID="32" presetClass="emph" presetSubtype="0" fill="hold" nodeType="withEffect">
                                  <p:stCondLst>
                                    <p:cond delay="0"/>
                                  </p:stCondLst>
                                  <p:childTnLst>
                                    <p:animRot by="120000">
                                      <p:cBhvr>
                                        <p:cTn id="51" dur="100" fill="hold">
                                          <p:stCondLst>
                                            <p:cond delay="0"/>
                                          </p:stCondLst>
                                        </p:cTn>
                                        <p:tgtEl>
                                          <p:spTgt spid="55"/>
                                        </p:tgtEl>
                                        <p:attrNameLst>
                                          <p:attrName>r</p:attrName>
                                        </p:attrNameLst>
                                      </p:cBhvr>
                                    </p:animRot>
                                    <p:animRot by="-240000">
                                      <p:cBhvr>
                                        <p:cTn id="52" dur="200" fill="hold">
                                          <p:stCondLst>
                                            <p:cond delay="200"/>
                                          </p:stCondLst>
                                        </p:cTn>
                                        <p:tgtEl>
                                          <p:spTgt spid="55"/>
                                        </p:tgtEl>
                                        <p:attrNameLst>
                                          <p:attrName>r</p:attrName>
                                        </p:attrNameLst>
                                      </p:cBhvr>
                                    </p:animRot>
                                    <p:animRot by="240000">
                                      <p:cBhvr>
                                        <p:cTn id="53" dur="200" fill="hold">
                                          <p:stCondLst>
                                            <p:cond delay="400"/>
                                          </p:stCondLst>
                                        </p:cTn>
                                        <p:tgtEl>
                                          <p:spTgt spid="55"/>
                                        </p:tgtEl>
                                        <p:attrNameLst>
                                          <p:attrName>r</p:attrName>
                                        </p:attrNameLst>
                                      </p:cBhvr>
                                    </p:animRot>
                                    <p:animRot by="-240000">
                                      <p:cBhvr>
                                        <p:cTn id="54" dur="200" fill="hold">
                                          <p:stCondLst>
                                            <p:cond delay="600"/>
                                          </p:stCondLst>
                                        </p:cTn>
                                        <p:tgtEl>
                                          <p:spTgt spid="55"/>
                                        </p:tgtEl>
                                        <p:attrNameLst>
                                          <p:attrName>r</p:attrName>
                                        </p:attrNameLst>
                                      </p:cBhvr>
                                    </p:animRot>
                                    <p:animRot by="120000">
                                      <p:cBhvr>
                                        <p:cTn id="55" dur="200" fill="hold">
                                          <p:stCondLst>
                                            <p:cond delay="800"/>
                                          </p:stCondLst>
                                        </p:cTn>
                                        <p:tgtEl>
                                          <p:spTgt spid="55"/>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B97E-9E22-4E47-B58F-A6060DF6A778}"/>
              </a:ext>
            </a:extLst>
          </p:cNvPr>
          <p:cNvSpPr>
            <a:spLocks noGrp="1"/>
          </p:cNvSpPr>
          <p:nvPr>
            <p:ph type="title"/>
          </p:nvPr>
        </p:nvSpPr>
        <p:spPr>
          <a:xfrm>
            <a:off x="4438891" y="365125"/>
            <a:ext cx="7494608" cy="1325563"/>
          </a:xfrm>
        </p:spPr>
        <p:txBody>
          <a:bodyPr>
            <a:normAutofit/>
          </a:bodyPr>
          <a:lstStyle/>
          <a:p>
            <a:r>
              <a:rPr lang="en-US" sz="4800" dirty="0"/>
              <a:t>What Do Other OSes Do?</a:t>
            </a:r>
          </a:p>
        </p:txBody>
      </p:sp>
      <p:sp>
        <p:nvSpPr>
          <p:cNvPr id="3" name="Content Placeholder 2">
            <a:extLst>
              <a:ext uri="{FF2B5EF4-FFF2-40B4-BE49-F238E27FC236}">
                <a16:creationId xmlns:a16="http://schemas.microsoft.com/office/drawing/2014/main" id="{BC94A202-BFF0-4602-AF10-DF5D9826D6E7}"/>
              </a:ext>
            </a:extLst>
          </p:cNvPr>
          <p:cNvSpPr>
            <a:spLocks noGrp="1"/>
          </p:cNvSpPr>
          <p:nvPr>
            <p:ph idx="1"/>
          </p:nvPr>
        </p:nvSpPr>
        <p:spPr>
          <a:xfrm>
            <a:off x="4334719" y="1516284"/>
            <a:ext cx="7679804" cy="5341716"/>
          </a:xfrm>
        </p:spPr>
        <p:txBody>
          <a:bodyPr>
            <a:normAutofit/>
          </a:bodyPr>
          <a:lstStyle/>
          <a:p>
            <a:r>
              <a:rPr lang="en-US" b="1" dirty="0">
                <a:latin typeface="Segoe UI" panose="020B0502040204020203" pitchFamily="34" charset="0"/>
                <a:cs typeface="Segoe UI" panose="020B0502040204020203" pitchFamily="34" charset="0"/>
              </a:rPr>
              <a:t>FreeBSD and xv6 implement blocking in a similar way to OS/161</a:t>
            </a:r>
          </a:p>
          <a:p>
            <a:pPr lvl="1"/>
            <a:r>
              <a:rPr lang="en-US" sz="2800" b="1" dirty="0">
                <a:latin typeface="Segoe UI" panose="020B0502040204020203" pitchFamily="34" charset="0"/>
                <a:cs typeface="Segoe UI" panose="020B0502040204020203" pitchFamily="34" charset="0"/>
              </a:rPr>
              <a:t>Scheduler must be aware of wait queue abstractions</a:t>
            </a:r>
          </a:p>
          <a:p>
            <a:r>
              <a:rPr lang="en-US" b="1" dirty="0">
                <a:latin typeface="Segoe UI" panose="020B0502040204020203" pitchFamily="34" charset="0"/>
                <a:cs typeface="Segoe UI" panose="020B0502040204020203" pitchFamily="34" charset="0"/>
              </a:rPr>
              <a:t>Linux and Chickadee employ a different wait queue design</a:t>
            </a:r>
          </a:p>
          <a:p>
            <a:pPr lvl="1"/>
            <a:r>
              <a:rPr lang="en-US" sz="2800" b="1" dirty="0">
                <a:latin typeface="Segoe UI" panose="020B0502040204020203" pitchFamily="34" charset="0"/>
                <a:cs typeface="Segoe UI" panose="020B0502040204020203" pitchFamily="34" charset="0"/>
              </a:rPr>
              <a:t>Goal: Loosen the binding between the scheduler and the condition/wait abstraction</a:t>
            </a:r>
          </a:p>
          <a:p>
            <a:pPr lvl="1"/>
            <a:r>
              <a:rPr lang="en-US" sz="2800" b="1" dirty="0">
                <a:latin typeface="Segoe UI" panose="020B0502040204020203" pitchFamily="34" charset="0"/>
                <a:cs typeface="Segoe UI" panose="020B0502040204020203" pitchFamily="34" charset="0"/>
              </a:rPr>
              <a:t>Idea: Maintain wait queues outside of the scheduler</a:t>
            </a:r>
          </a:p>
        </p:txBody>
      </p:sp>
      <p:pic>
        <p:nvPicPr>
          <p:cNvPr id="4" name="Picture 3">
            <a:extLst>
              <a:ext uri="{FF2B5EF4-FFF2-40B4-BE49-F238E27FC236}">
                <a16:creationId xmlns:a16="http://schemas.microsoft.com/office/drawing/2014/main" id="{A1929856-DC04-48A2-89CA-5C8E8C909C77}"/>
              </a:ext>
            </a:extLst>
          </p:cNvPr>
          <p:cNvPicPr>
            <a:picLocks noChangeAspect="1"/>
          </p:cNvPicPr>
          <p:nvPr/>
        </p:nvPicPr>
        <p:blipFill>
          <a:blip r:embed="rId3"/>
          <a:stretch>
            <a:fillRect/>
          </a:stretch>
        </p:blipFill>
        <p:spPr>
          <a:xfrm>
            <a:off x="34645" y="127322"/>
            <a:ext cx="4311648" cy="6467471"/>
          </a:xfrm>
          <a:prstGeom prst="rect">
            <a:avLst/>
          </a:prstGeom>
        </p:spPr>
      </p:pic>
    </p:spTree>
    <p:extLst>
      <p:ext uri="{BB962C8B-B14F-4D97-AF65-F5344CB8AC3E}">
        <p14:creationId xmlns:p14="http://schemas.microsoft.com/office/powerpoint/2010/main" val="110361158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A06-D988-4CC1-960D-8A66930C0178}"/>
              </a:ext>
            </a:extLst>
          </p:cNvPr>
          <p:cNvSpPr>
            <a:spLocks noGrp="1"/>
          </p:cNvSpPr>
          <p:nvPr>
            <p:ph type="title"/>
          </p:nvPr>
        </p:nvSpPr>
        <p:spPr>
          <a:xfrm>
            <a:off x="6823880" y="2303623"/>
            <a:ext cx="5368120" cy="2250753"/>
          </a:xfrm>
        </p:spPr>
        <p:txBody>
          <a:bodyPr>
            <a:normAutofit fontScale="90000"/>
          </a:bodyPr>
          <a:lstStyle/>
          <a:p>
            <a:r>
              <a:rPr lang="en-US" dirty="0">
                <a:solidFill>
                  <a:schemeClr val="bg1"/>
                </a:solidFill>
              </a:rPr>
              <a:t>Chickadee-style wait queues are more complicated than OS/161’s approach</a:t>
            </a:r>
          </a:p>
        </p:txBody>
      </p:sp>
      <p:pic>
        <p:nvPicPr>
          <p:cNvPr id="1028" name="Picture 4">
            <a:extLst>
              <a:ext uri="{FF2B5EF4-FFF2-40B4-BE49-F238E27FC236}">
                <a16:creationId xmlns:a16="http://schemas.microsoft.com/office/drawing/2014/main" id="{3BD8B3AD-EF60-4AA4-AAD2-3B095C96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23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6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E7B9D-CED3-D6FC-0B99-78A7ED1C8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D31C8-81FA-C205-4017-F8AA1776B2FA}"/>
              </a:ext>
            </a:extLst>
          </p:cNvPr>
          <p:cNvSpPr>
            <a:spLocks noGrp="1"/>
          </p:cNvSpPr>
          <p:nvPr>
            <p:ph type="title"/>
          </p:nvPr>
        </p:nvSpPr>
        <p:spPr>
          <a:xfrm>
            <a:off x="288101" y="162091"/>
            <a:ext cx="4746429" cy="851005"/>
          </a:xfrm>
        </p:spPr>
        <p:txBody>
          <a:bodyPr>
            <a:normAutofit fontScale="90000"/>
          </a:bodyPr>
          <a:lstStyle/>
          <a:p>
            <a:r>
              <a:rPr lang="en-US" sz="3200" dirty="0"/>
              <a:t>Chickadee Wait Queues:</a:t>
            </a:r>
            <a:br>
              <a:rPr lang="en-US" sz="3200" dirty="0"/>
            </a:br>
            <a:r>
              <a:rPr lang="en-US" sz="3200" dirty="0"/>
              <a:t>Data Structures</a:t>
            </a:r>
          </a:p>
        </p:txBody>
      </p:sp>
      <p:sp>
        <p:nvSpPr>
          <p:cNvPr id="6" name="Rectangle 5">
            <a:extLst>
              <a:ext uri="{FF2B5EF4-FFF2-40B4-BE49-F238E27FC236}">
                <a16:creationId xmlns:a16="http://schemas.microsoft.com/office/drawing/2014/main" id="{8032903B-2D89-6EB7-52DC-7283D8CF82F8}"/>
              </a:ext>
            </a:extLst>
          </p:cNvPr>
          <p:cNvSpPr/>
          <p:nvPr/>
        </p:nvSpPr>
        <p:spPr>
          <a:xfrm>
            <a:off x="12528" y="1164134"/>
            <a:ext cx="10497602" cy="5693866"/>
          </a:xfrm>
          <a:prstGeom prst="rect">
            <a:avLst/>
          </a:prstGeom>
        </p:spPr>
        <p:txBody>
          <a:bodyPr wrap="square">
            <a:spAutoFit/>
          </a:bodyPr>
          <a:lstStyle/>
          <a:p>
            <a:r>
              <a:rPr lang="en-US" sz="2600" b="1" dirty="0">
                <a:latin typeface="Consolas" panose="020B0609020204030204" pitchFamily="49" charset="0"/>
              </a:rPr>
              <a:t>struct waiter {</a:t>
            </a:r>
          </a:p>
          <a:p>
            <a:r>
              <a:rPr lang="en-US" sz="2600" b="1" dirty="0">
                <a:latin typeface="Consolas" panose="020B0609020204030204" pitchFamily="49" charset="0"/>
              </a:rPr>
              <a:t>    //The process that needs</a:t>
            </a:r>
          </a:p>
          <a:p>
            <a:r>
              <a:rPr lang="en-US" sz="2600" b="1" dirty="0">
                <a:latin typeface="Consolas" panose="020B0609020204030204" pitchFamily="49" charset="0"/>
              </a:rPr>
              <a:t>    //to wait.</a:t>
            </a:r>
          </a:p>
          <a:p>
            <a:r>
              <a:rPr lang="en-US" sz="2600" b="1" dirty="0">
                <a:latin typeface="Consolas" panose="020B0609020204030204" pitchFamily="49" charset="0"/>
              </a:rPr>
              <a:t>    proc* p_;</a:t>
            </a:r>
          </a:p>
          <a:p>
            <a:endParaRPr lang="en-US" sz="2600" b="1" dirty="0">
              <a:latin typeface="Consolas" panose="020B0609020204030204" pitchFamily="49" charset="0"/>
            </a:endParaRPr>
          </a:p>
          <a:p>
            <a:r>
              <a:rPr lang="en-US" sz="2600" b="1" dirty="0">
                <a:latin typeface="Consolas" panose="020B0609020204030204" pitchFamily="49" charset="0"/>
              </a:rPr>
              <a:t>    //The wait queue where the process should wait.</a:t>
            </a:r>
          </a:p>
          <a:p>
            <a:r>
              <a:rPr lang="en-US" sz="2600" b="1" dirty="0">
                <a:latin typeface="Consolas" panose="020B0609020204030204" pitchFamily="49" charset="0"/>
              </a:rPr>
              <a:t>    </a:t>
            </a:r>
            <a:r>
              <a:rPr lang="en-US" sz="2600" b="1" dirty="0" err="1">
                <a:latin typeface="Consolas" panose="020B0609020204030204" pitchFamily="49" charset="0"/>
              </a:rPr>
              <a:t>wait_queue</a:t>
            </a:r>
            <a:r>
              <a:rPr lang="en-US" sz="2600" b="1" dirty="0">
                <a:latin typeface="Consolas" panose="020B0609020204030204" pitchFamily="49" charset="0"/>
              </a:rPr>
              <a:t>* </a:t>
            </a:r>
            <a:r>
              <a:rPr lang="en-US" sz="2600" b="1" dirty="0" err="1">
                <a:latin typeface="Consolas" panose="020B0609020204030204" pitchFamily="49" charset="0"/>
              </a:rPr>
              <a:t>wq</a:t>
            </a:r>
            <a:r>
              <a:rPr lang="en-US" sz="2600" b="1" dirty="0">
                <a:latin typeface="Consolas" panose="020B0609020204030204" pitchFamily="49" charset="0"/>
              </a:rPr>
              <a:t>_;</a:t>
            </a:r>
          </a:p>
          <a:p>
            <a:endParaRPr lang="en-US" sz="2600" b="1" dirty="0">
              <a:latin typeface="Consolas" panose="020B0609020204030204" pitchFamily="49" charset="0"/>
            </a:endParaRPr>
          </a:p>
          <a:p>
            <a:r>
              <a:rPr lang="en-US" sz="2600" b="1" dirty="0">
                <a:latin typeface="Consolas" panose="020B0609020204030204" pitchFamily="49" charset="0"/>
              </a:rPr>
              <a:t>    //The links that let a `struct waiter` be added </a:t>
            </a:r>
          </a:p>
          <a:p>
            <a:r>
              <a:rPr lang="en-US" sz="2600" b="1" dirty="0">
                <a:latin typeface="Consolas" panose="020B0609020204030204" pitchFamily="49" charset="0"/>
              </a:rPr>
              <a:t>    //to the wait queue.</a:t>
            </a:r>
          </a:p>
          <a:p>
            <a:r>
              <a:rPr lang="en-US" sz="2600" b="1" dirty="0">
                <a:latin typeface="Consolas" panose="020B0609020204030204" pitchFamily="49" charset="0"/>
              </a:rPr>
              <a:t>    </a:t>
            </a:r>
            <a:r>
              <a:rPr lang="en-US" sz="2600" b="1" dirty="0" err="1">
                <a:latin typeface="Consolas" panose="020B0609020204030204" pitchFamily="49" charset="0"/>
              </a:rPr>
              <a:t>list_links</a:t>
            </a:r>
            <a:r>
              <a:rPr lang="en-US" sz="2600" b="1" dirty="0">
                <a:latin typeface="Consolas" panose="020B0609020204030204" pitchFamily="49" charset="0"/>
              </a:rPr>
              <a:t> links_;</a:t>
            </a:r>
          </a:p>
          <a:p>
            <a:endParaRPr lang="en-US" sz="2600" b="1" dirty="0">
              <a:latin typeface="Consolas" panose="020B0609020204030204" pitchFamily="49" charset="0"/>
            </a:endParaRPr>
          </a:p>
          <a:p>
            <a:r>
              <a:rPr lang="en-US" sz="2600" b="1" dirty="0">
                <a:latin typeface="Consolas" panose="020B0609020204030204" pitchFamily="49" charset="0"/>
              </a:rPr>
              <a:t>    //. . . other stuff . . .</a:t>
            </a:r>
          </a:p>
          <a:p>
            <a:r>
              <a:rPr lang="en-US" sz="2600" b="1" dirty="0">
                <a:latin typeface="Consolas" panose="020B0609020204030204" pitchFamily="49" charset="0"/>
              </a:rPr>
              <a:t>}</a:t>
            </a:r>
          </a:p>
        </p:txBody>
      </p:sp>
      <p:sp>
        <p:nvSpPr>
          <p:cNvPr id="3" name="Rectangle 2">
            <a:extLst>
              <a:ext uri="{FF2B5EF4-FFF2-40B4-BE49-F238E27FC236}">
                <a16:creationId xmlns:a16="http://schemas.microsoft.com/office/drawing/2014/main" id="{CE38C65F-B260-D002-B4E4-B4528D684F4F}"/>
              </a:ext>
            </a:extLst>
          </p:cNvPr>
          <p:cNvSpPr/>
          <p:nvPr/>
        </p:nvSpPr>
        <p:spPr>
          <a:xfrm>
            <a:off x="5375354" y="587594"/>
            <a:ext cx="6528545" cy="2308324"/>
          </a:xfrm>
          <a:prstGeom prst="rect">
            <a:avLst/>
          </a:prstGeom>
          <a:solidFill>
            <a:schemeClr val="bg1">
              <a:lumMod val="85000"/>
            </a:schemeClr>
          </a:solidFill>
          <a:ln>
            <a:solidFill>
              <a:schemeClr val="tx1"/>
            </a:solidFill>
          </a:ln>
        </p:spPr>
        <p:txBody>
          <a:bodyPr wrap="square">
            <a:spAutoFit/>
          </a:bodyPr>
          <a:lstStyle/>
          <a:p>
            <a:r>
              <a:rPr lang="en-US" sz="2400" b="1" dirty="0">
                <a:latin typeface="Consolas" panose="020B0609020204030204" pitchFamily="49" charset="0"/>
              </a:rPr>
              <a:t>struct </a:t>
            </a:r>
            <a:r>
              <a:rPr lang="en-US" sz="2400" b="1" dirty="0" err="1">
                <a:latin typeface="Consolas" panose="020B0609020204030204" pitchFamily="49" charset="0"/>
              </a:rPr>
              <a:t>wait_queue</a:t>
            </a:r>
            <a:r>
              <a:rPr lang="en-US" sz="2400" b="1" dirty="0">
                <a:latin typeface="Consolas" panose="020B0609020204030204" pitchFamily="49" charset="0"/>
              </a:rPr>
              <a:t> {</a:t>
            </a:r>
          </a:p>
          <a:p>
            <a:r>
              <a:rPr lang="en-US" sz="2400" b="1" dirty="0">
                <a:latin typeface="Consolas" panose="020B0609020204030204" pitchFamily="49" charset="0"/>
              </a:rPr>
              <a:t>    list&lt;waiter, &amp;waiter::links_&gt; q_;</a:t>
            </a:r>
          </a:p>
          <a:p>
            <a:r>
              <a:rPr lang="en-US" sz="2400" b="1" dirty="0">
                <a:latin typeface="Consolas" panose="020B0609020204030204" pitchFamily="49" charset="0"/>
              </a:rPr>
              <a:t>    mutable spinlock lock_;</a:t>
            </a:r>
          </a:p>
          <a:p>
            <a:r>
              <a:rPr lang="en-US" sz="2400" b="1" dirty="0">
                <a:latin typeface="Consolas" panose="020B0609020204030204" pitchFamily="49" charset="0"/>
              </a:rPr>
              <a:t>    </a:t>
            </a:r>
          </a:p>
          <a:p>
            <a:r>
              <a:rPr lang="en-US" sz="2400" b="1" dirty="0">
                <a:latin typeface="Consolas" panose="020B0609020204030204" pitchFamily="49" charset="0"/>
              </a:rPr>
              <a:t>    //. . . other stuff . . .</a:t>
            </a:r>
          </a:p>
          <a:p>
            <a:r>
              <a:rPr lang="en-US" sz="2400" b="1" dirty="0">
                <a:latin typeface="Consolas" panose="020B0609020204030204" pitchFamily="49" charset="0"/>
              </a:rPr>
              <a:t>}</a:t>
            </a:r>
          </a:p>
        </p:txBody>
      </p:sp>
      <p:pic>
        <p:nvPicPr>
          <p:cNvPr id="7" name="Picture 6">
            <a:extLst>
              <a:ext uri="{FF2B5EF4-FFF2-40B4-BE49-F238E27FC236}">
                <a16:creationId xmlns:a16="http://schemas.microsoft.com/office/drawing/2014/main" id="{FC86F28D-E375-F71F-ECA7-857681689E67}"/>
              </a:ext>
            </a:extLst>
          </p:cNvPr>
          <p:cNvPicPr>
            <a:picLocks noChangeAspect="1"/>
          </p:cNvPicPr>
          <p:nvPr/>
        </p:nvPicPr>
        <p:blipFill>
          <a:blip r:embed="rId3"/>
          <a:stretch>
            <a:fillRect/>
          </a:stretch>
        </p:blipFill>
        <p:spPr>
          <a:xfrm>
            <a:off x="4144190" y="3428999"/>
            <a:ext cx="7759709" cy="2733805"/>
          </a:xfrm>
          <a:prstGeom prst="rect">
            <a:avLst/>
          </a:prstGeom>
          <a:ln>
            <a:solidFill>
              <a:schemeClr val="tx1"/>
            </a:solidFill>
          </a:ln>
        </p:spPr>
      </p:pic>
    </p:spTree>
    <p:extLst>
      <p:ext uri="{BB962C8B-B14F-4D97-AF65-F5344CB8AC3E}">
        <p14:creationId xmlns:p14="http://schemas.microsoft.com/office/powerpoint/2010/main" val="25489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sp>
        <p:nvSpPr>
          <p:cNvPr id="11" name="Rectangle 10">
            <a:extLst>
              <a:ext uri="{FF2B5EF4-FFF2-40B4-BE49-F238E27FC236}">
                <a16:creationId xmlns:a16="http://schemas.microsoft.com/office/drawing/2014/main" id="{C9F24DD4-E1F1-4B41-93BF-4B714B0D9F4C}"/>
              </a:ext>
            </a:extLst>
          </p:cNvPr>
          <p:cNvSpPr/>
          <p:nvPr/>
        </p:nvSpPr>
        <p:spPr>
          <a:xfrm>
            <a:off x="5647038" y="106929"/>
            <a:ext cx="6749448" cy="6986528"/>
          </a:xfrm>
          <a:prstGeom prst="rect">
            <a:avLst/>
          </a:prstGeom>
        </p:spPr>
        <p:txBody>
          <a:bodyPr wrap="square">
            <a:spAutoFit/>
          </a:bodyPr>
          <a:lstStyle/>
          <a:p>
            <a:r>
              <a:rPr lang="en-US" sz="2400" b="1" dirty="0">
                <a:latin typeface="Consolas" panose="020B0609020204030204" pitchFamily="49" charset="0"/>
              </a:rPr>
              <a:t>//The wakeup thread</a:t>
            </a:r>
          </a:p>
          <a:p>
            <a:r>
              <a:rPr lang="en-US" sz="2400" b="1" dirty="0">
                <a:latin typeface="Consolas" panose="020B0609020204030204" pitchFamily="49" charset="0"/>
              </a:rPr>
              <a:t>void </a:t>
            </a:r>
            <a:r>
              <a:rPr lang="en-US" sz="2400" b="1" dirty="0" err="1">
                <a:latin typeface="Consolas" panose="020B0609020204030204" pitchFamily="49" charset="0"/>
              </a:rPr>
              <a:t>wt_func</a:t>
            </a:r>
            <a:r>
              <a:rPr lang="en-US" sz="2400" b="1" dirty="0">
                <a:latin typeface="Consolas" panose="020B0609020204030204" pitchFamily="49" charset="0"/>
              </a:rPr>
              <a:t>() {</a:t>
            </a:r>
          </a:p>
          <a:p>
            <a:r>
              <a:rPr lang="en-US" sz="2400" b="1" dirty="0">
                <a:latin typeface="Consolas" panose="020B0609020204030204" pitchFamily="49" charset="0"/>
              </a:rPr>
              <a:t>    </a:t>
            </a:r>
            <a:r>
              <a:rPr lang="en-US" sz="2400" b="1" dirty="0" err="1">
                <a:latin typeface="Consolas" panose="020B0609020204030204" pitchFamily="49" charset="0"/>
              </a:rPr>
              <a:t>spinlock_guard</a:t>
            </a:r>
            <a:r>
              <a:rPr lang="en-US" sz="2400" b="1" dirty="0">
                <a:latin typeface="Consolas" panose="020B0609020204030204" pitchFamily="49" charset="0"/>
              </a:rPr>
              <a:t> guard(</a:t>
            </a:r>
            <a:r>
              <a:rPr lang="en-US" sz="2400" b="1" dirty="0" err="1">
                <a:latin typeface="Consolas" panose="020B0609020204030204" pitchFamily="49" charset="0"/>
              </a:rPr>
              <a:t>x_lock</a:t>
            </a:r>
            <a:r>
              <a:rPr lang="en-US" sz="2400" b="1" dirty="0">
                <a:latin typeface="Consolas" panose="020B0609020204030204" pitchFamily="49" charset="0"/>
              </a:rPr>
              <a:t>);</a:t>
            </a:r>
          </a:p>
          <a:p>
            <a:r>
              <a:rPr lang="en-US" sz="2400" b="1" dirty="0">
                <a:latin typeface="Consolas" panose="020B0609020204030204" pitchFamily="49" charset="0"/>
              </a:rPr>
              <a:t>    //Code that makes f(x) true,</a:t>
            </a:r>
          </a:p>
          <a:p>
            <a:r>
              <a:rPr lang="en-US" sz="2400" b="1" dirty="0">
                <a:latin typeface="Consolas" panose="020B0609020204030204" pitchFamily="49" charset="0"/>
              </a:rPr>
              <a:t>    //and then . . .</a:t>
            </a:r>
          </a:p>
          <a:p>
            <a:r>
              <a:rPr lang="en-US" sz="2400" b="1" dirty="0">
                <a:latin typeface="Consolas" panose="020B0609020204030204" pitchFamily="49" charset="0"/>
              </a:rPr>
              <a:t>    </a:t>
            </a:r>
            <a:r>
              <a:rPr lang="en-US" sz="2400" b="1" dirty="0" err="1">
                <a:latin typeface="Consolas" panose="020B0609020204030204" pitchFamily="49" charset="0"/>
              </a:rPr>
              <a:t>wq.notify_all</a:t>
            </a:r>
            <a:r>
              <a:rPr lang="en-US" sz="2400" b="1" dirty="0">
                <a:latin typeface="Consolas" panose="020B0609020204030204" pitchFamily="49" charset="0"/>
              </a:rPr>
              <a:t>(); //Wake up</a:t>
            </a:r>
          </a:p>
          <a:p>
            <a:r>
              <a:rPr lang="en-US" sz="2400" b="1" dirty="0">
                <a:latin typeface="Consolas" panose="020B0609020204030204" pitchFamily="49" charset="0"/>
              </a:rPr>
              <a:t>        //blocked processes by</a:t>
            </a:r>
          </a:p>
          <a:p>
            <a:r>
              <a:rPr lang="en-US" sz="2400" b="1" dirty="0">
                <a:latin typeface="Consolas" panose="020B0609020204030204" pitchFamily="49" charset="0"/>
              </a:rPr>
              <a:t>        //calling p-&gt;unblock()</a:t>
            </a:r>
          </a:p>
          <a:p>
            <a:r>
              <a:rPr lang="en-US" sz="2400" b="1" dirty="0">
                <a:latin typeface="Consolas" panose="020B0609020204030204" pitchFamily="49" charset="0"/>
              </a:rPr>
              <a:t>        //on each one</a:t>
            </a:r>
          </a:p>
          <a:p>
            <a:r>
              <a:rPr lang="en-US" sz="2400" b="1" dirty="0">
                <a:latin typeface="Consolas" panose="020B0609020204030204" pitchFamily="49" charset="0"/>
              </a:rPr>
              <a:t>}</a:t>
            </a:r>
          </a:p>
          <a:p>
            <a:endParaRPr lang="en-US" sz="2400" b="1" dirty="0">
              <a:latin typeface="Consolas" panose="020B0609020204030204" pitchFamily="49" charset="0"/>
            </a:endParaRPr>
          </a:p>
          <a:p>
            <a:r>
              <a:rPr lang="en-US" sz="2000" b="1" dirty="0">
                <a:latin typeface="Consolas" panose="020B0609020204030204" pitchFamily="49" charset="0"/>
              </a:rPr>
              <a:t>//Simplified proc::unblock().</a:t>
            </a:r>
          </a:p>
          <a:p>
            <a:r>
              <a:rPr lang="en-US" sz="2000" b="1" dirty="0">
                <a:latin typeface="Consolas" panose="020B0609020204030204" pitchFamily="49" charset="0"/>
              </a:rPr>
              <a:t>void proc::unblock() {</a:t>
            </a:r>
          </a:p>
          <a:p>
            <a:r>
              <a:rPr lang="en-US" sz="2000" b="1" dirty="0">
                <a:latin typeface="Consolas" panose="020B0609020204030204" pitchFamily="49" charset="0"/>
              </a:rPr>
              <a:t>    </a:t>
            </a:r>
            <a:r>
              <a:rPr lang="en-US" sz="2000" b="1" dirty="0" err="1">
                <a:latin typeface="Consolas" panose="020B0609020204030204" pitchFamily="49" charset="0"/>
              </a:rPr>
              <a:t>pstate</a:t>
            </a:r>
            <a:r>
              <a:rPr lang="en-US" sz="2000" b="1" dirty="0">
                <a:latin typeface="Consolas" panose="020B0609020204030204" pitchFamily="49" charset="0"/>
              </a:rPr>
              <a:t>_ = </a:t>
            </a:r>
            <a:r>
              <a:rPr lang="en-US" sz="2000" b="1" dirty="0" err="1">
                <a:latin typeface="Consolas" panose="020B0609020204030204" pitchFamily="49" charset="0"/>
              </a:rPr>
              <a:t>ps_runnable</a:t>
            </a:r>
            <a:r>
              <a:rPr lang="en-US" sz="2000" b="1" dirty="0">
                <a:latin typeface="Consolas" panose="020B0609020204030204" pitchFamily="49" charset="0"/>
              </a:rPr>
              <a:t>;</a:t>
            </a:r>
          </a:p>
          <a:p>
            <a:r>
              <a:rPr lang="en-US" sz="2000" b="1" dirty="0">
                <a:latin typeface="Consolas" panose="020B0609020204030204" pitchFamily="49" charset="0"/>
              </a:rPr>
              <a:t>    </a:t>
            </a:r>
            <a:r>
              <a:rPr lang="en-US" sz="2000" b="1" dirty="0" err="1">
                <a:latin typeface="Consolas" panose="020B0609020204030204" pitchFamily="49" charset="0"/>
              </a:rPr>
              <a:t>cpus</a:t>
            </a:r>
            <a:r>
              <a:rPr lang="en-US" sz="2000" b="1" dirty="0">
                <a:latin typeface="Consolas" panose="020B0609020204030204" pitchFamily="49" charset="0"/>
              </a:rPr>
              <a:t>[</a:t>
            </a:r>
            <a:r>
              <a:rPr lang="en-US" sz="2000" b="1" dirty="0" err="1">
                <a:latin typeface="Consolas" panose="020B0609020204030204" pitchFamily="49" charset="0"/>
              </a:rPr>
              <a:t>runq_cpu</a:t>
            </a:r>
            <a:r>
              <a:rPr lang="en-US" sz="2000" b="1" dirty="0">
                <a:latin typeface="Consolas" panose="020B0609020204030204" pitchFamily="49" charset="0"/>
              </a:rPr>
              <a:t>_].</a:t>
            </a:r>
            <a:r>
              <a:rPr lang="en-US" sz="2000" b="1" dirty="0" err="1">
                <a:latin typeface="Consolas" panose="020B0609020204030204" pitchFamily="49" charset="0"/>
              </a:rPr>
              <a:t>reenqueue</a:t>
            </a:r>
            <a:r>
              <a:rPr lang="en-US" sz="2000" b="1" dirty="0">
                <a:latin typeface="Consolas" panose="020B0609020204030204" pitchFamily="49" charset="0"/>
              </a:rPr>
              <a:t>(this);</a:t>
            </a:r>
          </a:p>
          <a:p>
            <a:r>
              <a:rPr lang="en-US" sz="2000" b="1" dirty="0">
                <a:latin typeface="Consolas" panose="020B0609020204030204" pitchFamily="49" charset="0"/>
              </a:rPr>
              <a:t>      //Only enqueues if the proc has</a:t>
            </a:r>
          </a:p>
          <a:p>
            <a:r>
              <a:rPr lang="en-US" sz="2000" b="1" dirty="0">
                <a:latin typeface="Consolas" panose="020B0609020204030204" pitchFamily="49" charset="0"/>
              </a:rPr>
              <a:t>      //!runq_links_.</a:t>
            </a:r>
            <a:r>
              <a:rPr lang="en-US" sz="2000" b="1" dirty="0" err="1">
                <a:latin typeface="Consolas" panose="020B0609020204030204" pitchFamily="49" charset="0"/>
              </a:rPr>
              <a:t>is_linked</a:t>
            </a:r>
            <a:r>
              <a:rPr lang="en-US" sz="2000" b="1" dirty="0">
                <a:latin typeface="Consolas" panose="020B0609020204030204" pitchFamily="49" charset="0"/>
              </a:rPr>
              <a:t>() and</a:t>
            </a:r>
          </a:p>
          <a:p>
            <a:r>
              <a:rPr lang="en-US" sz="2000" b="1" dirty="0">
                <a:latin typeface="Consolas" panose="020B0609020204030204" pitchFamily="49" charset="0"/>
              </a:rPr>
              <a:t>      //proc isn’t currently running</a:t>
            </a:r>
          </a:p>
          <a:p>
            <a:r>
              <a:rPr lang="en-US" sz="2000" b="1" dirty="0">
                <a:latin typeface="Consolas" panose="020B0609020204030204" pitchFamily="49" charset="0"/>
              </a:rPr>
              <a:t>}</a:t>
            </a:r>
          </a:p>
          <a:p>
            <a:endParaRPr lang="en-US" sz="24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2B5AA109-BB81-49C1-9940-83AE3C8D87AB}"/>
              </a:ext>
            </a:extLst>
          </p:cNvPr>
          <p:cNvPicPr>
            <a:picLocks noChangeAspect="1"/>
          </p:cNvPicPr>
          <p:nvPr/>
        </p:nvPicPr>
        <p:blipFill rotWithShape="1">
          <a:blip r:embed="rId3"/>
          <a:srcRect l="1931" t="5448" r="2781" b="6355"/>
          <a:stretch/>
        </p:blipFill>
        <p:spPr>
          <a:xfrm flipH="1">
            <a:off x="7729301" y="3357903"/>
            <a:ext cx="4145054" cy="3429000"/>
          </a:xfrm>
          <a:prstGeom prst="rect">
            <a:avLst/>
          </a:prstGeom>
        </p:spPr>
      </p:pic>
      <p:grpSp>
        <p:nvGrpSpPr>
          <p:cNvPr id="25" name="Group 24">
            <a:extLst>
              <a:ext uri="{FF2B5EF4-FFF2-40B4-BE49-F238E27FC236}">
                <a16:creationId xmlns:a16="http://schemas.microsoft.com/office/drawing/2014/main" id="{D25CC474-2E68-462F-B5CD-3F00C1E9A1A6}"/>
              </a:ext>
            </a:extLst>
          </p:cNvPr>
          <p:cNvGrpSpPr/>
          <p:nvPr/>
        </p:nvGrpSpPr>
        <p:grpSpPr>
          <a:xfrm>
            <a:off x="7283523" y="1971789"/>
            <a:ext cx="4746430" cy="2033053"/>
            <a:chOff x="7283523" y="1971789"/>
            <a:chExt cx="4746430" cy="2033053"/>
          </a:xfrm>
        </p:grpSpPr>
        <p:sp>
          <p:nvSpPr>
            <p:cNvPr id="26" name="Rectangle 25">
              <a:extLst>
                <a:ext uri="{FF2B5EF4-FFF2-40B4-BE49-F238E27FC236}">
                  <a16:creationId xmlns:a16="http://schemas.microsoft.com/office/drawing/2014/main" id="{51FC3A7F-37AD-419B-A27B-5D463E6C6604}"/>
                </a:ext>
              </a:extLst>
            </p:cNvPr>
            <p:cNvSpPr/>
            <p:nvPr/>
          </p:nvSpPr>
          <p:spPr>
            <a:xfrm>
              <a:off x="7283523" y="1971789"/>
              <a:ext cx="4746430" cy="1200329"/>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Grab the lock that protects x, because we’re about to check whether f(x) is true.</a:t>
              </a:r>
            </a:p>
          </p:txBody>
        </p:sp>
        <p:cxnSp>
          <p:nvCxnSpPr>
            <p:cNvPr id="27" name="Straight Connector 26">
              <a:extLst>
                <a:ext uri="{FF2B5EF4-FFF2-40B4-BE49-F238E27FC236}">
                  <a16:creationId xmlns:a16="http://schemas.microsoft.com/office/drawing/2014/main" id="{64AA10BC-DA24-4D74-89BF-B42019A7EE82}"/>
                </a:ext>
              </a:extLst>
            </p:cNvPr>
            <p:cNvCxnSpPr>
              <a:cxnSpLocks/>
            </p:cNvCxnSpPr>
            <p:nvPr/>
          </p:nvCxnSpPr>
          <p:spPr>
            <a:xfrm flipH="1" flipV="1">
              <a:off x="9132425" y="3258406"/>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5C5E9E-3A8D-468F-B2D7-94B60332F2EB}"/>
                </a:ext>
              </a:extLst>
            </p:cNvPr>
            <p:cNvCxnSpPr>
              <a:cxnSpLocks/>
            </p:cNvCxnSpPr>
            <p:nvPr/>
          </p:nvCxnSpPr>
          <p:spPr>
            <a:xfrm flipH="1">
              <a:off x="7283523" y="3246831"/>
              <a:ext cx="47464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6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870361" y="93875"/>
            <a:ext cx="4942698" cy="4049862"/>
            <a:chOff x="6870361" y="464262"/>
            <a:chExt cx="4942698" cy="4049862"/>
          </a:xfrm>
        </p:grpSpPr>
        <p:sp>
          <p:nvSpPr>
            <p:cNvPr id="16" name="Rectangle 15">
              <a:extLst>
                <a:ext uri="{FF2B5EF4-FFF2-40B4-BE49-F238E27FC236}">
                  <a16:creationId xmlns:a16="http://schemas.microsoft.com/office/drawing/2014/main" id="{5D58FD2E-E3F8-44C5-84F8-12851FD50994}"/>
                </a:ext>
              </a:extLst>
            </p:cNvPr>
            <p:cNvSpPr/>
            <p:nvPr/>
          </p:nvSpPr>
          <p:spPr>
            <a:xfrm>
              <a:off x="6870361" y="464262"/>
              <a:ext cx="4942698" cy="3416320"/>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Add the current process to the wait queue, and set</a:t>
              </a:r>
            </a:p>
            <a:p>
              <a:r>
                <a:rPr lang="en-US" sz="2400" b="1" dirty="0">
                  <a:latin typeface="Consolas" panose="020B0609020204030204" pitchFamily="49" charset="0"/>
                </a:rPr>
                <a:t>current()-&gt;</a:t>
              </a:r>
              <a:r>
                <a:rPr lang="en-US" sz="2400" b="1" dirty="0" err="1">
                  <a:latin typeface="Consolas" panose="020B0609020204030204" pitchFamily="49" charset="0"/>
                </a:rPr>
                <a:t>pstate</a:t>
              </a:r>
              <a:r>
                <a:rPr lang="en-US" sz="2400" b="1" dirty="0">
                  <a:latin typeface="Consolas" panose="020B0609020204030204" pitchFamily="49" charset="0"/>
                </a:rPr>
                <a:t>_ to proc::</a:t>
              </a:r>
              <a:r>
                <a:rPr lang="en-US" sz="2400" b="1" dirty="0" err="1">
                  <a:latin typeface="Consolas" panose="020B0609020204030204" pitchFamily="49" charset="0"/>
                </a:rPr>
                <a:t>ps_blocked</a:t>
              </a:r>
              <a:r>
                <a:rPr lang="en-US" sz="2400" b="1" dirty="0">
                  <a:latin typeface="Consolas" panose="020B0609020204030204" pitchFamily="49" charset="0"/>
                </a:rPr>
                <a:t>, </a:t>
              </a:r>
              <a:r>
                <a:rPr lang="en-US" sz="2400" b="1" u="sng" dirty="0">
                  <a:latin typeface="Consolas" panose="020B0609020204030204" pitchFamily="49" charset="0"/>
                </a:rPr>
                <a:t>but don’t actually block yet!</a:t>
              </a:r>
              <a:r>
                <a:rPr lang="en-US" sz="2400" b="1" dirty="0">
                  <a:latin typeface="Consolas" panose="020B0609020204030204" pitchFamily="49" charset="0"/>
                </a:rPr>
                <a:t> Then, see if we need to block. If not (because f(x) is true), break out of the loop with </a:t>
              </a:r>
              <a:r>
                <a:rPr lang="en-US" sz="2400" b="1" dirty="0" err="1">
                  <a:latin typeface="Consolas" panose="020B0609020204030204" pitchFamily="49" charset="0"/>
                </a:rPr>
                <a:t>x_lock</a:t>
              </a:r>
              <a:r>
                <a:rPr lang="en-US" sz="2400" b="1" dirty="0">
                  <a:latin typeface="Consolas" panose="020B0609020204030204" pitchFamily="49" charset="0"/>
                </a:rPr>
                <a:t> still held.</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44000" y="4039562"/>
              <a:ext cx="289367" cy="4745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6870361" y="4022337"/>
              <a:ext cx="4942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823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5599240"/>
            <a:ext cx="5357959" cy="1258759"/>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007262" y="698259"/>
            <a:ext cx="6022691" cy="3387603"/>
            <a:chOff x="6870361" y="1913602"/>
            <a:chExt cx="5159592" cy="3387603"/>
          </a:xfrm>
        </p:grpSpPr>
        <p:sp>
          <p:nvSpPr>
            <p:cNvPr id="16" name="Rectangle 15">
              <a:extLst>
                <a:ext uri="{FF2B5EF4-FFF2-40B4-BE49-F238E27FC236}">
                  <a16:creationId xmlns:a16="http://schemas.microsoft.com/office/drawing/2014/main" id="{5D58FD2E-E3F8-44C5-84F8-12851FD50994}"/>
                </a:ext>
              </a:extLst>
            </p:cNvPr>
            <p:cNvSpPr/>
            <p:nvPr/>
          </p:nvSpPr>
          <p:spPr>
            <a:xfrm>
              <a:off x="6870361" y="1913602"/>
              <a:ext cx="5159592" cy="2308324"/>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Remove the current process from the wait queue. If the process’s </a:t>
              </a:r>
              <a:r>
                <a:rPr lang="en-US" sz="2400" b="1" dirty="0" err="1">
                  <a:latin typeface="Consolas" panose="020B0609020204030204" pitchFamily="49" charset="0"/>
                </a:rPr>
                <a:t>pstate</a:t>
              </a:r>
              <a:r>
                <a:rPr lang="en-US" sz="2400" b="1" dirty="0">
                  <a:latin typeface="Consolas" panose="020B0609020204030204" pitchFamily="49" charset="0"/>
                </a:rPr>
                <a:t>_ == proc::</a:t>
              </a:r>
              <a:r>
                <a:rPr lang="en-US" sz="2400" b="1" dirty="0" err="1">
                  <a:latin typeface="Consolas" panose="020B0609020204030204" pitchFamily="49" charset="0"/>
                </a:rPr>
                <a:t>ps_blocked</a:t>
              </a:r>
              <a:r>
                <a:rPr lang="en-US" sz="2400" b="1" dirty="0">
                  <a:latin typeface="Consolas" panose="020B0609020204030204" pitchFamily="49" charset="0"/>
                </a:rPr>
                <a:t>, set the </a:t>
              </a:r>
              <a:r>
                <a:rPr lang="en-US" sz="2400" b="1" dirty="0" err="1">
                  <a:latin typeface="Consolas" panose="020B0609020204030204" pitchFamily="49" charset="0"/>
                </a:rPr>
                <a:t>pstate</a:t>
              </a:r>
              <a:r>
                <a:rPr lang="en-US" sz="2400" b="1" dirty="0">
                  <a:latin typeface="Consolas" panose="020B0609020204030204" pitchFamily="49" charset="0"/>
                </a:rPr>
                <a:t>_ to proc::</a:t>
              </a:r>
              <a:r>
                <a:rPr lang="en-US" sz="2400" b="1" dirty="0" err="1">
                  <a:latin typeface="Consolas" panose="020B0609020204030204" pitchFamily="49" charset="0"/>
                </a:rPr>
                <a:t>ps_runnable</a:t>
              </a:r>
              <a:r>
                <a:rPr lang="en-US" sz="2400" b="1" dirty="0">
                  <a:latin typeface="Consolas" panose="020B0609020204030204" pitchFamily="49" charset="0"/>
                </a:rPr>
                <a:t>.</a:t>
              </a:r>
            </a:p>
            <a:p>
              <a:r>
                <a:rPr lang="en-US" sz="2400" b="1" dirty="0">
                  <a:latin typeface="Consolas" panose="020B0609020204030204" pitchFamily="49" charset="0"/>
                </a:rPr>
                <a:t>Then, compute using x and finally, release the lock.</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32425" y="4334848"/>
              <a:ext cx="266218" cy="966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6870361" y="4323273"/>
              <a:ext cx="51595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94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BA3E-628C-4B1B-B4A5-0BF728A09B82}"/>
              </a:ext>
            </a:extLst>
          </p:cNvPr>
          <p:cNvSpPr>
            <a:spLocks noGrp="1"/>
          </p:cNvSpPr>
          <p:nvPr>
            <p:ph type="title"/>
          </p:nvPr>
        </p:nvSpPr>
        <p:spPr>
          <a:xfrm>
            <a:off x="838200" y="1771188"/>
            <a:ext cx="10515600" cy="3315624"/>
          </a:xfrm>
        </p:spPr>
        <p:txBody>
          <a:bodyPr>
            <a:normAutofit/>
          </a:bodyPr>
          <a:lstStyle/>
          <a:p>
            <a:r>
              <a:rPr lang="en-US" sz="5400" dirty="0">
                <a:solidFill>
                  <a:schemeClr val="bg1"/>
                </a:solidFill>
              </a:rPr>
              <a:t>Now imagine that we didn’t break out of the loop . . .</a:t>
            </a:r>
          </a:p>
        </p:txBody>
      </p:sp>
    </p:spTree>
    <p:extLst>
      <p:ext uri="{BB962C8B-B14F-4D97-AF65-F5344CB8AC3E}">
        <p14:creationId xmlns:p14="http://schemas.microsoft.com/office/powerpoint/2010/main" val="20113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D1F9F69-6FC5-4DD0-A450-F9943EEBC017}"/>
              </a:ext>
            </a:extLst>
          </p:cNvPr>
          <p:cNvSpPr/>
          <p:nvPr/>
        </p:nvSpPr>
        <p:spPr>
          <a:xfrm>
            <a:off x="178560" y="3904735"/>
            <a:ext cx="5341446" cy="128510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A195AC-BF3A-4BC9-BD32-CEE63FF8CEBB}"/>
              </a:ext>
            </a:extLst>
          </p:cNvPr>
          <p:cNvSpPr/>
          <p:nvPr/>
        </p:nvSpPr>
        <p:spPr>
          <a:xfrm>
            <a:off x="162047" y="1779741"/>
            <a:ext cx="5357959" cy="2124993"/>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78EC02-E1D7-4302-ACB3-EDCA4A4F53AA}"/>
              </a:ext>
            </a:extLst>
          </p:cNvPr>
          <p:cNvSpPr/>
          <p:nvPr/>
        </p:nvSpPr>
        <p:spPr>
          <a:xfrm>
            <a:off x="163972" y="1286720"/>
            <a:ext cx="5357959" cy="493022"/>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363F394-AE54-4CCB-8900-6BFF720A84CA}"/>
              </a:ext>
            </a:extLst>
          </p:cNvPr>
          <p:cNvSpPr/>
          <p:nvPr/>
        </p:nvSpPr>
        <p:spPr>
          <a:xfrm>
            <a:off x="162047" y="870032"/>
            <a:ext cx="3240910" cy="416688"/>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C1C1E86-6B3D-4F95-9423-6B322BAF64E8}"/>
              </a:ext>
            </a:extLst>
          </p:cNvPr>
          <p:cNvPicPr>
            <a:picLocks noChangeAspect="1"/>
          </p:cNvPicPr>
          <p:nvPr/>
        </p:nvPicPr>
        <p:blipFill rotWithShape="1">
          <a:blip r:embed="rId3"/>
          <a:srcRect l="1931" t="5448" r="2781" b="6355"/>
          <a:stretch/>
        </p:blipFill>
        <p:spPr>
          <a:xfrm flipH="1">
            <a:off x="7861749" y="3429000"/>
            <a:ext cx="4145054" cy="3429000"/>
          </a:xfrm>
          <a:prstGeom prst="rect">
            <a:avLst/>
          </a:prstGeom>
        </p:spPr>
      </p:pic>
      <p:grpSp>
        <p:nvGrpSpPr>
          <p:cNvPr id="15" name="Group 14">
            <a:extLst>
              <a:ext uri="{FF2B5EF4-FFF2-40B4-BE49-F238E27FC236}">
                <a16:creationId xmlns:a16="http://schemas.microsoft.com/office/drawing/2014/main" id="{5310514D-1DC8-480E-9A4D-32DC15643A0F}"/>
              </a:ext>
            </a:extLst>
          </p:cNvPr>
          <p:cNvGrpSpPr/>
          <p:nvPr/>
        </p:nvGrpSpPr>
        <p:grpSpPr>
          <a:xfrm>
            <a:off x="6026271" y="105447"/>
            <a:ext cx="5965100" cy="3899397"/>
            <a:chOff x="5841077" y="464262"/>
            <a:chExt cx="5971982" cy="3899397"/>
          </a:xfrm>
        </p:grpSpPr>
        <p:sp>
          <p:nvSpPr>
            <p:cNvPr id="16" name="Rectangle 15">
              <a:extLst>
                <a:ext uri="{FF2B5EF4-FFF2-40B4-BE49-F238E27FC236}">
                  <a16:creationId xmlns:a16="http://schemas.microsoft.com/office/drawing/2014/main" id="{5D58FD2E-E3F8-44C5-84F8-12851FD50994}"/>
                </a:ext>
              </a:extLst>
            </p:cNvPr>
            <p:cNvSpPr/>
            <p:nvPr/>
          </p:nvSpPr>
          <p:spPr>
            <a:xfrm>
              <a:off x="5841077" y="464262"/>
              <a:ext cx="5971982" cy="3046988"/>
            </a:xfrm>
            <a:prstGeom prst="rect">
              <a:avLst/>
            </a:prstGeom>
            <a:solidFill>
              <a:srgbClr val="66FF99">
                <a:alpha val="50000"/>
              </a:srgbClr>
            </a:solidFill>
          </p:spPr>
          <p:txBody>
            <a:bodyPr wrap="square">
              <a:spAutoFit/>
            </a:bodyPr>
            <a:lstStyle/>
            <a:p>
              <a:r>
                <a:rPr lang="en-US" sz="2400" b="1" dirty="0">
                  <a:latin typeface="Consolas" panose="020B0609020204030204" pitchFamily="49" charset="0"/>
                </a:rPr>
                <a:t>f(x) was false, so we must block. Recall that </a:t>
              </a:r>
              <a:r>
                <a:rPr lang="en-US" sz="2400" b="1" dirty="0" err="1">
                  <a:latin typeface="Consolas" panose="020B0609020204030204" pitchFamily="49" charset="0"/>
                </a:rPr>
                <a:t>w.prepare</a:t>
              </a:r>
              <a:r>
                <a:rPr lang="en-US" sz="2400" b="1" dirty="0">
                  <a:latin typeface="Consolas" panose="020B0609020204030204" pitchFamily="49" charset="0"/>
                </a:rPr>
                <a:t>(</a:t>
              </a:r>
              <a:r>
                <a:rPr lang="en-US" sz="2400" b="1" dirty="0" err="1">
                  <a:latin typeface="Consolas" panose="020B0609020204030204" pitchFamily="49" charset="0"/>
                </a:rPr>
                <a:t>waitq</a:t>
              </a:r>
              <a:r>
                <a:rPr lang="en-US" sz="2400" b="1" dirty="0">
                  <a:latin typeface="Consolas" panose="020B0609020204030204" pitchFamily="49" charset="0"/>
                </a:rPr>
                <a:t>) set</a:t>
              </a:r>
            </a:p>
            <a:p>
              <a:r>
                <a:rPr lang="en-US" sz="2400" b="1" dirty="0" err="1">
                  <a:latin typeface="Consolas" panose="020B0609020204030204" pitchFamily="49" charset="0"/>
                </a:rPr>
                <a:t>pstate</a:t>
              </a:r>
              <a:r>
                <a:rPr lang="en-US" sz="2400" b="1" dirty="0">
                  <a:latin typeface="Consolas" panose="020B0609020204030204" pitchFamily="49" charset="0"/>
                </a:rPr>
                <a:t>_ == proc::</a:t>
              </a:r>
              <a:r>
                <a:rPr lang="en-US" sz="2400" b="1" dirty="0" err="1">
                  <a:latin typeface="Consolas" panose="020B0609020204030204" pitchFamily="49" charset="0"/>
                </a:rPr>
                <a:t>ps_blocked</a:t>
              </a:r>
              <a:r>
                <a:rPr lang="en-US" sz="2400" b="1" dirty="0">
                  <a:latin typeface="Consolas" panose="020B0609020204030204" pitchFamily="49" charset="0"/>
                </a:rPr>
                <a:t>. Release the lock (so that someone else can make f(x) true!) and call </a:t>
              </a:r>
              <a:r>
                <a:rPr lang="en-US" sz="2400" b="1" dirty="0" err="1">
                  <a:latin typeface="Consolas" panose="020B0609020204030204" pitchFamily="49" charset="0"/>
                </a:rPr>
                <a:t>w.maybe_block</a:t>
              </a:r>
              <a:r>
                <a:rPr lang="en-US" sz="2400" b="1" dirty="0">
                  <a:latin typeface="Consolas" panose="020B0609020204030204" pitchFamily="49" charset="0"/>
                </a:rPr>
                <a:t>(). When we wake up, acquire the lock again and see if f(x) is now true.</a:t>
              </a:r>
            </a:p>
          </p:txBody>
        </p:sp>
        <p:cxnSp>
          <p:nvCxnSpPr>
            <p:cNvPr id="17" name="Straight Connector 16">
              <a:extLst>
                <a:ext uri="{FF2B5EF4-FFF2-40B4-BE49-F238E27FC236}">
                  <a16:creationId xmlns:a16="http://schemas.microsoft.com/office/drawing/2014/main" id="{4B066111-596D-4721-B3A4-47AF191E22B0}"/>
                </a:ext>
              </a:extLst>
            </p:cNvPr>
            <p:cNvCxnSpPr>
              <a:cxnSpLocks/>
            </p:cNvCxnSpPr>
            <p:nvPr/>
          </p:nvCxnSpPr>
          <p:spPr>
            <a:xfrm flipH="1" flipV="1">
              <a:off x="9132425" y="3617223"/>
              <a:ext cx="300942" cy="746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F09FFD-F1C1-44B1-BE06-07284B0C61B5}"/>
                </a:ext>
              </a:extLst>
            </p:cNvPr>
            <p:cNvCxnSpPr>
              <a:cxnSpLocks/>
            </p:cNvCxnSpPr>
            <p:nvPr/>
          </p:nvCxnSpPr>
          <p:spPr>
            <a:xfrm flipH="1">
              <a:off x="5841077" y="3605648"/>
              <a:ext cx="59719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76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3" grpId="1" animBg="1"/>
      <p:bldP spid="10"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D1F9F69-6FC5-4DD0-A450-F9943EEBC017}"/>
              </a:ext>
            </a:extLst>
          </p:cNvPr>
          <p:cNvSpPr/>
          <p:nvPr/>
        </p:nvSpPr>
        <p:spPr>
          <a:xfrm>
            <a:off x="178560" y="3904735"/>
            <a:ext cx="5341446" cy="1285104"/>
          </a:xfrm>
          <a:prstGeom prst="rect">
            <a:avLst/>
          </a:prstGeom>
          <a:solidFill>
            <a:srgbClr val="66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5190-65F1-4ACE-AE10-952631A97793}"/>
              </a:ext>
            </a:extLst>
          </p:cNvPr>
          <p:cNvSpPr>
            <a:spLocks noGrp="1"/>
          </p:cNvSpPr>
          <p:nvPr>
            <p:ph type="title"/>
          </p:nvPr>
        </p:nvSpPr>
        <p:spPr>
          <a:xfrm>
            <a:off x="775503" y="-163602"/>
            <a:ext cx="4746429" cy="851005"/>
          </a:xfrm>
        </p:spPr>
        <p:txBody>
          <a:bodyPr>
            <a:normAutofit/>
          </a:bodyPr>
          <a:lstStyle/>
          <a:p>
            <a:r>
              <a:rPr lang="en-US" sz="3200" dirty="0"/>
              <a:t>Chickadee Wait Queues</a:t>
            </a:r>
          </a:p>
        </p:txBody>
      </p:sp>
      <p:sp>
        <p:nvSpPr>
          <p:cNvPr id="6" name="Rectangle 5">
            <a:extLst>
              <a:ext uri="{FF2B5EF4-FFF2-40B4-BE49-F238E27FC236}">
                <a16:creationId xmlns:a16="http://schemas.microsoft.com/office/drawing/2014/main" id="{44D274C4-8CD5-4001-A950-8BBA11721842}"/>
              </a:ext>
            </a:extLst>
          </p:cNvPr>
          <p:cNvSpPr/>
          <p:nvPr/>
        </p:nvSpPr>
        <p:spPr>
          <a:xfrm>
            <a:off x="162047" y="384723"/>
            <a:ext cx="7411656" cy="6986528"/>
          </a:xfrm>
          <a:prstGeom prst="rect">
            <a:avLst/>
          </a:prstGeom>
        </p:spPr>
        <p:txBody>
          <a:bodyPr wrap="square">
            <a:spAutoFit/>
          </a:bodyPr>
          <a:lstStyle/>
          <a:p>
            <a:r>
              <a:rPr lang="en-US" sz="2800" b="1" dirty="0">
                <a:latin typeface="Consolas" panose="020B0609020204030204" pitchFamily="49" charset="0"/>
              </a:rPr>
              <a:t>//The sleeper thread</a:t>
            </a:r>
          </a:p>
          <a:p>
            <a:r>
              <a:rPr lang="en-US" sz="2800" b="1" dirty="0">
                <a:latin typeface="Consolas" panose="020B0609020204030204" pitchFamily="49" charset="0"/>
              </a:rPr>
              <a:t>waiter w;</a:t>
            </a:r>
          </a:p>
          <a:p>
            <a:r>
              <a:rPr lang="en-US" sz="2800" b="1" dirty="0">
                <a:latin typeface="Consolas" panose="020B0609020204030204" pitchFamily="49" charset="0"/>
              </a:rPr>
              <a:t>auto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while (true) {</a:t>
            </a:r>
          </a:p>
          <a:p>
            <a:r>
              <a:rPr lang="en-US" sz="2800" b="1" dirty="0">
                <a:latin typeface="Consolas" panose="020B0609020204030204" pitchFamily="49" charset="0"/>
              </a:rPr>
              <a:t>    </a:t>
            </a:r>
            <a:r>
              <a:rPr lang="en-US" sz="2800" b="1" dirty="0" err="1">
                <a:latin typeface="Consolas" panose="020B0609020204030204" pitchFamily="49" charset="0"/>
              </a:rPr>
              <a:t>w.prepare</a:t>
            </a:r>
            <a:r>
              <a:rPr lang="en-US" sz="2800" b="1" dirty="0">
                <a:latin typeface="Consolas" panose="020B0609020204030204" pitchFamily="49" charset="0"/>
              </a:rPr>
              <a:t>(</a:t>
            </a:r>
            <a:r>
              <a:rPr lang="en-US" sz="2800" b="1" dirty="0" err="1">
                <a:latin typeface="Consolas" panose="020B0609020204030204" pitchFamily="49" charset="0"/>
              </a:rPr>
              <a:t>waitq</a:t>
            </a:r>
            <a:r>
              <a:rPr lang="en-US" sz="2800" b="1" dirty="0">
                <a:latin typeface="Consolas" panose="020B0609020204030204" pitchFamily="49" charset="0"/>
              </a:rPr>
              <a:t>);</a:t>
            </a:r>
          </a:p>
          <a:p>
            <a:r>
              <a:rPr lang="en-US" sz="2800" b="1" dirty="0">
                <a:latin typeface="Consolas" panose="020B0609020204030204" pitchFamily="49" charset="0"/>
              </a:rPr>
              <a:t>    if (f(x)) {</a:t>
            </a:r>
          </a:p>
          <a:p>
            <a:r>
              <a:rPr lang="en-US" sz="2800" b="1" dirty="0">
                <a:latin typeface="Consolas" panose="020B0609020204030204" pitchFamily="49" charset="0"/>
              </a:rPr>
              <a:t>        break;</a:t>
            </a:r>
          </a:p>
          <a:p>
            <a:r>
              <a:rPr lang="en-US" sz="2800" b="1" dirty="0">
                <a:latin typeface="Consolas" panose="020B0609020204030204" pitchFamily="49" charset="0"/>
              </a:rPr>
              <a:t>    }</a:t>
            </a:r>
          </a:p>
          <a:p>
            <a:r>
              <a:rPr lang="en-US" sz="2800" b="1" dirty="0">
                <a:latin typeface="Consolas" panose="020B0609020204030204" pitchFamily="49" charset="0"/>
              </a:rPr>
              <a:t>    </a:t>
            </a:r>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w.maybe_block</a:t>
            </a:r>
            <a:r>
              <a:rPr lang="en-US" sz="2800" b="1" dirty="0">
                <a:latin typeface="Consolas" panose="020B0609020204030204" pitchFamily="49" charset="0"/>
              </a:rPr>
              <a:t>();</a:t>
            </a:r>
          </a:p>
          <a:p>
            <a:r>
              <a:rPr lang="en-US" sz="2800" b="1" dirty="0">
                <a:latin typeface="Consolas" panose="020B0609020204030204" pitchFamily="49" charset="0"/>
              </a:rPr>
              <a:t>    </a:t>
            </a:r>
            <a:r>
              <a:rPr lang="en-US" sz="2800" b="1" dirty="0" err="1">
                <a:latin typeface="Consolas" panose="020B0609020204030204" pitchFamily="49" charset="0"/>
              </a:rPr>
              <a:t>irqs</a:t>
            </a:r>
            <a:r>
              <a:rPr lang="en-US" sz="2800" b="1" dirty="0">
                <a:latin typeface="Consolas" panose="020B0609020204030204" pitchFamily="49" charset="0"/>
              </a:rPr>
              <a:t> = </a:t>
            </a:r>
            <a:r>
              <a:rPr lang="en-US" sz="2800" b="1" dirty="0" err="1">
                <a:latin typeface="Consolas" panose="020B0609020204030204" pitchFamily="49" charset="0"/>
              </a:rPr>
              <a:t>x_lock.lock</a:t>
            </a:r>
            <a:r>
              <a:rPr lang="en-US" sz="2800" b="1" dirty="0">
                <a:latin typeface="Consolas" panose="020B0609020204030204" pitchFamily="49" charset="0"/>
              </a:rPr>
              <a:t>();</a:t>
            </a:r>
          </a:p>
          <a:p>
            <a:r>
              <a:rPr lang="en-US" sz="2800" b="1" dirty="0">
                <a:latin typeface="Consolas" panose="020B0609020204030204" pitchFamily="49" charset="0"/>
              </a:rPr>
              <a:t>}</a:t>
            </a:r>
          </a:p>
          <a:p>
            <a:r>
              <a:rPr lang="en-US" sz="2800" b="1" dirty="0" err="1">
                <a:latin typeface="Consolas" panose="020B0609020204030204" pitchFamily="49" charset="0"/>
              </a:rPr>
              <a:t>w.clear</a:t>
            </a:r>
            <a:r>
              <a:rPr lang="en-US" sz="2800" b="1" dirty="0">
                <a:latin typeface="Consolas" panose="020B0609020204030204" pitchFamily="49" charset="0"/>
              </a:rPr>
              <a:t>();</a:t>
            </a:r>
          </a:p>
          <a:p>
            <a:r>
              <a:rPr lang="en-US" sz="2800" b="1" dirty="0">
                <a:latin typeface="Consolas" panose="020B0609020204030204" pitchFamily="49" charset="0"/>
              </a:rPr>
              <a:t>//Compute using x</a:t>
            </a:r>
          </a:p>
          <a:p>
            <a:r>
              <a:rPr lang="en-US" sz="2800" b="1" dirty="0" err="1">
                <a:latin typeface="Consolas" panose="020B0609020204030204" pitchFamily="49" charset="0"/>
              </a:rPr>
              <a:t>x_lock.unlock</a:t>
            </a:r>
            <a:r>
              <a:rPr lang="en-US" sz="2800" b="1" dirty="0">
                <a:latin typeface="Consolas" panose="020B0609020204030204" pitchFamily="49" charset="0"/>
              </a:rPr>
              <a:t>(</a:t>
            </a:r>
            <a:r>
              <a:rPr lang="en-US" sz="2800" b="1" dirty="0" err="1">
                <a:latin typeface="Consolas" panose="020B0609020204030204" pitchFamily="49" charset="0"/>
              </a:rPr>
              <a:t>irqs</a:t>
            </a:r>
            <a:r>
              <a:rPr lang="en-US" sz="2800" b="1" dirty="0">
                <a:latin typeface="Consolas" panose="020B0609020204030204" pitchFamily="49" charset="0"/>
              </a:rPr>
              <a:t>);</a:t>
            </a:r>
          </a:p>
          <a:p>
            <a:endParaRPr lang="en-US" sz="2800" b="1" dirty="0">
              <a:latin typeface="Consolas" panose="020B0609020204030204" pitchFamily="49" charset="0"/>
            </a:endParaRPr>
          </a:p>
        </p:txBody>
      </p:sp>
      <p:cxnSp>
        <p:nvCxnSpPr>
          <p:cNvPr id="12" name="Straight Connector 11">
            <a:extLst>
              <a:ext uri="{FF2B5EF4-FFF2-40B4-BE49-F238E27FC236}">
                <a16:creationId xmlns:a16="http://schemas.microsoft.com/office/drawing/2014/main" id="{A73C6F90-B181-4C87-B26B-44F759C41FDB}"/>
              </a:ext>
            </a:extLst>
          </p:cNvPr>
          <p:cNvCxnSpPr/>
          <p:nvPr/>
        </p:nvCxnSpPr>
        <p:spPr>
          <a:xfrm>
            <a:off x="5553030" y="488888"/>
            <a:ext cx="0" cy="6272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97B5D70-9E46-8FF3-B075-1CEEF5CB9769}"/>
              </a:ext>
            </a:extLst>
          </p:cNvPr>
          <p:cNvSpPr/>
          <p:nvPr/>
        </p:nvSpPr>
        <p:spPr>
          <a:xfrm>
            <a:off x="5762784" y="261900"/>
            <a:ext cx="6749448" cy="8956298"/>
          </a:xfrm>
          <a:prstGeom prst="rect">
            <a:avLst/>
          </a:prstGeom>
        </p:spPr>
        <p:txBody>
          <a:bodyPr wrap="square">
            <a:spAutoFit/>
          </a:bodyPr>
          <a:lstStyle/>
          <a:p>
            <a:r>
              <a:rPr lang="en-US" b="1" dirty="0">
                <a:latin typeface="Consolas" panose="020B0609020204030204" pitchFamily="49" charset="0"/>
              </a:rPr>
              <a:t>void waiter::</a:t>
            </a:r>
            <a:r>
              <a:rPr lang="en-US" b="1" dirty="0" err="1">
                <a:latin typeface="Consolas" panose="020B0609020204030204" pitchFamily="49" charset="0"/>
              </a:rPr>
              <a:t>maybe_block</a:t>
            </a:r>
            <a:r>
              <a:rPr lang="en-US" b="1" dirty="0">
                <a:latin typeface="Consolas" panose="020B0609020204030204" pitchFamily="49" charset="0"/>
              </a:rPr>
              <a:t>() {</a:t>
            </a:r>
          </a:p>
          <a:p>
            <a:r>
              <a:rPr lang="en-US" b="1" dirty="0">
                <a:latin typeface="Consolas" panose="020B0609020204030204" pitchFamily="49" charset="0"/>
              </a:rPr>
              <a:t>    //When this function is called, the caller</a:t>
            </a:r>
          </a:p>
          <a:p>
            <a:r>
              <a:rPr lang="en-US" b="1" dirty="0">
                <a:latin typeface="Consolas" panose="020B0609020204030204" pitchFamily="49" charset="0"/>
              </a:rPr>
              <a:t>    //doesn’t hold </a:t>
            </a:r>
            <a:r>
              <a:rPr lang="en-US" b="1" dirty="0" err="1">
                <a:latin typeface="Consolas" panose="020B0609020204030204" pitchFamily="49" charset="0"/>
              </a:rPr>
              <a:t>x_lock</a:t>
            </a:r>
            <a:r>
              <a:rPr lang="en-US" b="1" dirty="0">
                <a:latin typeface="Consolas" panose="020B0609020204030204" pitchFamily="49" charset="0"/>
              </a:rPr>
              <a:t>! So, between the caller </a:t>
            </a:r>
          </a:p>
          <a:p>
            <a:r>
              <a:rPr lang="en-US" b="1" dirty="0">
                <a:latin typeface="Consolas" panose="020B0609020204030204" pitchFamily="49" charset="0"/>
              </a:rPr>
              <a:t>    //releasing </a:t>
            </a:r>
            <a:r>
              <a:rPr lang="en-US" b="1" dirty="0" err="1">
                <a:latin typeface="Consolas" panose="020B0609020204030204" pitchFamily="49" charset="0"/>
              </a:rPr>
              <a:t>x_lock</a:t>
            </a:r>
            <a:r>
              <a:rPr lang="en-US" b="1" dirty="0">
                <a:latin typeface="Consolas" panose="020B0609020204030204" pitchFamily="49" charset="0"/>
              </a:rPr>
              <a:t> and the caller invoking </a:t>
            </a:r>
          </a:p>
          <a:p>
            <a:r>
              <a:rPr lang="en-US" b="1" dirty="0">
                <a:latin typeface="Consolas" panose="020B0609020204030204" pitchFamily="49" charset="0"/>
              </a:rPr>
              <a:t>    //</a:t>
            </a:r>
            <a:r>
              <a:rPr lang="en-US" b="1" dirty="0" err="1">
                <a:latin typeface="Consolas" panose="020B0609020204030204" pitchFamily="49" charset="0"/>
              </a:rPr>
              <a:t>maybe_block</a:t>
            </a:r>
            <a:r>
              <a:rPr lang="en-US" b="1" dirty="0">
                <a:latin typeface="Consolas" panose="020B0609020204030204" pitchFamily="49" charset="0"/>
              </a:rPr>
              <a:t>(), a </a:t>
            </a:r>
            <a:r>
              <a:rPr lang="en-US" b="1" dirty="0" err="1">
                <a:latin typeface="Consolas" panose="020B0609020204030204" pitchFamily="49" charset="0"/>
              </a:rPr>
              <a:t>waker</a:t>
            </a:r>
            <a:r>
              <a:rPr lang="en-US" b="1" dirty="0">
                <a:latin typeface="Consolas" panose="020B0609020204030204" pitchFamily="49" charset="0"/>
              </a:rPr>
              <a:t> thread may have</a:t>
            </a:r>
          </a:p>
          <a:p>
            <a:r>
              <a:rPr lang="en-US" b="1" dirty="0">
                <a:latin typeface="Consolas" panose="020B0609020204030204" pitchFamily="49" charset="0"/>
              </a:rPr>
              <a:t>    //grabbed </a:t>
            </a:r>
            <a:r>
              <a:rPr lang="en-US" b="1" dirty="0" err="1">
                <a:latin typeface="Consolas" panose="020B0609020204030204" pitchFamily="49" charset="0"/>
              </a:rPr>
              <a:t>x_lock</a:t>
            </a:r>
            <a:r>
              <a:rPr lang="en-US" b="1" dirty="0">
                <a:latin typeface="Consolas" panose="020B0609020204030204" pitchFamily="49" charset="0"/>
              </a:rPr>
              <a:t>, noticed that f(x) is true,</a:t>
            </a:r>
          </a:p>
          <a:p>
            <a:r>
              <a:rPr lang="en-US" b="1" dirty="0">
                <a:latin typeface="Consolas" panose="020B0609020204030204" pitchFamily="49" charset="0"/>
              </a:rPr>
              <a:t>    //and woken up the process p_ by calling</a:t>
            </a:r>
          </a:p>
          <a:p>
            <a:r>
              <a:rPr lang="en-US" b="1" dirty="0">
                <a:latin typeface="Consolas" panose="020B0609020204030204" pitchFamily="49" charset="0"/>
              </a:rPr>
              <a:t>    //p-&gt;unblock(). So, p_-&gt;</a:t>
            </a:r>
            <a:r>
              <a:rPr lang="en-US" b="1" dirty="0" err="1">
                <a:latin typeface="Consolas" panose="020B0609020204030204" pitchFamily="49" charset="0"/>
              </a:rPr>
              <a:t>pstate</a:t>
            </a:r>
            <a:r>
              <a:rPr lang="en-US" b="1" dirty="0">
                <a:latin typeface="Consolas" panose="020B0609020204030204" pitchFamily="49" charset="0"/>
              </a:rPr>
              <a:t>_ might or might </a:t>
            </a:r>
          </a:p>
          <a:p>
            <a:r>
              <a:rPr lang="en-US" b="1" dirty="0">
                <a:latin typeface="Consolas" panose="020B0609020204030204" pitchFamily="49" charset="0"/>
              </a:rPr>
              <a:t>    //not equal </a:t>
            </a:r>
            <a:r>
              <a:rPr lang="en-US" b="1" dirty="0" err="1">
                <a:latin typeface="Consolas" panose="020B0609020204030204" pitchFamily="49" charset="0"/>
              </a:rPr>
              <a:t>ps_blocked</a:t>
            </a:r>
            <a:r>
              <a:rPr lang="en-US" b="1" dirty="0">
                <a:latin typeface="Consolas" panose="020B0609020204030204" pitchFamily="49" charset="0"/>
              </a:rPr>
              <a:t>.</a:t>
            </a:r>
          </a:p>
          <a:p>
            <a:r>
              <a:rPr lang="en-US" b="1" dirty="0">
                <a:latin typeface="Consolas" panose="020B0609020204030204" pitchFamily="49" charset="0"/>
              </a:rPr>
              <a:t>    //When the function returns, p_-&gt;</a:t>
            </a:r>
            <a:r>
              <a:rPr lang="en-US" b="1" dirty="0" err="1">
                <a:latin typeface="Consolas" panose="020B0609020204030204" pitchFamily="49" charset="0"/>
              </a:rPr>
              <a:t>pstate</a:t>
            </a:r>
            <a:r>
              <a:rPr lang="en-US" b="1" dirty="0">
                <a:latin typeface="Consolas" panose="020B0609020204030204" pitchFamily="49" charset="0"/>
              </a:rPr>
              <a:t>_</a:t>
            </a:r>
          </a:p>
          <a:p>
            <a:r>
              <a:rPr lang="en-US" b="1" dirty="0">
                <a:latin typeface="Consolas" panose="020B0609020204030204" pitchFamily="49" charset="0"/>
              </a:rPr>
              <a:t>    //MUST NOT equal </a:t>
            </a:r>
            <a:r>
              <a:rPr lang="en-US" b="1" dirty="0" err="1">
                <a:latin typeface="Consolas" panose="020B0609020204030204" pitchFamily="49" charset="0"/>
              </a:rPr>
              <a:t>ps_blocked</a:t>
            </a:r>
            <a:r>
              <a:rPr lang="en-US" b="1" dirty="0">
                <a:latin typeface="Consolas" panose="020B0609020204030204" pitchFamily="49" charset="0"/>
              </a:rPr>
              <a:t>, and w-&gt;links_</a:t>
            </a:r>
          </a:p>
          <a:p>
            <a:r>
              <a:rPr lang="en-US" b="1" dirty="0">
                <a:latin typeface="Consolas" panose="020B0609020204030204" pitchFamily="49" charset="0"/>
              </a:rPr>
              <a:t>    //MUST NOT be linked (i.e., p can’t be in</a:t>
            </a:r>
          </a:p>
          <a:p>
            <a:r>
              <a:rPr lang="en-US" b="1" dirty="0">
                <a:latin typeface="Consolas" panose="020B0609020204030204" pitchFamily="49" charset="0"/>
              </a:rPr>
              <a:t>    //a wait queue).</a:t>
            </a:r>
          </a:p>
          <a:p>
            <a:r>
              <a:rPr lang="en-US" b="1" dirty="0">
                <a:latin typeface="Consolas" panose="020B0609020204030204" pitchFamily="49" charset="0"/>
              </a:rPr>
              <a:t>    if (p_-&gt;</a:t>
            </a:r>
            <a:r>
              <a:rPr lang="en-US" b="1" dirty="0" err="1">
                <a:latin typeface="Consolas" panose="020B0609020204030204" pitchFamily="49" charset="0"/>
              </a:rPr>
              <a:t>pstate</a:t>
            </a:r>
            <a:r>
              <a:rPr lang="en-US" b="1" dirty="0">
                <a:latin typeface="Consolas" panose="020B0609020204030204" pitchFamily="49" charset="0"/>
              </a:rPr>
              <a:t>_ == proc::</a:t>
            </a:r>
            <a:r>
              <a:rPr lang="en-US" b="1" dirty="0" err="1">
                <a:latin typeface="Consolas" panose="020B0609020204030204" pitchFamily="49" charset="0"/>
              </a:rPr>
              <a:t>ps_blocked</a:t>
            </a:r>
            <a:r>
              <a:rPr lang="en-US" b="1" dirty="0">
                <a:latin typeface="Consolas" panose="020B0609020204030204" pitchFamily="49" charset="0"/>
              </a:rPr>
              <a:t>) {</a:t>
            </a:r>
          </a:p>
          <a:p>
            <a:r>
              <a:rPr lang="en-US" b="1" dirty="0">
                <a:latin typeface="Consolas" panose="020B0609020204030204" pitchFamily="49" charset="0"/>
              </a:rPr>
              <a:t>        p_-&gt;yield(); //As p_ yields, a </a:t>
            </a:r>
            <a:r>
              <a:rPr lang="en-US" b="1" dirty="0" err="1">
                <a:latin typeface="Consolas" panose="020B0609020204030204" pitchFamily="49" charset="0"/>
              </a:rPr>
              <a:t>waker</a:t>
            </a:r>
            <a:r>
              <a:rPr lang="en-US" b="1" dirty="0">
                <a:latin typeface="Consolas" panose="020B0609020204030204" pitchFamily="49" charset="0"/>
              </a:rPr>
              <a:t> on</a:t>
            </a:r>
          </a:p>
          <a:p>
            <a:r>
              <a:rPr lang="en-US" b="1" dirty="0">
                <a:latin typeface="Consolas" panose="020B0609020204030204" pitchFamily="49" charset="0"/>
              </a:rPr>
              <a:t>            //another CPU may call p_-&gt;unblock(),</a:t>
            </a:r>
          </a:p>
          <a:p>
            <a:r>
              <a:rPr lang="en-US" b="1" dirty="0">
                <a:latin typeface="Consolas" panose="020B0609020204030204" pitchFamily="49" charset="0"/>
              </a:rPr>
              <a:t>	     //setting p_-&gt;</a:t>
            </a:r>
            <a:r>
              <a:rPr lang="en-US" b="1" dirty="0" err="1">
                <a:latin typeface="Consolas" panose="020B0609020204030204" pitchFamily="49" charset="0"/>
              </a:rPr>
              <a:t>pstate</a:t>
            </a:r>
            <a:r>
              <a:rPr lang="en-US" b="1" dirty="0">
                <a:latin typeface="Consolas" panose="020B0609020204030204" pitchFamily="49" charset="0"/>
              </a:rPr>
              <a:t>_ to </a:t>
            </a:r>
            <a:r>
              <a:rPr lang="en-US" b="1" dirty="0" err="1">
                <a:latin typeface="Consolas" panose="020B0609020204030204" pitchFamily="49" charset="0"/>
              </a:rPr>
              <a:t>ps_runnable</a:t>
            </a:r>
            <a:endParaRPr lang="en-US" b="1" dirty="0">
              <a:latin typeface="Consolas" panose="020B0609020204030204" pitchFamily="49" charset="0"/>
            </a:endParaRPr>
          </a:p>
          <a:p>
            <a:r>
              <a:rPr lang="en-US" b="1" dirty="0">
                <a:latin typeface="Consolas" panose="020B0609020204030204" pitchFamily="49" charset="0"/>
              </a:rPr>
              <a:t>	     //and trying to lock the CPU </a:t>
            </a:r>
            <a:r>
              <a:rPr lang="en-US" b="1" dirty="0" err="1">
                <a:latin typeface="Consolas" panose="020B0609020204030204" pitchFamily="49" charset="0"/>
              </a:rPr>
              <a:t>runqueue</a:t>
            </a:r>
            <a:endParaRPr lang="en-US" b="1" dirty="0">
              <a:latin typeface="Consolas" panose="020B0609020204030204" pitchFamily="49" charset="0"/>
            </a:endParaRPr>
          </a:p>
          <a:p>
            <a:r>
              <a:rPr lang="en-US" b="1" dirty="0">
                <a:latin typeface="Consolas" panose="020B0609020204030204" pitchFamily="49" charset="0"/>
              </a:rPr>
              <a:t>	     //at the same time that this CPU is</a:t>
            </a:r>
          </a:p>
          <a:p>
            <a:r>
              <a:rPr lang="en-US" b="1" dirty="0">
                <a:latin typeface="Consolas" panose="020B0609020204030204" pitchFamily="49" charset="0"/>
              </a:rPr>
              <a:t>	     //in </a:t>
            </a:r>
            <a:r>
              <a:rPr lang="en-US" b="1" dirty="0" err="1">
                <a:latin typeface="Consolas" panose="020B0609020204030204" pitchFamily="49" charset="0"/>
              </a:rPr>
              <a:t>cpustate</a:t>
            </a:r>
            <a:r>
              <a:rPr lang="en-US" b="1" dirty="0">
                <a:latin typeface="Consolas" panose="020B0609020204030204" pitchFamily="49" charset="0"/>
              </a:rPr>
              <a:t>::schedule() and trying</a:t>
            </a:r>
          </a:p>
          <a:p>
            <a:r>
              <a:rPr lang="en-US" b="1" dirty="0">
                <a:latin typeface="Consolas" panose="020B0609020204030204" pitchFamily="49" charset="0"/>
              </a:rPr>
              <a:t>	     //to grab the </a:t>
            </a:r>
            <a:r>
              <a:rPr lang="en-US" b="1" dirty="0" err="1">
                <a:latin typeface="Consolas" panose="020B0609020204030204" pitchFamily="49" charset="0"/>
              </a:rPr>
              <a:t>runqueue</a:t>
            </a:r>
            <a:r>
              <a:rPr lang="en-US" b="1" dirty="0">
                <a:latin typeface="Consolas" panose="020B0609020204030204" pitchFamily="49" charset="0"/>
              </a:rPr>
              <a:t> lock. One core</a:t>
            </a:r>
          </a:p>
          <a:p>
            <a:r>
              <a:rPr lang="en-US" b="1" dirty="0">
                <a:latin typeface="Consolas" panose="020B0609020204030204" pitchFamily="49" charset="0"/>
              </a:rPr>
              <a:t>	     //will win, adding p_ to the </a:t>
            </a:r>
            <a:r>
              <a:rPr lang="en-US" b="1" dirty="0" err="1">
                <a:latin typeface="Consolas" panose="020B0609020204030204" pitchFamily="49" charset="0"/>
              </a:rPr>
              <a:t>runqueue</a:t>
            </a:r>
            <a:endParaRPr lang="en-US" b="1" dirty="0">
              <a:latin typeface="Consolas" panose="020B0609020204030204" pitchFamily="49" charset="0"/>
            </a:endParaRPr>
          </a:p>
          <a:p>
            <a:r>
              <a:rPr lang="en-US" b="1" dirty="0">
                <a:latin typeface="Consolas" panose="020B0609020204030204" pitchFamily="49" charset="0"/>
              </a:rPr>
              <a:t>	     //and unlocking; the other core will</a:t>
            </a:r>
          </a:p>
          <a:p>
            <a:r>
              <a:rPr lang="en-US" b="1" dirty="0">
                <a:latin typeface="Consolas" panose="020B0609020204030204" pitchFamily="49" charset="0"/>
              </a:rPr>
              <a:t>	     //grab the </a:t>
            </a:r>
            <a:r>
              <a:rPr lang="en-US" b="1" dirty="0" err="1">
                <a:latin typeface="Consolas" panose="020B0609020204030204" pitchFamily="49" charset="0"/>
              </a:rPr>
              <a:t>runqueue</a:t>
            </a:r>
            <a:r>
              <a:rPr lang="en-US" b="1" dirty="0">
                <a:latin typeface="Consolas" panose="020B0609020204030204" pitchFamily="49" charset="0"/>
              </a:rPr>
              <a:t> lock, notice that</a:t>
            </a:r>
          </a:p>
          <a:p>
            <a:r>
              <a:rPr lang="en-US" b="1" dirty="0">
                <a:latin typeface="Consolas" panose="020B0609020204030204" pitchFamily="49" charset="0"/>
              </a:rPr>
              <a:t>	     //p_-&gt;</a:t>
            </a:r>
            <a:r>
              <a:rPr lang="en-US" b="1" dirty="0" err="1">
                <a:latin typeface="Consolas" panose="020B0609020204030204" pitchFamily="49" charset="0"/>
              </a:rPr>
              <a:t>runq_links.is_linked</a:t>
            </a:r>
            <a:r>
              <a:rPr lang="en-US" b="1" dirty="0">
                <a:latin typeface="Consolas" panose="020B0609020204030204" pitchFamily="49" charset="0"/>
              </a:rPr>
              <a:t>(), and not</a:t>
            </a:r>
          </a:p>
          <a:p>
            <a:r>
              <a:rPr lang="en-US" b="1" dirty="0">
                <a:latin typeface="Consolas" panose="020B0609020204030204" pitchFamily="49" charset="0"/>
              </a:rPr>
              <a:t>	     //re-add p_ to the </a:t>
            </a:r>
            <a:r>
              <a:rPr lang="en-US" b="1" dirty="0" err="1">
                <a:latin typeface="Consolas" panose="020B0609020204030204" pitchFamily="49" charset="0"/>
              </a:rPr>
              <a:t>runqueue</a:t>
            </a:r>
            <a:r>
              <a:rPr lang="en-US" b="1" dirty="0">
                <a:latin typeface="Consolas" panose="020B0609020204030204" pitchFamily="49" charset="0"/>
              </a:rPr>
              <a:t>.</a:t>
            </a:r>
          </a:p>
          <a:p>
            <a:r>
              <a:rPr lang="en-US" b="1" dirty="0">
                <a:latin typeface="Consolas" panose="020B0609020204030204" pitchFamily="49" charset="0"/>
              </a:rPr>
              <a:t>    }</a:t>
            </a:r>
          </a:p>
          <a:p>
            <a:r>
              <a:rPr lang="en-US" b="1" dirty="0">
                <a:latin typeface="Consolas" panose="020B0609020204030204" pitchFamily="49" charset="0"/>
              </a:rPr>
              <a:t>    </a:t>
            </a:r>
            <a:r>
              <a:rPr lang="en-US" b="1" dirty="0" err="1">
                <a:latin typeface="Consolas" panose="020B0609020204030204" pitchFamily="49" charset="0"/>
              </a:rPr>
              <a:t>spinlock_guard</a:t>
            </a:r>
            <a:r>
              <a:rPr lang="en-US" b="1" dirty="0">
                <a:latin typeface="Consolas" panose="020B0609020204030204" pitchFamily="49" charset="0"/>
              </a:rPr>
              <a:t> guard(</a:t>
            </a:r>
            <a:r>
              <a:rPr lang="en-US" b="1" dirty="0" err="1">
                <a:latin typeface="Consolas" panose="020B0609020204030204" pitchFamily="49" charset="0"/>
              </a:rPr>
              <a:t>wq</a:t>
            </a:r>
            <a:r>
              <a:rPr lang="en-US" b="1" dirty="0">
                <a:latin typeface="Consolas" panose="020B0609020204030204" pitchFamily="49" charset="0"/>
              </a:rPr>
              <a:t>_-&gt;lock_);</a:t>
            </a:r>
          </a:p>
          <a:p>
            <a:r>
              <a:rPr lang="en-US" b="1" dirty="0">
                <a:latin typeface="Consolas" panose="020B0609020204030204" pitchFamily="49" charset="0"/>
              </a:rPr>
              <a:t>    if (links_.</a:t>
            </a:r>
            <a:r>
              <a:rPr lang="en-US" b="1" dirty="0" err="1">
                <a:latin typeface="Consolas" panose="020B0609020204030204" pitchFamily="49" charset="0"/>
              </a:rPr>
              <a:t>is_linked</a:t>
            </a:r>
            <a:r>
              <a:rPr lang="en-US" b="1" dirty="0">
                <a:latin typeface="Consolas" panose="020B0609020204030204" pitchFamily="49" charset="0"/>
              </a:rPr>
              <a:t>()) {</a:t>
            </a:r>
          </a:p>
          <a:p>
            <a:r>
              <a:rPr lang="en-US" b="1" dirty="0">
                <a:latin typeface="Consolas" panose="020B0609020204030204" pitchFamily="49" charset="0"/>
              </a:rPr>
              <a:t>        </a:t>
            </a:r>
            <a:r>
              <a:rPr lang="en-US" b="1" dirty="0" err="1">
                <a:latin typeface="Consolas" panose="020B0609020204030204" pitchFamily="49" charset="0"/>
              </a:rPr>
              <a:t>wq</a:t>
            </a:r>
            <a:r>
              <a:rPr lang="en-US" b="1" dirty="0">
                <a:latin typeface="Consolas" panose="020B0609020204030204" pitchFamily="49" charset="0"/>
              </a:rPr>
              <a:t>_-&gt;</a:t>
            </a:r>
            <a:r>
              <a:rPr lang="en-US" b="1" dirty="0" err="1">
                <a:latin typeface="Consolas" panose="020B0609020204030204" pitchFamily="49" charset="0"/>
              </a:rPr>
              <a:t>q_.erase</a:t>
            </a:r>
            <a:r>
              <a:rPr lang="en-US" b="1" dirty="0">
                <a:latin typeface="Consolas" panose="020B0609020204030204" pitchFamily="49" charset="0"/>
              </a:rPr>
              <a:t>(this);</a:t>
            </a:r>
          </a:p>
          <a:p>
            <a:r>
              <a:rPr lang="en-US" b="1" dirty="0">
                <a:latin typeface="Consolas" panose="020B0609020204030204" pitchFamily="49" charset="0"/>
              </a:rPr>
              <a:t>    }</a:t>
            </a:r>
          </a:p>
          <a:p>
            <a:r>
              <a:rPr lang="en-US" b="1" dirty="0">
                <a:latin typeface="Consolas" panose="020B0609020204030204" pitchFamily="49" charset="0"/>
              </a:rPr>
              <a:t>}</a:t>
            </a:r>
          </a:p>
        </p:txBody>
      </p:sp>
      <p:grpSp>
        <p:nvGrpSpPr>
          <p:cNvPr id="24" name="Group 23">
            <a:extLst>
              <a:ext uri="{FF2B5EF4-FFF2-40B4-BE49-F238E27FC236}">
                <a16:creationId xmlns:a16="http://schemas.microsoft.com/office/drawing/2014/main" id="{7C900F9E-2F0A-7F68-E3E0-24A9CC83E665}"/>
              </a:ext>
            </a:extLst>
          </p:cNvPr>
          <p:cNvGrpSpPr/>
          <p:nvPr/>
        </p:nvGrpSpPr>
        <p:grpSpPr>
          <a:xfrm>
            <a:off x="496206" y="639690"/>
            <a:ext cx="5842597" cy="3690548"/>
            <a:chOff x="496206" y="639690"/>
            <a:chExt cx="5842597" cy="3690548"/>
          </a:xfrm>
        </p:grpSpPr>
        <p:cxnSp>
          <p:nvCxnSpPr>
            <p:cNvPr id="18" name="Connector: Elbow 17">
              <a:extLst>
                <a:ext uri="{FF2B5EF4-FFF2-40B4-BE49-F238E27FC236}">
                  <a16:creationId xmlns:a16="http://schemas.microsoft.com/office/drawing/2014/main" id="{C21F071D-918C-2230-A097-30B4835A6888}"/>
                </a:ext>
              </a:extLst>
            </p:cNvPr>
            <p:cNvCxnSpPr/>
            <p:nvPr/>
          </p:nvCxnSpPr>
          <p:spPr>
            <a:xfrm rot="10800000" flipV="1">
              <a:off x="4026267" y="2082135"/>
              <a:ext cx="2029003" cy="2248102"/>
            </a:xfrm>
            <a:prstGeom prst="bentConnector3">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34E22C-B5A1-6C4D-AFA5-D00A210F80CE}"/>
                </a:ext>
              </a:extLst>
            </p:cNvPr>
            <p:cNvCxnSpPr/>
            <p:nvPr/>
          </p:nvCxnSpPr>
          <p:spPr>
            <a:xfrm flipH="1">
              <a:off x="496206" y="4330238"/>
              <a:ext cx="348526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38E06757-4DB0-9E20-8F90-31C5BC7E6315}"/>
                </a:ext>
              </a:extLst>
            </p:cNvPr>
            <p:cNvSpPr/>
            <p:nvPr/>
          </p:nvSpPr>
          <p:spPr>
            <a:xfrm>
              <a:off x="6047618" y="639690"/>
              <a:ext cx="291185" cy="2145454"/>
            </a:xfrm>
            <a:prstGeom prst="leftBrace">
              <a:avLst>
                <a:gd name="adj1" fmla="val 8333"/>
                <a:gd name="adj2" fmla="val 6733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C6EFB0C-E8ED-9C1A-020F-A8751002F4F9}"/>
              </a:ext>
            </a:extLst>
          </p:cNvPr>
          <p:cNvSpPr/>
          <p:nvPr/>
        </p:nvSpPr>
        <p:spPr>
          <a:xfrm>
            <a:off x="5814662" y="3749526"/>
            <a:ext cx="6319465" cy="3046988"/>
          </a:xfrm>
          <a:prstGeom prst="rect">
            <a:avLst/>
          </a:prstGeom>
          <a:solidFill>
            <a:schemeClr val="bg1">
              <a:lumMod val="85000"/>
            </a:schemeClr>
          </a:solidFill>
          <a:ln w="38100">
            <a:solidFill>
              <a:schemeClr val="tx1"/>
            </a:solidFill>
          </a:ln>
        </p:spPr>
        <p:txBody>
          <a:bodyPr wrap="square">
            <a:spAutoFit/>
          </a:bodyPr>
          <a:lstStyle/>
          <a:p>
            <a:r>
              <a:rPr lang="en-US" sz="2400" b="1" dirty="0">
                <a:latin typeface="Consolas" panose="020B0609020204030204" pitchFamily="49" charset="0"/>
              </a:rPr>
              <a:t>//Simplified proc::unblock().</a:t>
            </a:r>
          </a:p>
          <a:p>
            <a:r>
              <a:rPr lang="en-US" sz="2400" b="1" dirty="0">
                <a:latin typeface="Consolas" panose="020B0609020204030204" pitchFamily="49" charset="0"/>
              </a:rPr>
              <a:t>void proc::unblock() {</a:t>
            </a:r>
          </a:p>
          <a:p>
            <a:r>
              <a:rPr lang="en-US" sz="2400" b="1" dirty="0">
                <a:latin typeface="Consolas" panose="020B0609020204030204" pitchFamily="49" charset="0"/>
              </a:rPr>
              <a:t>    </a:t>
            </a:r>
            <a:r>
              <a:rPr lang="en-US" sz="2400" b="1" dirty="0" err="1">
                <a:latin typeface="Consolas" panose="020B0609020204030204" pitchFamily="49" charset="0"/>
              </a:rPr>
              <a:t>pstate</a:t>
            </a:r>
            <a:r>
              <a:rPr lang="en-US" sz="2400" b="1" dirty="0">
                <a:latin typeface="Consolas" panose="020B0609020204030204" pitchFamily="49" charset="0"/>
              </a:rPr>
              <a:t>_ = </a:t>
            </a:r>
            <a:r>
              <a:rPr lang="en-US" sz="2400" b="1" dirty="0" err="1">
                <a:latin typeface="Consolas" panose="020B0609020204030204" pitchFamily="49" charset="0"/>
              </a:rPr>
              <a:t>ps_runnable</a:t>
            </a:r>
            <a:r>
              <a:rPr lang="en-US" sz="2400" b="1" dirty="0">
                <a:latin typeface="Consolas" panose="020B0609020204030204" pitchFamily="49" charset="0"/>
              </a:rPr>
              <a:t>;</a:t>
            </a:r>
          </a:p>
          <a:p>
            <a:r>
              <a:rPr lang="en-US" sz="2400" b="1" dirty="0">
                <a:latin typeface="Consolas" panose="020B0609020204030204" pitchFamily="49" charset="0"/>
              </a:rPr>
              <a:t>    </a:t>
            </a:r>
            <a:r>
              <a:rPr lang="en-US" sz="2400" b="1" dirty="0" err="1">
                <a:latin typeface="Consolas" panose="020B0609020204030204" pitchFamily="49" charset="0"/>
              </a:rPr>
              <a:t>cpus</a:t>
            </a:r>
            <a:r>
              <a:rPr lang="en-US" sz="2400" b="1" dirty="0">
                <a:latin typeface="Consolas" panose="020B0609020204030204" pitchFamily="49" charset="0"/>
              </a:rPr>
              <a:t>[</a:t>
            </a:r>
            <a:r>
              <a:rPr lang="en-US" sz="2400" b="1" dirty="0" err="1">
                <a:latin typeface="Consolas" panose="020B0609020204030204" pitchFamily="49" charset="0"/>
              </a:rPr>
              <a:t>runq_cpu</a:t>
            </a:r>
            <a:r>
              <a:rPr lang="en-US" sz="2400" b="1" dirty="0">
                <a:latin typeface="Consolas" panose="020B0609020204030204" pitchFamily="49" charset="0"/>
              </a:rPr>
              <a:t>_].</a:t>
            </a:r>
            <a:r>
              <a:rPr lang="en-US" sz="2400" b="1" dirty="0" err="1">
                <a:latin typeface="Consolas" panose="020B0609020204030204" pitchFamily="49" charset="0"/>
              </a:rPr>
              <a:t>reenqueue</a:t>
            </a:r>
            <a:r>
              <a:rPr lang="en-US" sz="2400" b="1" dirty="0">
                <a:latin typeface="Consolas" panose="020B0609020204030204" pitchFamily="49" charset="0"/>
              </a:rPr>
              <a:t>(this);</a:t>
            </a:r>
          </a:p>
          <a:p>
            <a:r>
              <a:rPr lang="en-US" sz="2400" b="1" dirty="0">
                <a:latin typeface="Consolas" panose="020B0609020204030204" pitchFamily="49" charset="0"/>
              </a:rPr>
              <a:t>      //Only enqueue if the proc has</a:t>
            </a:r>
          </a:p>
          <a:p>
            <a:r>
              <a:rPr lang="en-US" sz="2400" b="1" dirty="0">
                <a:latin typeface="Consolas" panose="020B0609020204030204" pitchFamily="49" charset="0"/>
              </a:rPr>
              <a:t>      //!runq_links_.</a:t>
            </a:r>
            <a:r>
              <a:rPr lang="en-US" sz="2400" b="1" dirty="0" err="1">
                <a:latin typeface="Consolas" panose="020B0609020204030204" pitchFamily="49" charset="0"/>
              </a:rPr>
              <a:t>is_linked</a:t>
            </a:r>
            <a:r>
              <a:rPr lang="en-US" sz="2400" b="1" dirty="0">
                <a:latin typeface="Consolas" panose="020B0609020204030204" pitchFamily="49" charset="0"/>
              </a:rPr>
              <a:t>() and</a:t>
            </a:r>
          </a:p>
          <a:p>
            <a:r>
              <a:rPr lang="en-US" sz="2400" b="1" dirty="0">
                <a:latin typeface="Consolas" panose="020B0609020204030204" pitchFamily="49" charset="0"/>
              </a:rPr>
              <a:t>      //proc isn’t currently running</a:t>
            </a:r>
          </a:p>
          <a:p>
            <a:r>
              <a:rPr lang="en-US" sz="2400" b="1" dirty="0">
                <a:latin typeface="Consolas" panose="020B0609020204030204" pitchFamily="49" charset="0"/>
              </a:rPr>
              <a:t>}</a:t>
            </a:r>
          </a:p>
        </p:txBody>
      </p:sp>
      <p:pic>
        <p:nvPicPr>
          <p:cNvPr id="4" name="Picture 3">
            <a:extLst>
              <a:ext uri="{FF2B5EF4-FFF2-40B4-BE49-F238E27FC236}">
                <a16:creationId xmlns:a16="http://schemas.microsoft.com/office/drawing/2014/main" id="{9EA99AC3-5AAC-7680-3AF1-0EAA6EA88BBE}"/>
              </a:ext>
            </a:extLst>
          </p:cNvPr>
          <p:cNvPicPr>
            <a:picLocks noChangeAspect="1"/>
          </p:cNvPicPr>
          <p:nvPr/>
        </p:nvPicPr>
        <p:blipFill>
          <a:blip r:embed="rId3"/>
          <a:srcRect l="2277" t="2959" r="1600" b="3515"/>
          <a:stretch>
            <a:fillRect/>
          </a:stretch>
        </p:blipFill>
        <p:spPr>
          <a:xfrm>
            <a:off x="5814661" y="261901"/>
            <a:ext cx="6173211" cy="6334200"/>
          </a:xfrm>
          <a:prstGeom prst="rect">
            <a:avLst/>
          </a:prstGeom>
        </p:spPr>
      </p:pic>
    </p:spTree>
    <p:extLst>
      <p:ext uri="{BB962C8B-B14F-4D97-AF65-F5344CB8AC3E}">
        <p14:creationId xmlns:p14="http://schemas.microsoft.com/office/powerpoint/2010/main" val="421898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4"/>
                                        </p:tgtEl>
                                        <p:attrNameLst>
                                          <p:attrName>r</p:attrName>
                                        </p:attrNameLst>
                                      </p:cBhvr>
                                    </p:animRot>
                                    <p:animRot by="-240000">
                                      <p:cBhvr>
                                        <p:cTn id="10" dur="200" fill="hold">
                                          <p:stCondLst>
                                            <p:cond delay="200"/>
                                          </p:stCondLst>
                                        </p:cTn>
                                        <p:tgtEl>
                                          <p:spTgt spid="24"/>
                                        </p:tgtEl>
                                        <p:attrNameLst>
                                          <p:attrName>r</p:attrName>
                                        </p:attrNameLst>
                                      </p:cBhvr>
                                    </p:animRot>
                                    <p:animRot by="240000">
                                      <p:cBhvr>
                                        <p:cTn id="11" dur="200" fill="hold">
                                          <p:stCondLst>
                                            <p:cond delay="400"/>
                                          </p:stCondLst>
                                        </p:cTn>
                                        <p:tgtEl>
                                          <p:spTgt spid="24"/>
                                        </p:tgtEl>
                                        <p:attrNameLst>
                                          <p:attrName>r</p:attrName>
                                        </p:attrNameLst>
                                      </p:cBhvr>
                                    </p:animRot>
                                    <p:animRot by="-240000">
                                      <p:cBhvr>
                                        <p:cTn id="12" dur="200" fill="hold">
                                          <p:stCondLst>
                                            <p:cond delay="600"/>
                                          </p:stCondLst>
                                        </p:cTn>
                                        <p:tgtEl>
                                          <p:spTgt spid="24"/>
                                        </p:tgtEl>
                                        <p:attrNameLst>
                                          <p:attrName>r</p:attrName>
                                        </p:attrNameLst>
                                      </p:cBhvr>
                                    </p:animRot>
                                    <p:animRot by="120000">
                                      <p:cBhvr>
                                        <p:cTn id="13" dur="200" fill="hold">
                                          <p:stCondLst>
                                            <p:cond delay="800"/>
                                          </p:stCondLst>
                                        </p:cTn>
                                        <p:tgtEl>
                                          <p:spTgt spid="2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3.7037E-6 L -0.003 -0.34004 " pathEditMode="relative" rAng="0" ptsTypes="AA">
                                      <p:cBhvr>
                                        <p:cTn id="30" dur="1000" fill="hold"/>
                                        <p:tgtEl>
                                          <p:spTgt spid="14"/>
                                        </p:tgtEl>
                                        <p:attrNameLst>
                                          <p:attrName>ppt_x</p:attrName>
                                          <p:attrName>ppt_y</p:attrName>
                                        </p:attrNameLst>
                                      </p:cBhvr>
                                      <p:rCtr x="-156" y="-17014"/>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B8119-BA23-4C5F-8B42-D29B707AE8CD}"/>
              </a:ext>
            </a:extLst>
          </p:cNvPr>
          <p:cNvSpPr txBox="1"/>
          <p:nvPr/>
        </p:nvSpPr>
        <p:spPr>
          <a:xfrm>
            <a:off x="485001" y="1322172"/>
            <a:ext cx="11706999" cy="4832092"/>
          </a:xfrm>
          <a:prstGeom prst="rect">
            <a:avLst/>
          </a:prstGeom>
          <a:noFill/>
        </p:spPr>
        <p:txBody>
          <a:bodyPr wrap="square" rtlCol="0">
            <a:spAutoFit/>
          </a:bodyPr>
          <a:lstStyle/>
          <a:p>
            <a:r>
              <a:rPr lang="en-US" sz="2800" dirty="0">
                <a:latin typeface="Consolas" panose="020B0609020204030204" pitchFamily="49" charset="0"/>
              </a:rPr>
              <a:t>//kernel.cc</a:t>
            </a:r>
          </a:p>
          <a:p>
            <a:r>
              <a:rPr lang="en-US" sz="2800" dirty="0">
                <a:solidFill>
                  <a:srgbClr val="0070C0"/>
                </a:solidFill>
                <a:latin typeface="Consolas" panose="020B0609020204030204" pitchFamily="49" charset="0"/>
              </a:rPr>
              <a:t>switch</a:t>
            </a:r>
            <a:r>
              <a:rPr lang="en-US" sz="2800" dirty="0">
                <a:latin typeface="Consolas" panose="020B0609020204030204" pitchFamily="49" charset="0"/>
              </a:rPr>
              <a:t>(regs-&gt;</a:t>
            </a:r>
            <a:r>
              <a:rPr lang="en-US" sz="2800" dirty="0" err="1">
                <a:latin typeface="Consolas" panose="020B0609020204030204" pitchFamily="49" charset="0"/>
              </a:rPr>
              <a:t>reg_rax</a:t>
            </a:r>
            <a:r>
              <a:rPr lang="en-US" sz="2800" dirty="0">
                <a:latin typeface="Consolas" panose="020B0609020204030204" pitchFamily="49" charset="0"/>
              </a:rPr>
              <a:t>) {</a:t>
            </a:r>
          </a:p>
          <a:p>
            <a:r>
              <a:rPr lang="en-US" sz="2800" dirty="0">
                <a:solidFill>
                  <a:srgbClr val="0070C0"/>
                </a:solidFill>
                <a:latin typeface="Consolas" panose="020B0609020204030204" pitchFamily="49" charset="0"/>
              </a:rPr>
              <a:t>case</a:t>
            </a:r>
            <a:r>
              <a:rPr lang="en-US" sz="2800" dirty="0">
                <a:latin typeface="Consolas" panose="020B0609020204030204" pitchFamily="49" charset="0"/>
              </a:rPr>
              <a:t> SYSCALL_MSLEEP: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unsigned long </a:t>
            </a:r>
            <a:r>
              <a:rPr lang="en-US" sz="2800" dirty="0" err="1">
                <a:latin typeface="Consolas" panose="020B0609020204030204" pitchFamily="49" charset="0"/>
              </a:rPr>
              <a:t>wakeup_time</a:t>
            </a:r>
            <a:r>
              <a:rPr lang="en-US" sz="2800" dirty="0">
                <a:latin typeface="Consolas" panose="020B0609020204030204" pitchFamily="49" charset="0"/>
              </a:rPr>
              <a:t> = ticks +</a:t>
            </a:r>
          </a:p>
          <a:p>
            <a:r>
              <a:rPr lang="en-US" sz="2800" dirty="0">
                <a:latin typeface="Consolas" panose="020B0609020204030204" pitchFamily="49" charset="0"/>
              </a:rPr>
              <a:t>                           (regs-&gt;</a:t>
            </a:r>
            <a:r>
              <a:rPr lang="en-US" sz="2800" dirty="0" err="1">
                <a:latin typeface="Consolas" panose="020B0609020204030204" pitchFamily="49" charset="0"/>
              </a:rPr>
              <a:t>reg_rdi</a:t>
            </a:r>
            <a:r>
              <a:rPr lang="en-US" sz="2800" dirty="0">
                <a:latin typeface="Consolas" panose="020B0609020204030204" pitchFamily="49" charset="0"/>
              </a:rPr>
              <a:t> + </a:t>
            </a:r>
            <a:r>
              <a:rPr lang="en-US" sz="2800" dirty="0">
                <a:solidFill>
                  <a:srgbClr val="00B050"/>
                </a:solidFill>
                <a:latin typeface="Consolas" panose="020B0609020204030204" pitchFamily="49" charset="0"/>
              </a:rPr>
              <a:t>9</a:t>
            </a:r>
            <a:r>
              <a:rPr lang="en-US" sz="2800" dirty="0">
                <a:latin typeface="Consolas" panose="020B0609020204030204" pitchFamily="49" charset="0"/>
              </a:rPr>
              <a:t>) / (</a:t>
            </a:r>
            <a:r>
              <a:rPr lang="en-US" sz="2800" dirty="0">
                <a:solidFill>
                  <a:srgbClr val="00B050"/>
                </a:solidFill>
                <a:latin typeface="Consolas" panose="020B0609020204030204" pitchFamily="49" charset="0"/>
              </a:rPr>
              <a:t>1000</a:t>
            </a:r>
            <a:r>
              <a:rPr lang="en-US" sz="2800" dirty="0">
                <a:latin typeface="Consolas" panose="020B0609020204030204" pitchFamily="49" charset="0"/>
              </a:rPr>
              <a:t>/HZ);</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while</a:t>
            </a:r>
            <a:r>
              <a:rPr lang="en-US" sz="2800" dirty="0">
                <a:latin typeface="Consolas" panose="020B0609020204030204" pitchFamily="49" charset="0"/>
              </a:rPr>
              <a:t> (</a:t>
            </a:r>
            <a:r>
              <a:rPr lang="en-US" sz="2800" dirty="0">
                <a:solidFill>
                  <a:srgbClr val="0070C0"/>
                </a:solidFill>
                <a:latin typeface="Consolas" panose="020B0609020204030204" pitchFamily="49" charset="0"/>
              </a:rPr>
              <a:t>long</a:t>
            </a:r>
            <a:r>
              <a:rPr lang="en-US" sz="2800" dirty="0">
                <a:latin typeface="Consolas" panose="020B0609020204030204" pitchFamily="49" charset="0"/>
              </a:rPr>
              <a:t>(</a:t>
            </a:r>
            <a:r>
              <a:rPr lang="en-US" sz="2800" dirty="0" err="1">
                <a:latin typeface="Consolas" panose="020B0609020204030204" pitchFamily="49" charset="0"/>
              </a:rPr>
              <a:t>wakeup_time</a:t>
            </a:r>
            <a:r>
              <a:rPr lang="en-US" sz="2800" dirty="0">
                <a:latin typeface="Consolas" panose="020B0609020204030204" pitchFamily="49" charset="0"/>
              </a:rPr>
              <a:t> - ticks) &gt;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 {</a:t>
            </a:r>
          </a:p>
          <a:p>
            <a:r>
              <a:rPr lang="en-US" sz="2800" dirty="0">
                <a:latin typeface="Consolas" panose="020B0609020204030204" pitchFamily="49" charset="0"/>
              </a:rPr>
              <a:t>       this-&gt;yield();</a:t>
            </a:r>
          </a:p>
          <a:p>
            <a:r>
              <a:rPr lang="en-US" sz="2800" dirty="0">
                <a:latin typeface="Consolas" panose="020B0609020204030204" pitchFamily="49" charset="0"/>
              </a:rPr>
              <a:t>   }</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a:t>
            </a:r>
          </a:p>
          <a:p>
            <a:r>
              <a:rPr lang="en-US" sz="2800" dirty="0">
                <a:latin typeface="Consolas" panose="020B0609020204030204" pitchFamily="49" charset="0"/>
              </a:rPr>
              <a:t>}</a:t>
            </a:r>
          </a:p>
          <a:p>
            <a:r>
              <a:rPr lang="en-US" sz="2800" dirty="0">
                <a:latin typeface="Consolas" panose="020B0609020204030204" pitchFamily="49" charset="0"/>
              </a:rPr>
              <a:t>//...Other </a:t>
            </a:r>
            <a:r>
              <a:rPr lang="en-US" sz="2800" dirty="0" err="1">
                <a:latin typeface="Consolas" panose="020B0609020204030204" pitchFamily="49" charset="0"/>
              </a:rPr>
              <a:t>syscalls</a:t>
            </a:r>
            <a:r>
              <a:rPr lang="en-US" sz="2800" dirty="0">
                <a:latin typeface="Consolas" panose="020B0609020204030204" pitchFamily="49" charset="0"/>
              </a:rPr>
              <a:t>...</a:t>
            </a:r>
          </a:p>
        </p:txBody>
      </p:sp>
      <p:sp>
        <p:nvSpPr>
          <p:cNvPr id="9" name="Title 1">
            <a:extLst>
              <a:ext uri="{FF2B5EF4-FFF2-40B4-BE49-F238E27FC236}">
                <a16:creationId xmlns:a16="http://schemas.microsoft.com/office/drawing/2014/main" id="{1F4F627D-F3AB-467D-9FB2-D5B77F08D1F8}"/>
              </a:ext>
            </a:extLst>
          </p:cNvPr>
          <p:cNvSpPr>
            <a:spLocks noGrp="1"/>
          </p:cNvSpPr>
          <p:nvPr>
            <p:ph type="title"/>
          </p:nvPr>
        </p:nvSpPr>
        <p:spPr>
          <a:xfrm>
            <a:off x="838200" y="426908"/>
            <a:ext cx="10515600" cy="919978"/>
          </a:xfrm>
        </p:spPr>
        <p:txBody>
          <a:bodyPr/>
          <a:lstStyle/>
          <a:p>
            <a:r>
              <a:rPr lang="en-US" dirty="0"/>
              <a:t>Implementing </a:t>
            </a:r>
            <a:r>
              <a:rPr lang="en-US" dirty="0">
                <a:latin typeface="Consolas" panose="020B0609020204030204" pitchFamily="49" charset="0"/>
              </a:rPr>
              <a:t>sleep(</a:t>
            </a:r>
            <a:r>
              <a:rPr lang="en-US" dirty="0" err="1">
                <a:latin typeface="Consolas" panose="020B0609020204030204" pitchFamily="49" charset="0"/>
              </a:rPr>
              <a:t>ms</a:t>
            </a:r>
            <a:r>
              <a:rPr lang="en-US" dirty="0">
                <a:latin typeface="Consolas" panose="020B0609020204030204" pitchFamily="49" charset="0"/>
              </a:rPr>
              <a:t>)</a:t>
            </a:r>
            <a:r>
              <a:rPr lang="en-US" dirty="0"/>
              <a:t> Inefficiently</a:t>
            </a:r>
          </a:p>
        </p:txBody>
      </p:sp>
      <p:sp>
        <p:nvSpPr>
          <p:cNvPr id="11" name="Rectangle 10">
            <a:extLst>
              <a:ext uri="{FF2B5EF4-FFF2-40B4-BE49-F238E27FC236}">
                <a16:creationId xmlns:a16="http://schemas.microsoft.com/office/drawing/2014/main" id="{932794DE-A15C-4257-B173-0291E6BCBB22}"/>
              </a:ext>
            </a:extLst>
          </p:cNvPr>
          <p:cNvSpPr/>
          <p:nvPr/>
        </p:nvSpPr>
        <p:spPr>
          <a:xfrm>
            <a:off x="2310714" y="3484904"/>
            <a:ext cx="6128951" cy="50662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8552803-9F2E-44A1-A325-FA16E6F6F965}"/>
              </a:ext>
            </a:extLst>
          </p:cNvPr>
          <p:cNvGrpSpPr/>
          <p:nvPr/>
        </p:nvGrpSpPr>
        <p:grpSpPr>
          <a:xfrm>
            <a:off x="4722771" y="4012508"/>
            <a:ext cx="7273896" cy="2845492"/>
            <a:chOff x="4722771" y="4012508"/>
            <a:chExt cx="7273896" cy="2845492"/>
          </a:xfrm>
        </p:grpSpPr>
        <p:pic>
          <p:nvPicPr>
            <p:cNvPr id="10" name="Picture 9">
              <a:extLst>
                <a:ext uri="{FF2B5EF4-FFF2-40B4-BE49-F238E27FC236}">
                  <a16:creationId xmlns:a16="http://schemas.microsoft.com/office/drawing/2014/main" id="{A2DD9569-BC80-4A7D-B745-B96DFF1EE8E3}"/>
                </a:ext>
              </a:extLst>
            </p:cNvPr>
            <p:cNvPicPr>
              <a:picLocks noChangeAspect="1"/>
            </p:cNvPicPr>
            <p:nvPr/>
          </p:nvPicPr>
          <p:blipFill>
            <a:blip r:embed="rId3"/>
            <a:stretch>
              <a:fillRect/>
            </a:stretch>
          </p:blipFill>
          <p:spPr>
            <a:xfrm>
              <a:off x="4722771" y="4012508"/>
              <a:ext cx="2845492" cy="2845492"/>
            </a:xfrm>
            <a:prstGeom prst="rect">
              <a:avLst/>
            </a:prstGeom>
          </p:spPr>
        </p:pic>
        <p:cxnSp>
          <p:nvCxnSpPr>
            <p:cNvPr id="12" name="Straight Arrow Connector 11">
              <a:extLst>
                <a:ext uri="{FF2B5EF4-FFF2-40B4-BE49-F238E27FC236}">
                  <a16:creationId xmlns:a16="http://schemas.microsoft.com/office/drawing/2014/main" id="{5AFD3CD0-4D63-468A-A651-1AC82749ACA5}"/>
                </a:ext>
              </a:extLst>
            </p:cNvPr>
            <p:cNvCxnSpPr>
              <a:cxnSpLocks/>
            </p:cNvCxnSpPr>
            <p:nvPr/>
          </p:nvCxnSpPr>
          <p:spPr>
            <a:xfrm flipH="1" flipV="1">
              <a:off x="7734835" y="4012509"/>
              <a:ext cx="494765" cy="139024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986818-1320-412E-9CFC-869737DAD188}"/>
                </a:ext>
              </a:extLst>
            </p:cNvPr>
            <p:cNvSpPr txBox="1"/>
            <p:nvPr/>
          </p:nvSpPr>
          <p:spPr>
            <a:xfrm>
              <a:off x="7406640" y="5402751"/>
              <a:ext cx="4590027" cy="1292662"/>
            </a:xfrm>
            <a:prstGeom prst="rect">
              <a:avLst/>
            </a:prstGeom>
            <a:solidFill>
              <a:srgbClr val="66FF99">
                <a:alpha val="40000"/>
              </a:srgbClr>
            </a:solidFill>
            <a:ln w="57150">
              <a:solidFill>
                <a:srgbClr val="00B050"/>
              </a:solidFill>
            </a:ln>
          </p:spPr>
          <p:txBody>
            <a:bodyPr wrap="square" rtlCol="0">
              <a:spAutoFit/>
            </a:bodyPr>
            <a:lstStyle/>
            <a:p>
              <a:r>
                <a:rPr lang="en-US" sz="2600" dirty="0">
                  <a:latin typeface="Segoe UI Light" panose="020B0502040204020203" pitchFamily="34" charset="0"/>
                  <a:cs typeface="Segoe UI Light" panose="020B0502040204020203" pitchFamily="34" charset="0"/>
                </a:rPr>
                <a:t>Like </a:t>
              </a:r>
              <a:r>
                <a:rPr lang="en-US" sz="2600" dirty="0" err="1">
                  <a:latin typeface="Consolas" panose="020B0609020204030204" pitchFamily="49" charset="0"/>
                  <a:cs typeface="Segoe UI Light" panose="020B0502040204020203" pitchFamily="34" charset="0"/>
                </a:rPr>
                <a:t>wakeup_ticks</a:t>
              </a:r>
              <a:r>
                <a:rPr lang="en-US" sz="2600" dirty="0">
                  <a:latin typeface="Consolas" panose="020B0609020204030204" pitchFamily="49" charset="0"/>
                  <a:cs typeface="Segoe UI Light" panose="020B0502040204020203" pitchFamily="34" charset="0"/>
                </a:rPr>
                <a:t> &gt; ticks</a:t>
              </a:r>
              <a:r>
                <a:rPr lang="en-US" sz="2600" dirty="0">
                  <a:latin typeface="Segoe UI Light" panose="020B0502040204020203" pitchFamily="34" charset="0"/>
                  <a:cs typeface="Segoe UI Light" panose="020B0502040204020203" pitchFamily="34" charset="0"/>
                </a:rPr>
                <a:t>, but works even if </a:t>
              </a:r>
              <a:r>
                <a:rPr lang="en-US" sz="2600" dirty="0">
                  <a:latin typeface="Consolas" panose="020B0609020204030204" pitchFamily="49" charset="0"/>
                  <a:cs typeface="Segoe UI Light" panose="020B0502040204020203" pitchFamily="34" charset="0"/>
                </a:rPr>
                <a:t>ticks</a:t>
              </a:r>
              <a:r>
                <a:rPr lang="en-US" sz="2600" dirty="0">
                  <a:latin typeface="Segoe UI Light" panose="020B0502040204020203" pitchFamily="34" charset="0"/>
                  <a:cs typeface="Segoe UI Light" panose="020B0502040204020203" pitchFamily="34" charset="0"/>
                </a:rPr>
                <a:t> or </a:t>
              </a:r>
              <a:r>
                <a:rPr lang="en-US" sz="2600" dirty="0" err="1">
                  <a:latin typeface="Consolas" panose="020B0609020204030204" pitchFamily="49" charset="0"/>
                  <a:cs typeface="Segoe UI Light" panose="020B0502040204020203" pitchFamily="34" charset="0"/>
                </a:rPr>
                <a:t>wakeup_ticks</a:t>
              </a:r>
              <a:r>
                <a:rPr lang="en-US" sz="2600" dirty="0">
                  <a:latin typeface="Segoe UI Light" panose="020B0502040204020203" pitchFamily="34" charset="0"/>
                  <a:cs typeface="Segoe UI Light" panose="020B0502040204020203" pitchFamily="34" charset="0"/>
                </a:rPr>
                <a:t> overflows!</a:t>
              </a:r>
            </a:p>
          </p:txBody>
        </p:sp>
      </p:grpSp>
      <p:pic>
        <p:nvPicPr>
          <p:cNvPr id="20" name="Picture 19">
            <a:extLst>
              <a:ext uri="{FF2B5EF4-FFF2-40B4-BE49-F238E27FC236}">
                <a16:creationId xmlns:a16="http://schemas.microsoft.com/office/drawing/2014/main" id="{CB65B96F-0597-466E-981B-20354165F4B6}"/>
              </a:ext>
            </a:extLst>
          </p:cNvPr>
          <p:cNvPicPr>
            <a:picLocks noChangeAspect="1"/>
          </p:cNvPicPr>
          <p:nvPr/>
        </p:nvPicPr>
        <p:blipFill>
          <a:blip r:embed="rId4"/>
          <a:stretch>
            <a:fillRect/>
          </a:stretch>
        </p:blipFill>
        <p:spPr>
          <a:xfrm>
            <a:off x="4297175" y="4109010"/>
            <a:ext cx="2542373" cy="2760563"/>
          </a:xfrm>
          <a:prstGeom prst="rect">
            <a:avLst/>
          </a:prstGeom>
        </p:spPr>
      </p:pic>
      <p:sp>
        <p:nvSpPr>
          <p:cNvPr id="21" name="Content Placeholder 2">
            <a:extLst>
              <a:ext uri="{FF2B5EF4-FFF2-40B4-BE49-F238E27FC236}">
                <a16:creationId xmlns:a16="http://schemas.microsoft.com/office/drawing/2014/main" id="{012BE5F2-E508-4E7D-9DDD-32E0F1D86428}"/>
              </a:ext>
            </a:extLst>
          </p:cNvPr>
          <p:cNvSpPr>
            <a:spLocks noGrp="1"/>
          </p:cNvSpPr>
          <p:nvPr>
            <p:ph idx="1"/>
          </p:nvPr>
        </p:nvSpPr>
        <p:spPr>
          <a:xfrm>
            <a:off x="6905690" y="4286466"/>
            <a:ext cx="5085345" cy="2419872"/>
          </a:xfrm>
          <a:solidFill>
            <a:srgbClr val="FFCCCC"/>
          </a:solidFill>
          <a:ln w="57150">
            <a:solidFill>
              <a:srgbClr val="FF0000"/>
            </a:solidFill>
          </a:ln>
        </p:spPr>
        <p:txBody>
          <a:bodyPr>
            <a:normAutofit fontScale="92500"/>
          </a:bodyPr>
          <a:lstStyle/>
          <a:p>
            <a:r>
              <a:rPr lang="en-US" b="1" dirty="0">
                <a:latin typeface="Segoe UI" panose="020B0502040204020203" pitchFamily="34" charset="0"/>
                <a:cs typeface="Segoe UI" panose="020B0502040204020203" pitchFamily="34" charset="0"/>
              </a:rPr>
              <a:t>User-mode part of process goes to sleep, but . . .</a:t>
            </a:r>
          </a:p>
          <a:p>
            <a:r>
              <a:rPr lang="en-US" b="1" dirty="0">
                <a:latin typeface="Segoe UI" panose="020B0502040204020203" pitchFamily="34" charset="0"/>
                <a:cs typeface="Segoe UI" panose="020B0502040204020203" pitchFamily="34" charset="0"/>
              </a:rPr>
              <a:t>. . . kernel-half stays runnable, repeatedly testing the exit condition and then yielding! Polling is gross.</a:t>
            </a:r>
          </a:p>
        </p:txBody>
      </p:sp>
    </p:spTree>
    <p:extLst>
      <p:ext uri="{BB962C8B-B14F-4D97-AF65-F5344CB8AC3E}">
        <p14:creationId xmlns:p14="http://schemas.microsoft.com/office/powerpoint/2010/main" val="223692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bg/>
                                          </p:spTgt>
                                        </p:tgtEl>
                                        <p:attrNameLst>
                                          <p:attrName>style.visibility</p:attrName>
                                        </p:attrNameLst>
                                      </p:cBhvr>
                                      <p:to>
                                        <p:strVal val="visible"/>
                                      </p:to>
                                    </p:set>
                                    <p:animEffect transition="in" filter="fade">
                                      <p:cBhvr>
                                        <p:cTn id="10" dur="500"/>
                                        <p:tgtEl>
                                          <p:spTgt spid="2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500"/>
                                        <p:tgtEl>
                                          <p:spTgt spid="21">
                                            <p:txEl>
                                              <p:pRg st="1" end="1"/>
                                            </p:txEl>
                                          </p:spTgt>
                                        </p:tgtEl>
                                      </p:cBhvr>
                                    </p:animEffec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21"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EBB42-665E-78B8-4EEF-E20BD1C6F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461EF-47A2-8AD8-FBED-9F177E01C2BF}"/>
              </a:ext>
            </a:extLst>
          </p:cNvPr>
          <p:cNvSpPr>
            <a:spLocks noGrp="1"/>
          </p:cNvSpPr>
          <p:nvPr>
            <p:ph type="title"/>
          </p:nvPr>
        </p:nvSpPr>
        <p:spPr>
          <a:xfrm>
            <a:off x="4438891" y="365125"/>
            <a:ext cx="7494608" cy="1325563"/>
          </a:xfrm>
        </p:spPr>
        <p:txBody>
          <a:bodyPr>
            <a:normAutofit/>
          </a:bodyPr>
          <a:lstStyle/>
          <a:p>
            <a:r>
              <a:rPr lang="en-US" sz="4800" dirty="0"/>
              <a:t>What Do Other OSes Do?</a:t>
            </a:r>
          </a:p>
        </p:txBody>
      </p:sp>
      <p:sp>
        <p:nvSpPr>
          <p:cNvPr id="3" name="Content Placeholder 2">
            <a:extLst>
              <a:ext uri="{FF2B5EF4-FFF2-40B4-BE49-F238E27FC236}">
                <a16:creationId xmlns:a16="http://schemas.microsoft.com/office/drawing/2014/main" id="{0BC143F0-94FD-E0EE-E381-2A1D3D998DAC}"/>
              </a:ext>
            </a:extLst>
          </p:cNvPr>
          <p:cNvSpPr>
            <a:spLocks noGrp="1"/>
          </p:cNvSpPr>
          <p:nvPr>
            <p:ph idx="1"/>
          </p:nvPr>
        </p:nvSpPr>
        <p:spPr>
          <a:xfrm>
            <a:off x="4334719" y="1516284"/>
            <a:ext cx="7679804" cy="5341716"/>
          </a:xfrm>
        </p:spPr>
        <p:txBody>
          <a:bodyPr>
            <a:normAutofit/>
          </a:bodyPr>
          <a:lstStyle/>
          <a:p>
            <a:r>
              <a:rPr lang="en-US" b="1" dirty="0">
                <a:latin typeface="Segoe UI" panose="020B0502040204020203" pitchFamily="34" charset="0"/>
                <a:cs typeface="Segoe UI" panose="020B0502040204020203" pitchFamily="34" charset="0"/>
              </a:rPr>
              <a:t>FreeBSD and xv6 implement blocking in a similar way to OS/161</a:t>
            </a:r>
          </a:p>
          <a:p>
            <a:pPr lvl="1"/>
            <a:r>
              <a:rPr lang="en-US" sz="2800" b="1" dirty="0">
                <a:latin typeface="Segoe UI" panose="020B0502040204020203" pitchFamily="34" charset="0"/>
                <a:cs typeface="Segoe UI" panose="020B0502040204020203" pitchFamily="34" charset="0"/>
              </a:rPr>
              <a:t>Scheduler must be aware of wait queue abstractions</a:t>
            </a:r>
          </a:p>
          <a:p>
            <a:r>
              <a:rPr lang="en-US" b="1" dirty="0">
                <a:latin typeface="Segoe UI" panose="020B0502040204020203" pitchFamily="34" charset="0"/>
                <a:cs typeface="Segoe UI" panose="020B0502040204020203" pitchFamily="34" charset="0"/>
              </a:rPr>
              <a:t>Linux and Chickadee employ a different wait queue design</a:t>
            </a:r>
          </a:p>
          <a:p>
            <a:pPr lvl="1"/>
            <a:r>
              <a:rPr lang="en-US" sz="2800" b="1" dirty="0">
                <a:latin typeface="Segoe UI" panose="020B0502040204020203" pitchFamily="34" charset="0"/>
                <a:cs typeface="Segoe UI" panose="020B0502040204020203" pitchFamily="34" charset="0"/>
              </a:rPr>
              <a:t>Goal: Loosen the binding between the scheduler and the condition/wait abstraction</a:t>
            </a:r>
          </a:p>
          <a:p>
            <a:pPr lvl="1"/>
            <a:r>
              <a:rPr lang="en-US" sz="2800" b="1" dirty="0">
                <a:latin typeface="Segoe UI" panose="020B0502040204020203" pitchFamily="34" charset="0"/>
                <a:cs typeface="Segoe UI" panose="020B0502040204020203" pitchFamily="34" charset="0"/>
              </a:rPr>
              <a:t>Idea: Maintain wait queues outside of the scheduler</a:t>
            </a:r>
          </a:p>
        </p:txBody>
      </p:sp>
      <p:pic>
        <p:nvPicPr>
          <p:cNvPr id="4" name="Picture 3">
            <a:extLst>
              <a:ext uri="{FF2B5EF4-FFF2-40B4-BE49-F238E27FC236}">
                <a16:creationId xmlns:a16="http://schemas.microsoft.com/office/drawing/2014/main" id="{D3B7FBCC-76A5-B54B-82BC-B8BB491935D0}"/>
              </a:ext>
            </a:extLst>
          </p:cNvPr>
          <p:cNvPicPr>
            <a:picLocks noChangeAspect="1"/>
          </p:cNvPicPr>
          <p:nvPr/>
        </p:nvPicPr>
        <p:blipFill>
          <a:blip r:embed="rId3"/>
          <a:stretch>
            <a:fillRect/>
          </a:stretch>
        </p:blipFill>
        <p:spPr>
          <a:xfrm>
            <a:off x="34645" y="127322"/>
            <a:ext cx="4311648" cy="6467471"/>
          </a:xfrm>
          <a:prstGeom prst="rect">
            <a:avLst/>
          </a:prstGeom>
        </p:spPr>
      </p:pic>
    </p:spTree>
    <p:extLst>
      <p:ext uri="{BB962C8B-B14F-4D97-AF65-F5344CB8AC3E}">
        <p14:creationId xmlns:p14="http://schemas.microsoft.com/office/powerpoint/2010/main" val="1836725873"/>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9973A-4E25-4483-A2E5-054F9C189D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9164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410C-F953-5C53-37FB-01CFBEE6EA7D}"/>
              </a:ext>
            </a:extLst>
          </p:cNvPr>
          <p:cNvSpPr>
            <a:spLocks noGrp="1"/>
          </p:cNvSpPr>
          <p:nvPr>
            <p:ph type="title"/>
          </p:nvPr>
        </p:nvSpPr>
        <p:spPr/>
        <p:txBody>
          <a:bodyPr/>
          <a:lstStyle/>
          <a:p>
            <a:r>
              <a:rPr lang="en-US" dirty="0"/>
              <a:t>Chickadee’s </a:t>
            </a:r>
            <a:r>
              <a:rPr lang="en-US" dirty="0" err="1"/>
              <a:t>cpustate</a:t>
            </a:r>
            <a:r>
              <a:rPr lang="en-US" dirty="0"/>
              <a:t>::schedule()</a:t>
            </a:r>
          </a:p>
        </p:txBody>
      </p:sp>
      <p:sp>
        <p:nvSpPr>
          <p:cNvPr id="5" name="TextBox 4">
            <a:extLst>
              <a:ext uri="{FF2B5EF4-FFF2-40B4-BE49-F238E27FC236}">
                <a16:creationId xmlns:a16="http://schemas.microsoft.com/office/drawing/2014/main" id="{46E3453E-9EB6-FAAD-80B7-F5191A1D731F}"/>
              </a:ext>
            </a:extLst>
          </p:cNvPr>
          <p:cNvSpPr txBox="1"/>
          <p:nvPr/>
        </p:nvSpPr>
        <p:spPr>
          <a:xfrm>
            <a:off x="628408" y="3687901"/>
            <a:ext cx="10935183" cy="3170099"/>
          </a:xfrm>
          <a:prstGeom prst="rect">
            <a:avLst/>
          </a:prstGeom>
          <a:noFill/>
        </p:spPr>
        <p:txBody>
          <a:bodyPr wrap="square">
            <a:spAutoFit/>
          </a:bodyPr>
          <a:lstStyle/>
          <a:p>
            <a:r>
              <a:rPr lang="en-US" sz="4000" b="1" dirty="0">
                <a:latin typeface="Consolas" panose="020B0609020204030204" pitchFamily="49" charset="0"/>
              </a:rPr>
              <a:t>//Run a process, or the current CPU’s</a:t>
            </a:r>
          </a:p>
          <a:p>
            <a:r>
              <a:rPr lang="en-US" sz="4000" b="1" dirty="0">
                <a:latin typeface="Consolas" panose="020B0609020204030204" pitchFamily="49" charset="0"/>
              </a:rPr>
              <a:t>//idle task if no runnable process </a:t>
            </a:r>
          </a:p>
          <a:p>
            <a:r>
              <a:rPr lang="en-US" sz="4000" b="1" dirty="0">
                <a:latin typeface="Consolas" panose="020B0609020204030204" pitchFamily="49" charset="0"/>
              </a:rPr>
              <a:t>//exists. Prefers to run a process </a:t>
            </a:r>
          </a:p>
          <a:p>
            <a:r>
              <a:rPr lang="en-US" sz="4000" b="1" dirty="0">
                <a:latin typeface="Consolas" panose="020B0609020204030204" pitchFamily="49" charset="0"/>
              </a:rPr>
              <a:t>//that is not the most recent process.</a:t>
            </a:r>
          </a:p>
          <a:p>
            <a:r>
              <a:rPr lang="en-US" sz="4000" b="1" dirty="0">
                <a:latin typeface="Consolas" panose="020B0609020204030204" pitchFamily="49" charset="0"/>
              </a:rPr>
              <a:t>void </a:t>
            </a:r>
            <a:r>
              <a:rPr lang="en-US" sz="4000" b="1" dirty="0" err="1">
                <a:latin typeface="Consolas" panose="020B0609020204030204" pitchFamily="49" charset="0"/>
              </a:rPr>
              <a:t>cpustate</a:t>
            </a:r>
            <a:r>
              <a:rPr lang="en-US" sz="4000" b="1" dirty="0">
                <a:latin typeface="Consolas" panose="020B0609020204030204" pitchFamily="49" charset="0"/>
              </a:rPr>
              <a:t>::schedule() {</a:t>
            </a:r>
          </a:p>
        </p:txBody>
      </p:sp>
      <p:grpSp>
        <p:nvGrpSpPr>
          <p:cNvPr id="17" name="Group 16">
            <a:extLst>
              <a:ext uri="{FF2B5EF4-FFF2-40B4-BE49-F238E27FC236}">
                <a16:creationId xmlns:a16="http://schemas.microsoft.com/office/drawing/2014/main" id="{74A1258B-EAAB-BCFD-B6B2-91C810AED1A9}"/>
              </a:ext>
            </a:extLst>
          </p:cNvPr>
          <p:cNvGrpSpPr/>
          <p:nvPr/>
        </p:nvGrpSpPr>
        <p:grpSpPr>
          <a:xfrm>
            <a:off x="1284791" y="1035704"/>
            <a:ext cx="9622419" cy="5191476"/>
            <a:chOff x="1284791" y="1035704"/>
            <a:chExt cx="9622419" cy="5191476"/>
          </a:xfrm>
        </p:grpSpPr>
        <p:cxnSp>
          <p:nvCxnSpPr>
            <p:cNvPr id="7" name="Straight Arrow Connector 6">
              <a:extLst>
                <a:ext uri="{FF2B5EF4-FFF2-40B4-BE49-F238E27FC236}">
                  <a16:creationId xmlns:a16="http://schemas.microsoft.com/office/drawing/2014/main" id="{851602C1-A4AE-F7DC-B5D0-20EFCE9CEB96}"/>
                </a:ext>
              </a:extLst>
            </p:cNvPr>
            <p:cNvCxnSpPr>
              <a:cxnSpLocks/>
            </p:cNvCxnSpPr>
            <p:nvPr/>
          </p:nvCxnSpPr>
          <p:spPr>
            <a:xfrm>
              <a:off x="5497975" y="3565003"/>
              <a:ext cx="1828800" cy="2662177"/>
            </a:xfrm>
            <a:prstGeom prst="straightConnector1">
              <a:avLst/>
            </a:prstGeom>
            <a:ln w="76200">
              <a:solidFill>
                <a:srgbClr val="0099FF"/>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A99DB6-AD15-4C2C-7985-5E5A72DF3CCA}"/>
                </a:ext>
              </a:extLst>
            </p:cNvPr>
            <p:cNvSpPr txBox="1"/>
            <p:nvPr/>
          </p:nvSpPr>
          <p:spPr>
            <a:xfrm>
              <a:off x="1284791" y="2447060"/>
              <a:ext cx="7465670" cy="1200329"/>
            </a:xfrm>
            <a:prstGeom prst="rect">
              <a:avLst/>
            </a:prstGeom>
            <a:noFill/>
          </p:spPr>
          <p:txBody>
            <a:bodyPr wrap="square" rtlCol="0">
              <a:spAutoFit/>
            </a:bodyPr>
            <a:lstStyle/>
            <a:p>
              <a:r>
                <a:rPr lang="en-US" sz="3600" b="1" dirty="0">
                  <a:solidFill>
                    <a:srgbClr val="0099FF"/>
                  </a:solidFill>
                  <a:latin typeface="Segoe UI" panose="020B0502040204020203" pitchFamily="34" charset="0"/>
                  <a:cs typeface="Segoe UI" panose="020B0502040204020203" pitchFamily="34" charset="0"/>
                </a:rPr>
                <a:t>No wait-queue abstractions must be exposed to the scheduler!</a:t>
              </a:r>
            </a:p>
          </p:txBody>
        </p:sp>
        <p:pic>
          <p:nvPicPr>
            <p:cNvPr id="16" name="Picture 15">
              <a:extLst>
                <a:ext uri="{FF2B5EF4-FFF2-40B4-BE49-F238E27FC236}">
                  <a16:creationId xmlns:a16="http://schemas.microsoft.com/office/drawing/2014/main" id="{004D0603-7291-D931-3455-60329BB0F3AA}"/>
                </a:ext>
              </a:extLst>
            </p:cNvPr>
            <p:cNvPicPr>
              <a:picLocks noChangeAspect="1"/>
            </p:cNvPicPr>
            <p:nvPr/>
          </p:nvPicPr>
          <p:blipFill>
            <a:blip r:embed="rId2"/>
            <a:stretch>
              <a:fillRect/>
            </a:stretch>
          </p:blipFill>
          <p:spPr>
            <a:xfrm>
              <a:off x="8169566" y="1035704"/>
              <a:ext cx="2737644" cy="2737644"/>
            </a:xfrm>
            <a:prstGeom prst="rect">
              <a:avLst/>
            </a:prstGeom>
          </p:spPr>
        </p:pic>
      </p:grpSp>
    </p:spTree>
    <p:extLst>
      <p:ext uri="{BB962C8B-B14F-4D97-AF65-F5344CB8AC3E}">
        <p14:creationId xmlns:p14="http://schemas.microsoft.com/office/powerpoint/2010/main" val="30885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7"/>
                                        </p:tgtEl>
                                        <p:attrNameLst>
                                          <p:attrName>r</p:attrName>
                                        </p:attrNameLst>
                                      </p:cBhvr>
                                    </p:animRot>
                                    <p:animRot by="-240000">
                                      <p:cBhvr>
                                        <p:cTn id="10" dur="200" fill="hold">
                                          <p:stCondLst>
                                            <p:cond delay="200"/>
                                          </p:stCondLst>
                                        </p:cTn>
                                        <p:tgtEl>
                                          <p:spTgt spid="17"/>
                                        </p:tgtEl>
                                        <p:attrNameLst>
                                          <p:attrName>r</p:attrName>
                                        </p:attrNameLst>
                                      </p:cBhvr>
                                    </p:animRot>
                                    <p:animRot by="240000">
                                      <p:cBhvr>
                                        <p:cTn id="11" dur="200" fill="hold">
                                          <p:stCondLst>
                                            <p:cond delay="400"/>
                                          </p:stCondLst>
                                        </p:cTn>
                                        <p:tgtEl>
                                          <p:spTgt spid="17"/>
                                        </p:tgtEl>
                                        <p:attrNameLst>
                                          <p:attrName>r</p:attrName>
                                        </p:attrNameLst>
                                      </p:cBhvr>
                                    </p:animRot>
                                    <p:animRot by="-240000">
                                      <p:cBhvr>
                                        <p:cTn id="12" dur="200" fill="hold">
                                          <p:stCondLst>
                                            <p:cond delay="600"/>
                                          </p:stCondLst>
                                        </p:cTn>
                                        <p:tgtEl>
                                          <p:spTgt spid="17"/>
                                        </p:tgtEl>
                                        <p:attrNameLst>
                                          <p:attrName>r</p:attrName>
                                        </p:attrNameLst>
                                      </p:cBhvr>
                                    </p:animRot>
                                    <p:animRot by="120000">
                                      <p:cBhvr>
                                        <p:cTn id="13"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4F83-D28D-4D56-B4ED-7AB999924712}"/>
              </a:ext>
            </a:extLst>
          </p:cNvPr>
          <p:cNvSpPr>
            <a:spLocks noGrp="1"/>
          </p:cNvSpPr>
          <p:nvPr>
            <p:ph type="title"/>
          </p:nvPr>
        </p:nvSpPr>
        <p:spPr>
          <a:xfrm>
            <a:off x="6181594" y="1057225"/>
            <a:ext cx="6025019" cy="1325563"/>
          </a:xfrm>
        </p:spPr>
        <p:txBody>
          <a:bodyPr/>
          <a:lstStyle/>
          <a:p>
            <a:r>
              <a:rPr lang="en-US" dirty="0">
                <a:solidFill>
                  <a:schemeClr val="bg1"/>
                </a:solidFill>
              </a:rPr>
              <a:t>I STILL HATE</a:t>
            </a:r>
            <a:br>
              <a:rPr lang="en-US" dirty="0">
                <a:solidFill>
                  <a:schemeClr val="bg1"/>
                </a:solidFill>
              </a:rPr>
            </a:br>
            <a:r>
              <a:rPr lang="en-US" dirty="0">
                <a:solidFill>
                  <a:schemeClr val="bg1"/>
                </a:solidFill>
              </a:rPr>
              <a:t>WAIT QUEUES</a:t>
            </a:r>
          </a:p>
        </p:txBody>
      </p:sp>
      <p:pic>
        <p:nvPicPr>
          <p:cNvPr id="5" name="Picture 4">
            <a:extLst>
              <a:ext uri="{FF2B5EF4-FFF2-40B4-BE49-F238E27FC236}">
                <a16:creationId xmlns:a16="http://schemas.microsoft.com/office/drawing/2014/main" id="{41F2C84A-D121-4443-B12D-5229C1664CB9}"/>
              </a:ext>
            </a:extLst>
          </p:cNvPr>
          <p:cNvPicPr>
            <a:picLocks noChangeAspect="1"/>
          </p:cNvPicPr>
          <p:nvPr/>
        </p:nvPicPr>
        <p:blipFill rotWithShape="1">
          <a:blip r:embed="rId2"/>
          <a:srcRect l="1017" t="914"/>
          <a:stretch/>
        </p:blipFill>
        <p:spPr>
          <a:xfrm>
            <a:off x="0" y="0"/>
            <a:ext cx="6181594" cy="6888936"/>
          </a:xfrm>
          <a:prstGeom prst="rect">
            <a:avLst/>
          </a:prstGeom>
        </p:spPr>
      </p:pic>
      <p:sp>
        <p:nvSpPr>
          <p:cNvPr id="3" name="Title 1">
            <a:extLst>
              <a:ext uri="{FF2B5EF4-FFF2-40B4-BE49-F238E27FC236}">
                <a16:creationId xmlns:a16="http://schemas.microsoft.com/office/drawing/2014/main" id="{572C73A9-8A1A-D1EA-9F5A-1CA9BF4D4C79}"/>
              </a:ext>
            </a:extLst>
          </p:cNvPr>
          <p:cNvSpPr txBox="1">
            <a:spLocks/>
          </p:cNvSpPr>
          <p:nvPr/>
        </p:nvSpPr>
        <p:spPr>
          <a:xfrm>
            <a:off x="7420025" y="5167566"/>
            <a:ext cx="352310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1800" dirty="0">
                <a:solidFill>
                  <a:schemeClr val="bg1"/>
                </a:solidFill>
              </a:rPr>
              <a:t>but wait queues do force you to think carefully</a:t>
            </a:r>
          </a:p>
          <a:p>
            <a:r>
              <a:rPr lang="en-US" sz="1800" dirty="0">
                <a:solidFill>
                  <a:schemeClr val="bg1"/>
                </a:solidFill>
              </a:rPr>
              <a:t>about concurrency, which maybe is good for your soul</a:t>
            </a:r>
          </a:p>
        </p:txBody>
      </p:sp>
      <p:sp>
        <p:nvSpPr>
          <p:cNvPr id="4" name="Title 1">
            <a:extLst>
              <a:ext uri="{FF2B5EF4-FFF2-40B4-BE49-F238E27FC236}">
                <a16:creationId xmlns:a16="http://schemas.microsoft.com/office/drawing/2014/main" id="{303DA82E-0AC1-5B34-7E06-A99EC6C31D39}"/>
              </a:ext>
            </a:extLst>
          </p:cNvPr>
          <p:cNvSpPr txBox="1">
            <a:spLocks/>
          </p:cNvSpPr>
          <p:nvPr/>
        </p:nvSpPr>
        <p:spPr>
          <a:xfrm>
            <a:off x="6342344" y="2554933"/>
            <a:ext cx="5703518" cy="24404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2800" dirty="0">
                <a:solidFill>
                  <a:schemeClr val="bg1"/>
                </a:solidFill>
              </a:rPr>
              <a:t>The scheduler doesn’t directly embed wait queue algorithms, </a:t>
            </a:r>
            <a:r>
              <a:rPr lang="en-US" sz="2800" i="1" u="sng" dirty="0">
                <a:solidFill>
                  <a:schemeClr val="bg1"/>
                </a:solidFill>
              </a:rPr>
              <a:t>but</a:t>
            </a:r>
            <a:r>
              <a:rPr lang="en-US" sz="2800" dirty="0">
                <a:solidFill>
                  <a:schemeClr val="bg1"/>
                </a:solidFill>
              </a:rPr>
              <a:t> the scheduler (and the rest of the kernel) must be defensive </a:t>
            </a:r>
            <a:r>
              <a:rPr lang="en-US" sz="2800" dirty="0" err="1">
                <a:solidFill>
                  <a:schemeClr val="bg1"/>
                </a:solidFill>
              </a:rPr>
              <a:t>w.r.t.</a:t>
            </a:r>
            <a:r>
              <a:rPr lang="en-US" sz="2800" dirty="0">
                <a:solidFill>
                  <a:schemeClr val="bg1"/>
                </a:solidFill>
              </a:rPr>
              <a:t> to concurrent changes to a process’s status!</a:t>
            </a:r>
          </a:p>
        </p:txBody>
      </p:sp>
    </p:spTree>
    <p:extLst>
      <p:ext uri="{BB962C8B-B14F-4D97-AF65-F5344CB8AC3E}">
        <p14:creationId xmlns:p14="http://schemas.microsoft.com/office/powerpoint/2010/main" val="38195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CBD2-D702-42E8-A49B-BFDAF2943A4E}"/>
              </a:ext>
            </a:extLst>
          </p:cNvPr>
          <p:cNvSpPr>
            <a:spLocks noGrp="1"/>
          </p:cNvSpPr>
          <p:nvPr>
            <p:ph type="title"/>
          </p:nvPr>
        </p:nvSpPr>
        <p:spPr/>
        <p:txBody>
          <a:bodyPr/>
          <a:lstStyle/>
          <a:p>
            <a:r>
              <a:rPr lang="en-US" dirty="0"/>
              <a:t>The Challenges of Blocking</a:t>
            </a:r>
          </a:p>
        </p:txBody>
      </p:sp>
      <p:sp>
        <p:nvSpPr>
          <p:cNvPr id="3" name="Content Placeholder 2">
            <a:extLst>
              <a:ext uri="{FF2B5EF4-FFF2-40B4-BE49-F238E27FC236}">
                <a16:creationId xmlns:a16="http://schemas.microsoft.com/office/drawing/2014/main" id="{E8B4A874-9AD5-457F-B50F-769CD3E2D3CC}"/>
              </a:ext>
            </a:extLst>
          </p:cNvPr>
          <p:cNvSpPr>
            <a:spLocks noGrp="1"/>
          </p:cNvSpPr>
          <p:nvPr>
            <p:ph idx="1"/>
          </p:nvPr>
        </p:nvSpPr>
        <p:spPr>
          <a:xfrm>
            <a:off x="838199" y="1825624"/>
            <a:ext cx="10967977" cy="4771945"/>
          </a:xfrm>
        </p:spPr>
        <p:txBody>
          <a:bodyPr>
            <a:normAutofit/>
          </a:bodyPr>
          <a:lstStyle/>
          <a:p>
            <a:r>
              <a:rPr lang="en-US" sz="3200" b="1" dirty="0">
                <a:latin typeface="Segoe UI" panose="020B0502040204020203" pitchFamily="34" charset="0"/>
                <a:cs typeface="Segoe UI" panose="020B0502040204020203" pitchFamily="34" charset="0"/>
              </a:rPr>
              <a:t>Kernel tasks often need to block until an event occurs</a:t>
            </a:r>
          </a:p>
          <a:p>
            <a:pPr lvl="1"/>
            <a:r>
              <a:rPr lang="en-US" sz="2800" b="1" dirty="0">
                <a:latin typeface="Segoe UI" panose="020B0502040204020203" pitchFamily="34" charset="0"/>
                <a:cs typeface="Segoe UI" panose="020B0502040204020203" pitchFamily="34" charset="0"/>
              </a:rPr>
              <a:t>Ex: A certain amount of time has elapsed (as in </a:t>
            </a:r>
            <a:r>
              <a:rPr lang="en-US" sz="2800" b="1" dirty="0">
                <a:latin typeface="Consolas" panose="020B0609020204030204" pitchFamily="49" charset="0"/>
                <a:cs typeface="Segoe UI" panose="020B0502040204020203" pitchFamily="34" charset="0"/>
              </a:rPr>
              <a:t>sleep(</a:t>
            </a:r>
            <a:r>
              <a:rPr lang="en-US" sz="2800" b="1" dirty="0" err="1">
                <a:latin typeface="Consolas" panose="020B0609020204030204" pitchFamily="49" charset="0"/>
                <a:cs typeface="Segoe UI" panose="020B0502040204020203" pitchFamily="34" charset="0"/>
              </a:rPr>
              <a:t>ms</a:t>
            </a:r>
            <a:r>
              <a:rPr lang="en-US" sz="2800" b="1" dirty="0">
                <a:latin typeface="Consolas" panose="020B0609020204030204" pitchFamily="49" charset="0"/>
                <a:cs typeface="Segoe UI" panose="020B0502040204020203" pitchFamily="34" charset="0"/>
              </a:rPr>
              <a:t>)</a:t>
            </a:r>
            <a:r>
              <a:rPr lang="en-US" sz="2800" b="1" dirty="0">
                <a:latin typeface="Segoe UI" panose="020B0502040204020203" pitchFamily="34" charset="0"/>
                <a:cs typeface="Segoe UI" panose="020B0502040204020203" pitchFamily="34" charset="0"/>
              </a:rPr>
              <a:t>)</a:t>
            </a:r>
          </a:p>
          <a:p>
            <a:pPr lvl="1"/>
            <a:r>
              <a:rPr lang="en-US" sz="2800" b="1" dirty="0">
                <a:latin typeface="Segoe UI" panose="020B0502040204020203" pitchFamily="34" charset="0"/>
                <a:cs typeface="Segoe UI" panose="020B0502040204020203" pitchFamily="34" charset="0"/>
              </a:rPr>
              <a:t>Ex: Keyboard data arrives</a:t>
            </a:r>
          </a:p>
          <a:p>
            <a:pPr lvl="1"/>
            <a:r>
              <a:rPr lang="en-US" sz="2800" b="1" dirty="0">
                <a:latin typeface="Segoe UI" panose="020B0502040204020203" pitchFamily="34" charset="0"/>
                <a:cs typeface="Segoe UI" panose="020B0502040204020203" pitchFamily="34" charset="0"/>
              </a:rPr>
              <a:t>Ex: A (non-spinlock) lock is released</a:t>
            </a:r>
          </a:p>
          <a:p>
            <a:r>
              <a:rPr lang="en-US" sz="3200" b="1" dirty="0">
                <a:latin typeface="Segoe UI" panose="020B0502040204020203" pitchFamily="34" charset="0"/>
                <a:cs typeface="Segoe UI" panose="020B0502040204020203" pitchFamily="34" charset="0"/>
              </a:rPr>
              <a:t>How can the kernel create an </a:t>
            </a:r>
            <a:r>
              <a:rPr lang="en-US" sz="3200" b="1" u="sng" dirty="0">
                <a:latin typeface="Segoe UI" panose="020B0502040204020203" pitchFamily="34" charset="0"/>
                <a:cs typeface="Segoe UI" panose="020B0502040204020203" pitchFamily="34" charset="0"/>
              </a:rPr>
              <a:t>efficient</a:t>
            </a:r>
            <a:r>
              <a:rPr lang="en-US" sz="3200" b="1" dirty="0">
                <a:latin typeface="Segoe UI" panose="020B0502040204020203" pitchFamily="34" charset="0"/>
                <a:cs typeface="Segoe UI" panose="020B0502040204020203" pitchFamily="34" charset="0"/>
              </a:rPr>
              <a:t> mechanism to handle </a:t>
            </a:r>
            <a:r>
              <a:rPr lang="en-US" sz="3200" b="1" u="sng" dirty="0">
                <a:latin typeface="Segoe UI" panose="020B0502040204020203" pitchFamily="34" charset="0"/>
                <a:cs typeface="Segoe UI" panose="020B0502040204020203" pitchFamily="34" charset="0"/>
              </a:rPr>
              <a:t>arbitrary types</a:t>
            </a:r>
            <a:r>
              <a:rPr lang="en-US" sz="3200" b="1" dirty="0">
                <a:latin typeface="Segoe UI" panose="020B0502040204020203" pitchFamily="34" charset="0"/>
                <a:cs typeface="Segoe UI" panose="020B0502040204020203" pitchFamily="34" charset="0"/>
              </a:rPr>
              <a:t> of blocking events?</a:t>
            </a:r>
          </a:p>
        </p:txBody>
      </p:sp>
    </p:spTree>
    <p:extLst>
      <p:ext uri="{BB962C8B-B14F-4D97-AF65-F5344CB8AC3E}">
        <p14:creationId xmlns:p14="http://schemas.microsoft.com/office/powerpoint/2010/main" val="205094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A796-C36E-4FA5-AE38-1149D91A471F}"/>
              </a:ext>
            </a:extLst>
          </p:cNvPr>
          <p:cNvSpPr>
            <a:spLocks noGrp="1"/>
          </p:cNvSpPr>
          <p:nvPr>
            <p:ph type="title"/>
          </p:nvPr>
        </p:nvSpPr>
        <p:spPr>
          <a:xfrm>
            <a:off x="838200" y="145206"/>
            <a:ext cx="10515600" cy="1325563"/>
          </a:xfrm>
        </p:spPr>
        <p:txBody>
          <a:bodyPr/>
          <a:lstStyle/>
          <a:p>
            <a:r>
              <a:rPr lang="en-US" dirty="0"/>
              <a:t>Wait Queues to the Rescue!</a:t>
            </a:r>
          </a:p>
        </p:txBody>
      </p:sp>
      <p:sp>
        <p:nvSpPr>
          <p:cNvPr id="3" name="Content Placeholder 2">
            <a:extLst>
              <a:ext uri="{FF2B5EF4-FFF2-40B4-BE49-F238E27FC236}">
                <a16:creationId xmlns:a16="http://schemas.microsoft.com/office/drawing/2014/main" id="{B4EA0F3E-7D71-4350-AC96-5AF593AB9E9E}"/>
              </a:ext>
            </a:extLst>
          </p:cNvPr>
          <p:cNvSpPr>
            <a:spLocks noGrp="1"/>
          </p:cNvSpPr>
          <p:nvPr>
            <p:ph idx="1"/>
          </p:nvPr>
        </p:nvSpPr>
        <p:spPr>
          <a:xfrm>
            <a:off x="838200" y="1489956"/>
            <a:ext cx="10515600" cy="4351338"/>
          </a:xfrm>
        </p:spPr>
        <p:txBody>
          <a:bodyPr>
            <a:normAutofit/>
          </a:bodyPr>
          <a:lstStyle/>
          <a:p>
            <a:r>
              <a:rPr lang="en-US" sz="3600" b="1" dirty="0">
                <a:latin typeface="Segoe UI" panose="020B0502040204020203" pitchFamily="34" charset="0"/>
                <a:cs typeface="Segoe UI" panose="020B0502040204020203" pitchFamily="34" charset="0"/>
              </a:rPr>
              <a:t>Have a queue for each type of blocking event</a:t>
            </a:r>
          </a:p>
          <a:p>
            <a:pPr lvl="1"/>
            <a:r>
              <a:rPr lang="en-US" sz="3200" b="1" dirty="0">
                <a:latin typeface="Segoe UI" panose="020B0502040204020203" pitchFamily="34" charset="0"/>
                <a:cs typeface="Segoe UI" panose="020B0502040204020203" pitchFamily="34" charset="0"/>
              </a:rPr>
              <a:t>Threads that wait for the same event will sleep on the same queue</a:t>
            </a:r>
          </a:p>
          <a:p>
            <a:pPr lvl="1"/>
            <a:r>
              <a:rPr lang="en-US" sz="3200" b="1" dirty="0">
                <a:latin typeface="Segoe UI" panose="020B0502040204020203" pitchFamily="34" charset="0"/>
                <a:cs typeface="Segoe UI" panose="020B0502040204020203" pitchFamily="34" charset="0"/>
              </a:rPr>
              <a:t>When the event is noticed by a running thread, that thread will wake the sleepers in the relevant queue</a:t>
            </a:r>
          </a:p>
        </p:txBody>
      </p:sp>
      <p:grpSp>
        <p:nvGrpSpPr>
          <p:cNvPr id="9" name="Group 8">
            <a:extLst>
              <a:ext uri="{FF2B5EF4-FFF2-40B4-BE49-F238E27FC236}">
                <a16:creationId xmlns:a16="http://schemas.microsoft.com/office/drawing/2014/main" id="{16D9B508-7FD7-4410-89D2-7377C0971029}"/>
              </a:ext>
            </a:extLst>
          </p:cNvPr>
          <p:cNvGrpSpPr/>
          <p:nvPr/>
        </p:nvGrpSpPr>
        <p:grpSpPr>
          <a:xfrm>
            <a:off x="496747" y="4670323"/>
            <a:ext cx="4897055" cy="1779995"/>
            <a:chOff x="496747" y="4670323"/>
            <a:chExt cx="4897055" cy="1779995"/>
          </a:xfrm>
        </p:grpSpPr>
        <p:pic>
          <p:nvPicPr>
            <p:cNvPr id="5" name="Picture 4">
              <a:extLst>
                <a:ext uri="{FF2B5EF4-FFF2-40B4-BE49-F238E27FC236}">
                  <a16:creationId xmlns:a16="http://schemas.microsoft.com/office/drawing/2014/main" id="{421B9FE1-A0CC-4113-8FA2-0E3553154193}"/>
                </a:ext>
              </a:extLst>
            </p:cNvPr>
            <p:cNvPicPr>
              <a:picLocks noChangeAspect="1"/>
            </p:cNvPicPr>
            <p:nvPr/>
          </p:nvPicPr>
          <p:blipFill>
            <a:blip r:embed="rId3"/>
            <a:stretch>
              <a:fillRect/>
            </a:stretch>
          </p:blipFill>
          <p:spPr>
            <a:xfrm>
              <a:off x="496747" y="4670323"/>
              <a:ext cx="1810164" cy="1779995"/>
            </a:xfrm>
            <a:prstGeom prst="rect">
              <a:avLst/>
            </a:prstGeom>
          </p:spPr>
        </p:pic>
        <p:sp>
          <p:nvSpPr>
            <p:cNvPr id="6" name="TextBox 5">
              <a:extLst>
                <a:ext uri="{FF2B5EF4-FFF2-40B4-BE49-F238E27FC236}">
                  <a16:creationId xmlns:a16="http://schemas.microsoft.com/office/drawing/2014/main" id="{9368B518-EBDB-4469-BF39-86795D9D320D}"/>
                </a:ext>
              </a:extLst>
            </p:cNvPr>
            <p:cNvSpPr txBox="1"/>
            <p:nvPr/>
          </p:nvSpPr>
          <p:spPr>
            <a:xfrm>
              <a:off x="2187615" y="5087041"/>
              <a:ext cx="3206187" cy="107721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True blocking is</a:t>
              </a:r>
            </a:p>
            <a:p>
              <a:pPr algn="ctr"/>
              <a:r>
                <a:rPr lang="en-US" sz="3200" b="1" dirty="0">
                  <a:latin typeface="Segoe UI" panose="020B0502040204020203" pitchFamily="34" charset="0"/>
                  <a:cs typeface="Segoe UI" panose="020B0502040204020203" pitchFamily="34" charset="0"/>
                </a:rPr>
                <a:t>now possible!</a:t>
              </a:r>
            </a:p>
          </p:txBody>
        </p:sp>
      </p:grpSp>
      <p:grpSp>
        <p:nvGrpSpPr>
          <p:cNvPr id="8" name="Group 7">
            <a:extLst>
              <a:ext uri="{FF2B5EF4-FFF2-40B4-BE49-F238E27FC236}">
                <a16:creationId xmlns:a16="http://schemas.microsoft.com/office/drawing/2014/main" id="{E396D517-9F5A-4D21-A8AE-35D3A011C880}"/>
              </a:ext>
            </a:extLst>
          </p:cNvPr>
          <p:cNvGrpSpPr/>
          <p:nvPr/>
        </p:nvGrpSpPr>
        <p:grpSpPr>
          <a:xfrm>
            <a:off x="7033548" y="4594598"/>
            <a:ext cx="4689984" cy="2062103"/>
            <a:chOff x="7033548" y="4594598"/>
            <a:chExt cx="4689984" cy="2062103"/>
          </a:xfrm>
        </p:grpSpPr>
        <p:pic>
          <p:nvPicPr>
            <p:cNvPr id="4" name="Picture 3">
              <a:extLst>
                <a:ext uri="{FF2B5EF4-FFF2-40B4-BE49-F238E27FC236}">
                  <a16:creationId xmlns:a16="http://schemas.microsoft.com/office/drawing/2014/main" id="{0DC16C99-2481-44B6-A58A-379C371C4E8B}"/>
                </a:ext>
              </a:extLst>
            </p:cNvPr>
            <p:cNvPicPr>
              <a:picLocks noChangeAspect="1"/>
            </p:cNvPicPr>
            <p:nvPr/>
          </p:nvPicPr>
          <p:blipFill>
            <a:blip r:embed="rId4"/>
            <a:stretch>
              <a:fillRect/>
            </a:stretch>
          </p:blipFill>
          <p:spPr>
            <a:xfrm>
              <a:off x="7033548" y="4670323"/>
              <a:ext cx="1740061" cy="1910655"/>
            </a:xfrm>
            <a:prstGeom prst="rect">
              <a:avLst/>
            </a:prstGeom>
          </p:spPr>
        </p:pic>
        <p:sp>
          <p:nvSpPr>
            <p:cNvPr id="7" name="TextBox 6">
              <a:extLst>
                <a:ext uri="{FF2B5EF4-FFF2-40B4-BE49-F238E27FC236}">
                  <a16:creationId xmlns:a16="http://schemas.microsoft.com/office/drawing/2014/main" id="{29CFA9CF-CC40-4642-8139-3F042FAE7745}"/>
                </a:ext>
              </a:extLst>
            </p:cNvPr>
            <p:cNvSpPr txBox="1"/>
            <p:nvPr/>
          </p:nvSpPr>
          <p:spPr>
            <a:xfrm>
              <a:off x="8517345" y="4594598"/>
              <a:ext cx="3206187" cy="2062103"/>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Correctly implementing</a:t>
              </a:r>
            </a:p>
            <a:p>
              <a:pPr algn="ctr"/>
              <a:r>
                <a:rPr lang="en-US" sz="3200" b="1" dirty="0">
                  <a:latin typeface="Segoe UI" panose="020B0502040204020203" pitchFamily="34" charset="0"/>
                  <a:cs typeface="Segoe UI" panose="020B0502040204020203" pitchFamily="34" charset="0"/>
                </a:rPr>
                <a:t>a wait queue is tricky!</a:t>
              </a:r>
            </a:p>
          </p:txBody>
        </p:sp>
      </p:grpSp>
    </p:spTree>
    <p:extLst>
      <p:ext uri="{BB962C8B-B14F-4D97-AF65-F5344CB8AC3E}">
        <p14:creationId xmlns:p14="http://schemas.microsoft.com/office/powerpoint/2010/main" val="27265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0B78-C305-4597-A697-7087848590DC}"/>
              </a:ext>
            </a:extLst>
          </p:cNvPr>
          <p:cNvSpPr>
            <a:spLocks noGrp="1"/>
          </p:cNvSpPr>
          <p:nvPr>
            <p:ph type="title"/>
          </p:nvPr>
        </p:nvSpPr>
        <p:spPr>
          <a:xfrm>
            <a:off x="838200" y="6310"/>
            <a:ext cx="10515600" cy="1116434"/>
          </a:xfrm>
        </p:spPr>
        <p:txBody>
          <a:bodyPr/>
          <a:lstStyle/>
          <a:p>
            <a:r>
              <a:rPr lang="en-US" dirty="0"/>
              <a:t>Formalizing the Blocking Problem</a:t>
            </a:r>
          </a:p>
        </p:txBody>
      </p:sp>
      <p:sp>
        <p:nvSpPr>
          <p:cNvPr id="5" name="Content Placeholder 4">
            <a:extLst>
              <a:ext uri="{FF2B5EF4-FFF2-40B4-BE49-F238E27FC236}">
                <a16:creationId xmlns:a16="http://schemas.microsoft.com/office/drawing/2014/main" id="{C2454043-C5C1-40E1-9380-EE9D1F73E140}"/>
              </a:ext>
            </a:extLst>
          </p:cNvPr>
          <p:cNvSpPr>
            <a:spLocks noGrp="1"/>
          </p:cNvSpPr>
          <p:nvPr>
            <p:ph idx="1"/>
          </p:nvPr>
        </p:nvSpPr>
        <p:spPr>
          <a:xfrm>
            <a:off x="289367" y="1061212"/>
            <a:ext cx="6288740" cy="4328932"/>
          </a:xfrm>
        </p:spPr>
        <p:txBody>
          <a:bodyPr>
            <a:normAutofit/>
          </a:bodyPr>
          <a:lstStyle/>
          <a:p>
            <a:r>
              <a:rPr lang="en-US" sz="3200" b="1" dirty="0">
                <a:latin typeface="Segoe UI" panose="020B0502040204020203" pitchFamily="34" charset="0"/>
                <a:cs typeface="Segoe UI" panose="020B0502040204020203" pitchFamily="34" charset="0"/>
              </a:rPr>
              <a:t>Let </a:t>
            </a:r>
            <a:r>
              <a:rPr lang="en-US" sz="3200" b="1" dirty="0">
                <a:latin typeface="Consolas" panose="020B0609020204030204" pitchFamily="49" charset="0"/>
                <a:cs typeface="Segoe UI" panose="020B0502040204020203" pitchFamily="34" charset="0"/>
              </a:rPr>
              <a:t>x</a:t>
            </a:r>
            <a:r>
              <a:rPr lang="en-US" sz="3200" b="1" dirty="0">
                <a:latin typeface="Segoe UI" panose="020B0502040204020203" pitchFamily="34" charset="0"/>
                <a:cs typeface="Segoe UI" panose="020B0502040204020203" pitchFamily="34" charset="0"/>
              </a:rPr>
              <a:t> be a subset of program state</a:t>
            </a:r>
          </a:p>
          <a:p>
            <a:pPr lvl="1"/>
            <a:r>
              <a:rPr lang="en-US" sz="2800" b="1" dirty="0">
                <a:latin typeface="Segoe UI" panose="020B0502040204020203" pitchFamily="34" charset="0"/>
                <a:cs typeface="Segoe UI" panose="020B0502040204020203" pitchFamily="34" charset="0"/>
              </a:rPr>
              <a:t>A sleeping thread blocks until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is true</a:t>
            </a:r>
          </a:p>
          <a:p>
            <a:pPr lvl="1"/>
            <a:r>
              <a:rPr lang="en-US" sz="2800" b="1" dirty="0">
                <a:latin typeface="Segoe UI" panose="020B0502040204020203" pitchFamily="34" charset="0"/>
                <a:cs typeface="Segoe UI" panose="020B0502040204020203" pitchFamily="34" charset="0"/>
              </a:rPr>
              <a:t>A running thread modifies </a:t>
            </a:r>
            <a:r>
              <a:rPr lang="en-US" sz="2800" b="1" dirty="0">
                <a:latin typeface="Consolas" panose="020B0609020204030204" pitchFamily="49" charset="0"/>
                <a:cs typeface="Segoe UI" panose="020B0502040204020203" pitchFamily="34" charset="0"/>
              </a:rPr>
              <a:t>x</a:t>
            </a:r>
            <a:r>
              <a:rPr lang="en-US" sz="2800" b="1" dirty="0">
                <a:latin typeface="Segoe UI" panose="020B0502040204020203" pitchFamily="34" charset="0"/>
                <a:cs typeface="Segoe UI" panose="020B0502040204020203" pitchFamily="34" charset="0"/>
              </a:rPr>
              <a:t> in a way that makes </a:t>
            </a:r>
            <a:r>
              <a:rPr lang="en-US" sz="2800" b="1" dirty="0">
                <a:latin typeface="Consolas" panose="020B0609020204030204" pitchFamily="49" charset="0"/>
                <a:cs typeface="Segoe UI" panose="020B0502040204020203" pitchFamily="34" charset="0"/>
              </a:rPr>
              <a:t>f(x)</a:t>
            </a:r>
            <a:r>
              <a:rPr lang="en-US" sz="2800" b="1" dirty="0">
                <a:latin typeface="Segoe UI" panose="020B0502040204020203" pitchFamily="34" charset="0"/>
                <a:cs typeface="Segoe UI" panose="020B0502040204020203" pitchFamily="34" charset="0"/>
              </a:rPr>
              <a:t> true</a:t>
            </a:r>
          </a:p>
          <a:p>
            <a:r>
              <a:rPr lang="en-US" sz="3200" b="1" dirty="0">
                <a:latin typeface="Segoe UI" panose="020B0502040204020203" pitchFamily="34" charset="0"/>
                <a:cs typeface="Segoe UI" panose="020B0502040204020203" pitchFamily="34" charset="0"/>
              </a:rPr>
              <a:t>Sounds trivial, right?</a:t>
            </a:r>
          </a:p>
          <a:p>
            <a:pPr lvl="2"/>
            <a:endParaRPr lang="en-US" sz="2400" dirty="0"/>
          </a:p>
        </p:txBody>
      </p:sp>
      <p:sp>
        <p:nvSpPr>
          <p:cNvPr id="3" name="TextBox 2">
            <a:extLst>
              <a:ext uri="{FF2B5EF4-FFF2-40B4-BE49-F238E27FC236}">
                <a16:creationId xmlns:a16="http://schemas.microsoft.com/office/drawing/2014/main" id="{D7ABAD98-28D8-4D97-A0E4-956A3AA992AA}"/>
              </a:ext>
            </a:extLst>
          </p:cNvPr>
          <p:cNvSpPr txBox="1"/>
          <p:nvPr/>
        </p:nvSpPr>
        <p:spPr>
          <a:xfrm>
            <a:off x="-175723" y="4235982"/>
            <a:ext cx="7218919" cy="2308324"/>
          </a:xfrm>
          <a:prstGeom prst="rect">
            <a:avLst/>
          </a:prstGeom>
          <a:noFill/>
        </p:spPr>
        <p:txBody>
          <a:bodyPr wrap="square" rtlCol="0">
            <a:spAutoFit/>
          </a:bodyPr>
          <a:lstStyle/>
          <a:p>
            <a:pPr algn="ctr"/>
            <a:r>
              <a:rPr lang="en-US" sz="4800" b="1" dirty="0">
                <a:latin typeface="Segoe UI" panose="020B0502040204020203" pitchFamily="34" charset="0"/>
                <a:cs typeface="Segoe UI" panose="020B0502040204020203" pitchFamily="34" charset="0"/>
              </a:rPr>
              <a:t>COMPLETELY AND UTTERLY FALSE</a:t>
            </a:r>
          </a:p>
          <a:p>
            <a:pPr algn="ctr"/>
            <a:r>
              <a:rPr lang="en-US" sz="4800" b="1" dirty="0">
                <a:latin typeface="Segoe UI" panose="020B0502040204020203" pitchFamily="34" charset="0"/>
                <a:cs typeface="Segoe UI" panose="020B0502040204020203" pitchFamily="34" charset="0"/>
              </a:rPr>
              <a:t>YOU MORTAL FOOLS</a:t>
            </a:r>
          </a:p>
        </p:txBody>
      </p:sp>
      <p:pic>
        <p:nvPicPr>
          <p:cNvPr id="1026" name="Picture 2" descr="Image result for jenga falling">
            <a:extLst>
              <a:ext uri="{FF2B5EF4-FFF2-40B4-BE49-F238E27FC236}">
                <a16:creationId xmlns:a16="http://schemas.microsoft.com/office/drawing/2014/main" id="{9F40F6E0-A5BF-49A5-864E-F2B61359E3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2554"/>
          <a:stretch/>
        </p:blipFill>
        <p:spPr bwMode="auto">
          <a:xfrm>
            <a:off x="6846026" y="1061212"/>
            <a:ext cx="4922925" cy="57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6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22BC0C-3B48-4AD1-A445-07D3569ACC08}"/>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7" y="736459"/>
            <a:ext cx="7127789" cy="1413615"/>
          </a:xfrm>
        </p:spPr>
        <p:txBody>
          <a:bodyPr>
            <a:normAutofit/>
          </a:bodyPr>
          <a:lstStyle/>
          <a:p>
            <a:pPr>
              <a:lnSpc>
                <a:spcPts val="2600"/>
              </a:lnSpc>
            </a:pPr>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pPr>
              <a:lnSpc>
                <a:spcPts val="2600"/>
              </a:lnSpc>
            </a:pPr>
            <a:r>
              <a:rPr lang="en-US" b="1" dirty="0">
                <a:latin typeface="Segoe UI" panose="020B0502040204020203" pitchFamily="34" charset="0"/>
                <a:cs typeface="Segoe UI" panose="020B0502040204020203" pitchFamily="34" charset="0"/>
              </a:rPr>
              <a:t>Decides to sleep (but hasn’t slept yet!)</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6728250" y="1709931"/>
            <a:ext cx="5529652" cy="1731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US" b="1" dirty="0">
                <a:latin typeface="Segoe UI" panose="020B0502040204020203" pitchFamily="34" charset="0"/>
                <a:cs typeface="Segoe UI" panose="020B0502040204020203" pitchFamily="34" charset="0"/>
              </a:rPr>
              <a:t>Modifies </a:t>
            </a:r>
            <a:r>
              <a:rPr lang="en-US" b="1" dirty="0">
                <a:latin typeface="Consolas" panose="020B0609020204030204" pitchFamily="49" charset="0"/>
                <a:cs typeface="Segoe UI" panose="020B0502040204020203" pitchFamily="34" charset="0"/>
              </a:rPr>
              <a:t>x</a:t>
            </a:r>
            <a:r>
              <a:rPr lang="en-US" b="1" dirty="0">
                <a:latin typeface="Segoe UI" panose="020B0502040204020203" pitchFamily="34" charset="0"/>
                <a:cs typeface="Segoe UI" panose="020B0502040204020203" pitchFamily="34" charset="0"/>
              </a:rPr>
              <a:t> so that </a:t>
            </a:r>
            <a:r>
              <a:rPr lang="en-US" b="1" dirty="0">
                <a:latin typeface="Consolas" panose="020B0609020204030204" pitchFamily="49" charset="0"/>
                <a:cs typeface="Segoe UI" panose="020B0502040204020203" pitchFamily="34" charset="0"/>
              </a:rPr>
              <a:t>f(x)</a:t>
            </a:r>
            <a:r>
              <a:rPr lang="en-US" b="1" dirty="0">
                <a:latin typeface="Segoe UI" panose="020B0502040204020203" pitchFamily="34" charset="0"/>
                <a:cs typeface="Segoe UI" panose="020B0502040204020203" pitchFamily="34" charset="0"/>
              </a:rPr>
              <a:t> is true</a:t>
            </a:r>
          </a:p>
          <a:p>
            <a:pPr>
              <a:lnSpc>
                <a:spcPts val="2800"/>
              </a:lnSpc>
            </a:pPr>
            <a:r>
              <a:rPr lang="en-US" b="1" dirty="0">
                <a:latin typeface="Segoe UI" panose="020B0502040204020203" pitchFamily="34" charset="0"/>
                <a:cs typeface="Segoe UI" panose="020B0502040204020203" pitchFamily="34" charset="0"/>
              </a:rPr>
              <a:t>Looks for sleeping threads, finds none to wake up</a:t>
            </a:r>
          </a:p>
          <a:p>
            <a:pPr>
              <a:lnSpc>
                <a:spcPts val="2800"/>
              </a:lnSpc>
            </a:pPr>
            <a:r>
              <a:rPr lang="en-US" b="1" dirty="0">
                <a:latin typeface="Segoe UI" panose="020B0502040204020203" pitchFamily="34" charset="0"/>
                <a:cs typeface="Segoe UI" panose="020B0502040204020203" pitchFamily="34" charset="0"/>
              </a:rPr>
              <a:t>Does other stuff</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319843"/>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Goes to sleep, blocks forever, infinite suffering occurs</a:t>
            </a:r>
          </a:p>
        </p:txBody>
      </p:sp>
      <p:grpSp>
        <p:nvGrpSpPr>
          <p:cNvPr id="17" name="Group 16">
            <a:extLst>
              <a:ext uri="{FF2B5EF4-FFF2-40B4-BE49-F238E27FC236}">
                <a16:creationId xmlns:a16="http://schemas.microsoft.com/office/drawing/2014/main" id="{74391E30-C559-4BFC-B72D-4A57A9E4474F}"/>
              </a:ext>
            </a:extLst>
          </p:cNvPr>
          <p:cNvGrpSpPr/>
          <p:nvPr/>
        </p:nvGrpSpPr>
        <p:grpSpPr>
          <a:xfrm>
            <a:off x="3393764" y="4144864"/>
            <a:ext cx="5300867" cy="2598000"/>
            <a:chOff x="3393764" y="4144864"/>
            <a:chExt cx="5300867" cy="2598000"/>
          </a:xfrm>
        </p:grpSpPr>
        <p:sp>
          <p:nvSpPr>
            <p:cNvPr id="16" name="Rectangle 15">
              <a:extLst>
                <a:ext uri="{FF2B5EF4-FFF2-40B4-BE49-F238E27FC236}">
                  <a16:creationId xmlns:a16="http://schemas.microsoft.com/office/drawing/2014/main" id="{E889F91C-A767-4504-A3CC-79FA198A6056}"/>
                </a:ext>
              </a:extLst>
            </p:cNvPr>
            <p:cNvSpPr/>
            <p:nvPr/>
          </p:nvSpPr>
          <p:spPr>
            <a:xfrm>
              <a:off x="3393764" y="4144864"/>
              <a:ext cx="5166810" cy="2584219"/>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lock cartoon">
              <a:extLst>
                <a:ext uri="{FF2B5EF4-FFF2-40B4-BE49-F238E27FC236}">
                  <a16:creationId xmlns:a16="http://schemas.microsoft.com/office/drawing/2014/main" id="{42158680-0772-4CD9-BBBE-D52A2CDCC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52" y="4226011"/>
              <a:ext cx="1852409" cy="24017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0636567-C5EE-456E-B58B-81F5401B4FF0}"/>
                </a:ext>
              </a:extLst>
            </p:cNvPr>
            <p:cNvSpPr txBox="1"/>
            <p:nvPr/>
          </p:nvSpPr>
          <p:spPr>
            <a:xfrm>
              <a:off x="5340361" y="5173204"/>
              <a:ext cx="3354270" cy="1569660"/>
            </a:xfrm>
            <a:prstGeom prst="rect">
              <a:avLst/>
            </a:prstGeom>
            <a:noFill/>
          </p:spPr>
          <p:txBody>
            <a:bodyPr wrap="square" rtlCol="0">
              <a:spAutoFit/>
            </a:bodyPr>
            <a:lstStyle/>
            <a:p>
              <a:r>
                <a:rPr lang="en-US" sz="3200" b="1" dirty="0">
                  <a:latin typeface="Segoe UI Light" panose="020B0502040204020203" pitchFamily="34" charset="0"/>
                  <a:cs typeface="Segoe UI Light" panose="020B0502040204020203" pitchFamily="34" charset="0"/>
                </a:rPr>
                <a:t>Maybe locks can help us avoid bad interleavings?</a:t>
              </a:r>
            </a:p>
          </p:txBody>
        </p:sp>
      </p:grpSp>
    </p:spTree>
    <p:extLst>
      <p:ext uri="{BB962C8B-B14F-4D97-AF65-F5344CB8AC3E}">
        <p14:creationId xmlns:p14="http://schemas.microsoft.com/office/powerpoint/2010/main" val="7847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0AD389-1338-4044-A94B-342950D5411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DCE71A3-D531-4F8A-8B12-C1FC6562A547}"/>
              </a:ext>
            </a:extLst>
          </p:cNvPr>
          <p:cNvSpPr>
            <a:spLocks noGrp="1"/>
          </p:cNvSpPr>
          <p:nvPr>
            <p:ph idx="1"/>
          </p:nvPr>
        </p:nvSpPr>
        <p:spPr>
          <a:xfrm>
            <a:off x="273908" y="835315"/>
            <a:ext cx="6352360" cy="1574253"/>
          </a:xfrm>
        </p:spPr>
        <p:txBody>
          <a:bodyPr>
            <a:normAutofit/>
          </a:bodyPr>
          <a:lstStyle/>
          <a:p>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p>
          <a:p>
            <a:r>
              <a:rPr lang="en-US" b="1" dirty="0">
                <a:latin typeface="Segoe UI" panose="020B0502040204020203" pitchFamily="34" charset="0"/>
                <a:cs typeface="Segoe UI" panose="020B0502040204020203" pitchFamily="34" charset="0"/>
              </a:rPr>
              <a:t>Computes </a:t>
            </a:r>
            <a:r>
              <a:rPr lang="en-US" b="1" dirty="0">
                <a:latin typeface="Consolas" panose="020B0609020204030204" pitchFamily="49" charset="0"/>
                <a:cs typeface="Segoe UI" panose="020B0502040204020203" pitchFamily="34" charset="0"/>
              </a:rPr>
              <a:t>f(x) == false</a:t>
            </a:r>
          </a:p>
          <a:p>
            <a:r>
              <a:rPr lang="en-US" b="1" dirty="0">
                <a:latin typeface="Segoe UI" panose="020B0502040204020203" pitchFamily="34" charset="0"/>
                <a:cs typeface="Segoe UI" panose="020B0502040204020203" pitchFamily="34" charset="0"/>
              </a:rPr>
              <a:t>Decides to sleep and goes to sleep</a:t>
            </a:r>
          </a:p>
        </p:txBody>
      </p:sp>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7747689" y="2303058"/>
            <a:ext cx="4374292" cy="919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Tries to </a:t>
            </a:r>
            <a:r>
              <a:rPr lang="en-US" b="1" dirty="0" err="1">
                <a:latin typeface="Consolas" panose="020B0609020204030204" pitchFamily="49" charset="0"/>
                <a:cs typeface="Segoe UI" panose="020B0502040204020203" pitchFamily="34" charset="0"/>
              </a:rPr>
              <a:t>x_lock.lock</a:t>
            </a:r>
            <a:r>
              <a:rPr lang="en-US" b="1" dirty="0">
                <a:latin typeface="Consolas" panose="020B0609020204030204" pitchFamily="49" charset="0"/>
                <a:cs typeface="Segoe UI" panose="020B0502040204020203" pitchFamily="34" charset="0"/>
              </a:rPr>
              <a:t>()</a:t>
            </a:r>
            <a:r>
              <a:rPr lang="en-US" b="1" dirty="0">
                <a:latin typeface="Segoe UI" panose="020B0502040204020203" pitchFamily="34" charset="0"/>
                <a:cs typeface="Segoe UI" panose="020B0502040204020203" pitchFamily="34" charset="0"/>
              </a:rPr>
              <a:t> and blocks</a:t>
            </a: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273908" y="3171562"/>
            <a:ext cx="5822092"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panose="020B0502040204020203" pitchFamily="34" charset="0"/>
                <a:cs typeface="Segoe UI" panose="020B0502040204020203" pitchFamily="34" charset="0"/>
              </a:rPr>
              <a:t>Sleeps forever (holding </a:t>
            </a:r>
            <a:r>
              <a:rPr lang="en-US" b="1" dirty="0" err="1">
                <a:latin typeface="Consolas" panose="020B0609020204030204" pitchFamily="49" charset="0"/>
                <a:cs typeface="Segoe UI" panose="020B0502040204020203" pitchFamily="34" charset="0"/>
              </a:rPr>
              <a:t>x_lock</a:t>
            </a:r>
            <a:r>
              <a:rPr lang="en-US" b="1" dirty="0">
                <a:latin typeface="Segoe UI" panose="020B0502040204020203" pitchFamily="34" charset="0"/>
                <a:cs typeface="Segoe UI" panose="020B0502040204020203" pitchFamily="34" charset="0"/>
              </a:rPr>
              <a:t>), society degenerates into chaos</a:t>
            </a:r>
          </a:p>
        </p:txBody>
      </p:sp>
      <p:sp>
        <p:nvSpPr>
          <p:cNvPr id="7" name="Title 1">
            <a:extLst>
              <a:ext uri="{FF2B5EF4-FFF2-40B4-BE49-F238E27FC236}">
                <a16:creationId xmlns:a16="http://schemas.microsoft.com/office/drawing/2014/main" id="{0676E4E6-AD24-4C90-A385-1C779A6A612A}"/>
              </a:ext>
            </a:extLst>
          </p:cNvPr>
          <p:cNvSpPr>
            <a:spLocks noGrp="1"/>
          </p:cNvSpPr>
          <p:nvPr>
            <p:ph type="title"/>
          </p:nvPr>
        </p:nvSpPr>
        <p:spPr>
          <a:xfrm>
            <a:off x="838200" y="-51564"/>
            <a:ext cx="10515600" cy="919665"/>
          </a:xfrm>
          <a:solidFill>
            <a:schemeClr val="bg1"/>
          </a:solidFill>
        </p:spPr>
        <p:txBody>
          <a:bodyPr/>
          <a:lstStyle/>
          <a:p>
            <a:r>
              <a:rPr lang="en-US" dirty="0"/>
              <a:t>Sleep/wakeup: Attempt #2</a:t>
            </a:r>
          </a:p>
        </p:txBody>
      </p:sp>
      <p:sp>
        <p:nvSpPr>
          <p:cNvPr id="4" name="Rectangle 3">
            <a:extLst>
              <a:ext uri="{FF2B5EF4-FFF2-40B4-BE49-F238E27FC236}">
                <a16:creationId xmlns:a16="http://schemas.microsoft.com/office/drawing/2014/main" id="{2AF4AFBB-C8E0-4BDE-BC14-B23B56106E72}"/>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5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F5659-DC61-47A0-8920-08E84110B415}"/>
              </a:ext>
            </a:extLst>
          </p:cNvPr>
          <p:cNvPicPr>
            <a:picLocks noChangeAspect="1"/>
          </p:cNvPicPr>
          <p:nvPr/>
        </p:nvPicPr>
        <p:blipFill>
          <a:blip r:embed="rId3"/>
          <a:stretch>
            <a:fillRect/>
          </a:stretch>
        </p:blipFill>
        <p:spPr>
          <a:xfrm>
            <a:off x="0" y="0"/>
            <a:ext cx="12192000" cy="6858000"/>
          </a:xfrm>
          <a:prstGeom prst="rect">
            <a:avLst/>
          </a:prstGeom>
        </p:spPr>
      </p:pic>
      <p:sp>
        <p:nvSpPr>
          <p:cNvPr id="9" name="Content Placeholder 2">
            <a:extLst>
              <a:ext uri="{FF2B5EF4-FFF2-40B4-BE49-F238E27FC236}">
                <a16:creationId xmlns:a16="http://schemas.microsoft.com/office/drawing/2014/main" id="{D5694F5F-A08A-49D3-8D63-3F3B9A817602}"/>
              </a:ext>
            </a:extLst>
          </p:cNvPr>
          <p:cNvSpPr txBox="1">
            <a:spLocks/>
          </p:cNvSpPr>
          <p:nvPr/>
        </p:nvSpPr>
        <p:spPr>
          <a:xfrm>
            <a:off x="6561438" y="2063578"/>
            <a:ext cx="5474044" cy="156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pPr>
            <a:r>
              <a:rPr lang="en-US" sz="2400" b="1" dirty="0" err="1">
                <a:latin typeface="Consolas" panose="020B0609020204030204" pitchFamily="49" charset="0"/>
                <a:cs typeface="Segoe UI" panose="020B0502040204020203" pitchFamily="34" charset="0"/>
              </a:rPr>
              <a:t>x_lock.lock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a:p>
            <a:pPr>
              <a:lnSpc>
                <a:spcPts val="1700"/>
              </a:lnSpc>
            </a:pPr>
            <a:r>
              <a:rPr lang="en-US" sz="2400" b="1" dirty="0">
                <a:latin typeface="Segoe UI" panose="020B0502040204020203" pitchFamily="34" charset="0"/>
                <a:cs typeface="Segoe UI" panose="020B0502040204020203" pitchFamily="34" charset="0"/>
              </a:rPr>
              <a:t>Does stuff so </a:t>
            </a:r>
            <a:r>
              <a:rPr lang="en-US" sz="2400" b="1" dirty="0">
                <a:latin typeface="Consolas" panose="020B0609020204030204" pitchFamily="49" charset="0"/>
                <a:cs typeface="Segoe UI" panose="020B0502040204020203" pitchFamily="34" charset="0"/>
              </a:rPr>
              <a:t>f(x)</a:t>
            </a:r>
            <a:r>
              <a:rPr lang="en-US" sz="2400" b="1" dirty="0">
                <a:latin typeface="Segoe UI" panose="020B0502040204020203" pitchFamily="34" charset="0"/>
                <a:cs typeface="Segoe UI" panose="020B0502040204020203" pitchFamily="34" charset="0"/>
              </a:rPr>
              <a:t> is true</a:t>
            </a:r>
          </a:p>
          <a:p>
            <a:pPr>
              <a:lnSpc>
                <a:spcPts val="1700"/>
              </a:lnSpc>
            </a:pPr>
            <a:r>
              <a:rPr lang="en-US" sz="2400" b="1" dirty="0">
                <a:latin typeface="Segoe UI" panose="020B0502040204020203" pitchFamily="34" charset="0"/>
                <a:cs typeface="Segoe UI" panose="020B0502040204020203" pitchFamily="34" charset="0"/>
              </a:rPr>
              <a:t>Finds no sleeping threads to wake</a:t>
            </a:r>
          </a:p>
          <a:p>
            <a:pPr>
              <a:lnSpc>
                <a:spcPts val="1700"/>
              </a:lnSpc>
            </a:pPr>
            <a:r>
              <a:rPr lang="en-US" sz="2400" b="1" dirty="0" err="1">
                <a:latin typeface="Consolas" panose="020B0609020204030204" pitchFamily="49" charset="0"/>
                <a:cs typeface="Segoe UI" panose="020B0502040204020203" pitchFamily="34" charset="0"/>
              </a:rPr>
              <a:t>x_lock.unlock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a:p>
            <a:pPr>
              <a:lnSpc>
                <a:spcPts val="1700"/>
              </a:lnSpc>
            </a:pPr>
            <a:endParaRPr lang="en-US" sz="2400" b="1" dirty="0">
              <a:latin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2890918C-ACA4-449D-BE89-7E988F121AC9}"/>
              </a:ext>
            </a:extLst>
          </p:cNvPr>
          <p:cNvSpPr txBox="1">
            <a:spLocks/>
          </p:cNvSpPr>
          <p:nvPr/>
        </p:nvSpPr>
        <p:spPr>
          <a:xfrm>
            <a:off x="156519" y="3429000"/>
            <a:ext cx="5125995" cy="930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Segoe UI" panose="020B0502040204020203" pitchFamily="34" charset="0"/>
                <a:cs typeface="Segoe UI" panose="020B0502040204020203" pitchFamily="34" charset="0"/>
              </a:rPr>
              <a:t>Goes to sleep, blocks forever, all teddy bears are destroyed</a:t>
            </a:r>
          </a:p>
        </p:txBody>
      </p:sp>
      <p:sp>
        <p:nvSpPr>
          <p:cNvPr id="12" name="Title 1">
            <a:extLst>
              <a:ext uri="{FF2B5EF4-FFF2-40B4-BE49-F238E27FC236}">
                <a16:creationId xmlns:a16="http://schemas.microsoft.com/office/drawing/2014/main" id="{E63ED556-2EC6-429A-96DD-F6C63F1D17A3}"/>
              </a:ext>
            </a:extLst>
          </p:cNvPr>
          <p:cNvSpPr>
            <a:spLocks noGrp="1"/>
          </p:cNvSpPr>
          <p:nvPr>
            <p:ph type="title"/>
          </p:nvPr>
        </p:nvSpPr>
        <p:spPr>
          <a:xfrm>
            <a:off x="838200" y="-51564"/>
            <a:ext cx="10515600" cy="919665"/>
          </a:xfrm>
          <a:solidFill>
            <a:schemeClr val="bg1"/>
          </a:solidFill>
        </p:spPr>
        <p:txBody>
          <a:bodyPr/>
          <a:lstStyle/>
          <a:p>
            <a:r>
              <a:rPr lang="en-US" dirty="0"/>
              <a:t>Sleep/wakeup: Attempt #3</a:t>
            </a:r>
          </a:p>
        </p:txBody>
      </p:sp>
      <p:sp>
        <p:nvSpPr>
          <p:cNvPr id="11" name="Content Placeholder 2">
            <a:extLst>
              <a:ext uri="{FF2B5EF4-FFF2-40B4-BE49-F238E27FC236}">
                <a16:creationId xmlns:a16="http://schemas.microsoft.com/office/drawing/2014/main" id="{4F6FB1B1-6A23-46ED-A351-C531D5350313}"/>
              </a:ext>
            </a:extLst>
          </p:cNvPr>
          <p:cNvSpPr txBox="1">
            <a:spLocks/>
          </p:cNvSpPr>
          <p:nvPr/>
        </p:nvSpPr>
        <p:spPr>
          <a:xfrm>
            <a:off x="156519" y="694037"/>
            <a:ext cx="5939481" cy="15651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pPr>
            <a:r>
              <a:rPr lang="en-US" sz="2400" b="1" dirty="0" err="1">
                <a:latin typeface="Consolas" panose="020B0609020204030204" pitchFamily="49" charset="0"/>
                <a:cs typeface="Segoe UI" panose="020B0502040204020203" pitchFamily="34" charset="0"/>
              </a:rPr>
              <a:t>x_lock.lock</a:t>
            </a:r>
            <a:r>
              <a:rPr lang="en-US" sz="2400" b="1" dirty="0">
                <a:latin typeface="Consolas" panose="020B0609020204030204" pitchFamily="49" charset="0"/>
                <a:cs typeface="Segoe UI" panose="020B0502040204020203" pitchFamily="34" charset="0"/>
              </a:rPr>
              <a:t>()</a:t>
            </a:r>
          </a:p>
          <a:p>
            <a:pPr>
              <a:lnSpc>
                <a:spcPts val="1700"/>
              </a:lnSpc>
            </a:pPr>
            <a:r>
              <a:rPr lang="en-US" sz="2400" b="1" dirty="0">
                <a:latin typeface="Segoe UI" panose="020B0502040204020203" pitchFamily="34" charset="0"/>
                <a:cs typeface="Segoe UI" panose="020B0502040204020203" pitchFamily="34" charset="0"/>
              </a:rPr>
              <a:t>Computes</a:t>
            </a:r>
            <a:r>
              <a:rPr lang="en-US" sz="2400" b="1" dirty="0">
                <a:latin typeface="Consolas" panose="020B0609020204030204" pitchFamily="49" charset="0"/>
                <a:cs typeface="Segoe UI" panose="020B0502040204020203" pitchFamily="34" charset="0"/>
              </a:rPr>
              <a:t> f(x) == false</a:t>
            </a:r>
          </a:p>
          <a:p>
            <a:pPr>
              <a:lnSpc>
                <a:spcPts val="1700"/>
              </a:lnSpc>
            </a:pPr>
            <a:r>
              <a:rPr lang="en-US" sz="2400" b="1" dirty="0">
                <a:latin typeface="Segoe UI" panose="020B0502040204020203" pitchFamily="34" charset="0"/>
                <a:cs typeface="Segoe UI" panose="020B0502040204020203" pitchFamily="34" charset="0"/>
              </a:rPr>
              <a:t>Decides to sleep (but hasn’t slept yet!)</a:t>
            </a:r>
          </a:p>
          <a:p>
            <a:pPr>
              <a:lnSpc>
                <a:spcPts val="1700"/>
              </a:lnSpc>
            </a:pPr>
            <a:r>
              <a:rPr lang="en-US" sz="2400" b="1" dirty="0" err="1">
                <a:latin typeface="Consolas" panose="020B0609020204030204" pitchFamily="49" charset="0"/>
                <a:cs typeface="Segoe UI" panose="020B0502040204020203" pitchFamily="34" charset="0"/>
              </a:rPr>
              <a:t>x_lock.unlock</a:t>
            </a:r>
            <a:r>
              <a:rPr lang="en-US" sz="2400" b="1" dirty="0">
                <a:latin typeface="Consolas" panose="020B0609020204030204" pitchFamily="49" charset="0"/>
                <a:cs typeface="Segoe UI" panose="020B0502040204020203" pitchFamily="34" charset="0"/>
              </a:rPr>
              <a:t>()</a:t>
            </a:r>
            <a:endParaRPr lang="en-US" sz="2400" b="1" dirty="0">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D7CD94D3-385E-4EF5-B743-337C0272CED0}"/>
              </a:ext>
            </a:extLst>
          </p:cNvPr>
          <p:cNvSpPr/>
          <p:nvPr/>
        </p:nvSpPr>
        <p:spPr>
          <a:xfrm>
            <a:off x="8884509" y="52164"/>
            <a:ext cx="902043" cy="743347"/>
          </a:xfrm>
          <a:prstGeom prst="rect">
            <a:avLst/>
          </a:prstGeom>
          <a:noFill/>
          <a:ln w="7620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B7D30C3-B8B4-4251-BB87-F36298835C51}"/>
              </a:ext>
            </a:extLst>
          </p:cNvPr>
          <p:cNvGrpSpPr/>
          <p:nvPr/>
        </p:nvGrpSpPr>
        <p:grpSpPr>
          <a:xfrm>
            <a:off x="3393764" y="4279429"/>
            <a:ext cx="5166811" cy="2457037"/>
            <a:chOff x="3393764" y="5054933"/>
            <a:chExt cx="5166811" cy="2708434"/>
          </a:xfrm>
        </p:grpSpPr>
        <p:sp>
          <p:nvSpPr>
            <p:cNvPr id="14" name="Rectangle 13">
              <a:extLst>
                <a:ext uri="{FF2B5EF4-FFF2-40B4-BE49-F238E27FC236}">
                  <a16:creationId xmlns:a16="http://schemas.microsoft.com/office/drawing/2014/main" id="{DE558F35-1C21-4B47-8046-4D27B7FE446E}"/>
                </a:ext>
              </a:extLst>
            </p:cNvPr>
            <p:cNvSpPr/>
            <p:nvPr/>
          </p:nvSpPr>
          <p:spPr>
            <a:xfrm>
              <a:off x="3393764" y="5067090"/>
              <a:ext cx="5166810" cy="269627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D798AC2-DF67-4240-8DBB-4E2E509F6565}"/>
                </a:ext>
              </a:extLst>
            </p:cNvPr>
            <p:cNvSpPr txBox="1"/>
            <p:nvPr/>
          </p:nvSpPr>
          <p:spPr>
            <a:xfrm>
              <a:off x="3393764" y="5054933"/>
              <a:ext cx="5166811" cy="2464777"/>
            </a:xfrm>
            <a:prstGeom prst="rect">
              <a:avLst/>
            </a:prstGeom>
            <a:noFill/>
          </p:spPr>
          <p:txBody>
            <a:bodyPr wrap="square" rtlCol="0">
              <a:spAutoFit/>
            </a:bodyPr>
            <a:lstStyle/>
            <a:p>
              <a:pPr>
                <a:lnSpc>
                  <a:spcPts val="3700"/>
                </a:lnSpc>
              </a:pPr>
              <a:r>
                <a:rPr lang="en-US" sz="3400" b="1" dirty="0">
                  <a:latin typeface="Segoe UI" panose="020B0502040204020203" pitchFamily="34" charset="0"/>
                  <a:cs typeface="Segoe UI" panose="020B0502040204020203" pitchFamily="34" charset="0"/>
                </a:rPr>
                <a:t>Problem:</a:t>
              </a:r>
              <a:r>
                <a:rPr lang="en-US" sz="3400" b="1" dirty="0">
                  <a:latin typeface="Segoe UI Light" panose="020B0502040204020203" pitchFamily="34" charset="0"/>
                  <a:cs typeface="Segoe UI Light" panose="020B0502040204020203" pitchFamily="34" charset="0"/>
                </a:rPr>
                <a:t> Lost wakeups</a:t>
              </a:r>
            </a:p>
            <a:p>
              <a:pPr>
                <a:lnSpc>
                  <a:spcPts val="3700"/>
                </a:lnSpc>
              </a:pPr>
              <a:r>
                <a:rPr lang="en-US" sz="3400" b="1" dirty="0">
                  <a:latin typeface="Segoe UI" panose="020B0502040204020203" pitchFamily="34" charset="0"/>
                  <a:cs typeface="Segoe UI" panose="020B0502040204020203" pitchFamily="34" charset="0"/>
                </a:rPr>
                <a:t>Cause:</a:t>
              </a:r>
              <a:r>
                <a:rPr lang="en-US" sz="3400" b="1" dirty="0">
                  <a:latin typeface="Segoe UI Light" panose="020B0502040204020203" pitchFamily="34" charset="0"/>
                  <a:cs typeface="Segoe UI Light" panose="020B0502040204020203" pitchFamily="34" charset="0"/>
                </a:rPr>
                <a:t> Releasing the lock and blocking aren’t atomic from the perspective of the wakeup thread!</a:t>
              </a:r>
            </a:p>
          </p:txBody>
        </p:sp>
      </p:grpSp>
      <p:sp>
        <p:nvSpPr>
          <p:cNvPr id="2" name="Arrow: Bent-Up 1">
            <a:extLst>
              <a:ext uri="{FF2B5EF4-FFF2-40B4-BE49-F238E27FC236}">
                <a16:creationId xmlns:a16="http://schemas.microsoft.com/office/drawing/2014/main" id="{DD707E05-1559-4212-B197-B13EDA6A83D5}"/>
              </a:ext>
            </a:extLst>
          </p:cNvPr>
          <p:cNvSpPr/>
          <p:nvPr/>
        </p:nvSpPr>
        <p:spPr>
          <a:xfrm rot="5400000">
            <a:off x="2354520" y="4267572"/>
            <a:ext cx="1073240" cy="84872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1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18266</TotalTime>
  <Words>5552</Words>
  <Application>Microsoft Office PowerPoint</Application>
  <PresentationFormat>Widescreen</PresentationFormat>
  <Paragraphs>654</Paragraphs>
  <Slides>33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Consolas</vt:lpstr>
      <vt:lpstr>Segoe UI</vt:lpstr>
      <vt:lpstr>Segoe UI Light</vt:lpstr>
      <vt:lpstr>Office Theme</vt:lpstr>
      <vt:lpstr>Wait queues</vt:lpstr>
      <vt:lpstr>Implementing sleep(ms) Inefficiently</vt:lpstr>
      <vt:lpstr>Implementing sleep(ms) Inefficiently</vt:lpstr>
      <vt:lpstr>The Challenges of Blocking</vt:lpstr>
      <vt:lpstr>Wait Queues to the Rescue!</vt:lpstr>
      <vt:lpstr>Formalizing the Blocking Problem</vt:lpstr>
      <vt:lpstr>PowerPoint Presentation</vt:lpstr>
      <vt:lpstr>Sleep/wakeup: Attempt #2</vt:lpstr>
      <vt:lpstr>Sleep/wakeup: Attempt #3</vt:lpstr>
      <vt:lpstr>Sleep/wakeup: Solution #1</vt:lpstr>
      <vt:lpstr>Sleep/wakeup: Solution #1</vt:lpstr>
      <vt:lpstr>Case study: OS/161</vt:lpstr>
      <vt:lpstr>Condition variables in OS/161</vt:lpstr>
      <vt:lpstr>Case Study: OS/161</vt:lpstr>
      <vt:lpstr>Case Study: OS/161</vt:lpstr>
      <vt:lpstr>Case Study: OS/161</vt:lpstr>
      <vt:lpstr>Case Study: OS/161</vt:lpstr>
      <vt:lpstr>Example: Wakeup thread runs first</vt:lpstr>
      <vt:lpstr>Example: Sleeper thread runs first</vt:lpstr>
      <vt:lpstr>PowerPoint Presentation</vt:lpstr>
      <vt:lpstr>What Do Other OSes Do?</vt:lpstr>
      <vt:lpstr>Chickadee-style wait queues are more complicated than OS/161’s approach</vt:lpstr>
      <vt:lpstr>Chickadee Wait Queues: Data Structures</vt:lpstr>
      <vt:lpstr>Chickadee Wait Queues</vt:lpstr>
      <vt:lpstr>Chickadee Wait Queues</vt:lpstr>
      <vt:lpstr>Chickadee Wait Queues</vt:lpstr>
      <vt:lpstr>Now imagine that we didn’t break out of the loop . . .</vt:lpstr>
      <vt:lpstr>Chickadee Wait Queues</vt:lpstr>
      <vt:lpstr>Chickadee Wait Queues</vt:lpstr>
      <vt:lpstr>What Do Other OSes Do?</vt:lpstr>
      <vt:lpstr>PowerPoint Presentation</vt:lpstr>
      <vt:lpstr>Chickadee’s cpustate::schedule()</vt:lpstr>
      <vt:lpstr>I STILL HATE WAIT QUEUES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7522</cp:revision>
  <dcterms:created xsi:type="dcterms:W3CDTF">2017-01-17T01:11:39Z</dcterms:created>
  <dcterms:modified xsi:type="dcterms:W3CDTF">2026-02-23T21:56:51Z</dcterms:modified>
</cp:coreProperties>
</file>