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95" r:id="rId4"/>
    <p:sldId id="296" r:id="rId5"/>
    <p:sldId id="297" r:id="rId6"/>
    <p:sldId id="257" r:id="rId7"/>
    <p:sldId id="281" r:id="rId8"/>
    <p:sldId id="283" r:id="rId9"/>
    <p:sldId id="260" r:id="rId10"/>
    <p:sldId id="261" r:id="rId11"/>
    <p:sldId id="298" r:id="rId12"/>
    <p:sldId id="299" r:id="rId13"/>
    <p:sldId id="300" r:id="rId14"/>
    <p:sldId id="262" r:id="rId15"/>
    <p:sldId id="301" r:id="rId16"/>
    <p:sldId id="263" r:id="rId17"/>
    <p:sldId id="265" r:id="rId18"/>
    <p:sldId id="266" r:id="rId19"/>
    <p:sldId id="264" r:id="rId20"/>
    <p:sldId id="284" r:id="rId21"/>
    <p:sldId id="292" r:id="rId22"/>
    <p:sldId id="272" r:id="rId23"/>
    <p:sldId id="293" r:id="rId24"/>
    <p:sldId id="275" r:id="rId25"/>
    <p:sldId id="302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CC"/>
    <a:srgbClr val="66FF99"/>
    <a:srgbClr val="00FF00"/>
    <a:srgbClr val="00FFFF"/>
    <a:srgbClr val="FFFF66"/>
    <a:srgbClr val="0099FF"/>
    <a:srgbClr val="CC0000"/>
    <a:srgbClr val="FF7C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86267" autoAdjust="0"/>
  </p:normalViewPr>
  <p:slideViewPr>
    <p:cSldViewPr snapToGrid="0">
      <p:cViewPr varScale="1">
        <p:scale>
          <a:sx n="64" d="100"/>
          <a:sy n="64" d="100"/>
        </p:scale>
        <p:origin x="1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rvalds/linux/blob/master/include/linux/fs.h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wn.net/Articles/722293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x.stackexchange.com/questions/392701/drive-name-what-is-the-correct-term-for-the-sda-part-of-dev-sd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x.stackexchange.com/questions/4126/what-is-the-exact-difference-between-a-terminal-a-shell-a-tty-and-a-c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linusakesson.net/programming/tty/index.php" TargetMode="External"/><Relationship Id="rId4" Type="http://schemas.openxmlformats.org/officeDocument/2006/relationships/hyperlink" Target="https://stackoverflow.com/questions/8514735/what-is-special-about-dev-tty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UCP#Mail_routin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malloc()/new() typically uses the </a:t>
            </a:r>
            <a:r>
              <a:rPr lang="en-US" dirty="0" err="1"/>
              <a:t>sbrk</a:t>
            </a:r>
            <a:r>
              <a:rPr lang="en-US" dirty="0"/>
              <a:t> region for small allocations, and </a:t>
            </a:r>
            <a:r>
              <a:rPr lang="en-US" dirty="0" err="1"/>
              <a:t>mmap</a:t>
            </a:r>
            <a:r>
              <a:rPr lang="en-US" dirty="0"/>
              <a:t>()’ed regions for large (e.g., 8 MB) allocations.</a:t>
            </a:r>
          </a:p>
          <a:p>
            <a:endParaRPr lang="en-US" dirty="0"/>
          </a:p>
          <a:p>
            <a:r>
              <a:rPr lang="en-US" dirty="0"/>
              <a:t>[Note that, strictly speaking, new and delete are not defined by </a:t>
            </a:r>
            <a:r>
              <a:rPr lang="en-US" dirty="0" err="1"/>
              <a:t>libc</a:t>
            </a:r>
            <a:r>
              <a:rPr lang="en-US" dirty="0"/>
              <a:t>, but rather by a C++ standard library like </a:t>
            </a:r>
            <a:r>
              <a:rPr lang="en-US" dirty="0" err="1"/>
              <a:t>libc</a:t>
            </a:r>
            <a:r>
              <a:rPr lang="en-US" dirty="0"/>
              <a:t>++. See here for a list of common C++ libraries:</a:t>
            </a:r>
          </a:p>
          <a:p>
            <a:r>
              <a:rPr lang="en-US" dirty="0"/>
              <a:t>     https://en.wikipedia.org/wiki/C%2B%2B_Standard_Library</a:t>
            </a:r>
          </a:p>
          <a:p>
            <a:r>
              <a:rPr lang="en-US" dirty="0"/>
              <a:t>Note that a C++ library like LLVM’s </a:t>
            </a:r>
            <a:r>
              <a:rPr lang="en-US" dirty="0" err="1"/>
              <a:t>libc</a:t>
            </a:r>
            <a:r>
              <a:rPr lang="en-US" dirty="0"/>
              <a:t>++ may or may not use functionality defined by a </a:t>
            </a:r>
            <a:r>
              <a:rPr lang="en-US" dirty="0" err="1"/>
              <a:t>libc</a:t>
            </a:r>
            <a:r>
              <a:rPr lang="en-US" dirty="0"/>
              <a:t> library; the implementers of a C++ library choose the C++ library is internally implemented!]</a:t>
            </a:r>
          </a:p>
          <a:p>
            <a:r>
              <a:rPr lang="en-US" dirty="0"/>
              <a:t>[Ref: [1] https://utcc.utoronto.ca/%7Ecks/space/blog/unix/SbrkVersusMmap</a:t>
            </a:r>
          </a:p>
          <a:p>
            <a:r>
              <a:rPr lang="en-US" dirty="0"/>
              <a:t>        [2] https://man7.org/linux/man-pages/man3/malloc.3.html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89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https://courses.cs.washington.edu/courses/cse333/20su/lectures/lec-07/07-posix-20su.pdf]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37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https://github.com/torvalds/linux/blob/master/include/linux/fs.h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>
                <a:hlinkClick r:id="rId4"/>
              </a:rPr>
              <a:t>https://lwn.net/Articles/722293/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1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66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provide the `this` pointer as the </a:t>
            </a:r>
            <a:r>
              <a:rPr lang="en-US" dirty="0" err="1"/>
              <a:t>src</a:t>
            </a:r>
            <a:r>
              <a:rPr lang="en-US" dirty="0"/>
              <a:t> argument to </a:t>
            </a:r>
            <a:r>
              <a:rPr lang="en-US" dirty="0" err="1"/>
              <a:t>memcpy</a:t>
            </a:r>
            <a:r>
              <a:rPr lang="en-US" dirty="0"/>
              <a:t>() .The reason is that the `proc::id_` field is the first field in `struct proc`. So, a pointer to a `struct proc` also points to the beginning of the `proc::id_` field.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you understand why, in pset3, we ask you to validate user-provided pointers that are passed to the kernel!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Indeed, by passing in larger values for </a:t>
            </a:r>
            <a:r>
              <a:rPr lang="en-US" dirty="0" err="1"/>
              <a:t>buf_len</a:t>
            </a:r>
            <a:r>
              <a:rPr lang="en-US" dirty="0"/>
              <a:t>, the user-level code can read larger amounts of kernel memory!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87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Overwriting proc::</a:t>
            </a:r>
            <a:r>
              <a:rPr lang="en-US" dirty="0" err="1"/>
              <a:t>pagetable</a:t>
            </a:r>
            <a:r>
              <a:rPr lang="en-US" dirty="0"/>
              <a:t>_ doesn’t write to the special %cr3 register; so, overwriting proc::</a:t>
            </a:r>
            <a:r>
              <a:rPr lang="en-US" dirty="0" err="1"/>
              <a:t>pagetable</a:t>
            </a:r>
            <a:r>
              <a:rPr lang="en-US" dirty="0"/>
              <a:t>_ won’t immediately change the address space that the code executes in. However, in </a:t>
            </a:r>
            <a:r>
              <a:rPr lang="en-US" dirty="0" err="1"/>
              <a:t>cpustate</a:t>
            </a:r>
            <a:r>
              <a:rPr lang="en-US" dirty="0"/>
              <a:t>::schedule(), the page table for the current process is restored using the value in proc::</a:t>
            </a:r>
            <a:r>
              <a:rPr lang="en-US" dirty="0" err="1"/>
              <a:t>pagetable</a:t>
            </a:r>
            <a:r>
              <a:rPr lang="en-US" dirty="0"/>
              <a:t>_. So, it’s possible that, if malicious user process X sets overwrites its proc::</a:t>
            </a:r>
            <a:r>
              <a:rPr lang="en-US" dirty="0" err="1"/>
              <a:t>pagetable_pointer</a:t>
            </a:r>
            <a:r>
              <a:rPr lang="en-US" dirty="0"/>
              <a:t> with random junk, then the system will likely crash when the page table is switched (e.g., because </a:t>
            </a:r>
            <a:r>
              <a:rPr lang="en-US" dirty="0" err="1"/>
              <a:t>pagetable_pointer</a:t>
            </a:r>
            <a:r>
              <a:rPr lang="en-US" dirty="0"/>
              <a:t> isn’t an aligned value when interpreted as a memory address, causing the write to %cr3 to fail). There are some more interesting cases that you can think about in your free time :-D.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[For example, suppose that the malicious process X sets </a:t>
            </a:r>
            <a:r>
              <a:rPr lang="en-US" dirty="0" err="1"/>
              <a:t>pagetable</a:t>
            </a:r>
            <a:r>
              <a:rPr lang="en-US" dirty="0"/>
              <a:t>_ to the </a:t>
            </a:r>
            <a:r>
              <a:rPr lang="en-US" dirty="0" err="1"/>
              <a:t>pagetable</a:t>
            </a:r>
            <a:r>
              <a:rPr lang="en-US" dirty="0"/>
              <a:t>_ value for process Y. The next time that X is scheduled, it will start executing with Y’s page table! Assuming that Y’s process has a user-mode execution context, the CPU will try to call proc::resume(), which will then check for a </a:t>
            </a:r>
            <a:r>
              <a:rPr lang="en-US" dirty="0" err="1"/>
              <a:t>regstate</a:t>
            </a:r>
            <a:r>
              <a:rPr lang="en-US" dirty="0"/>
              <a:t> or a </a:t>
            </a:r>
            <a:r>
              <a:rPr lang="en-US" dirty="0" err="1"/>
              <a:t>yieldstate</a:t>
            </a:r>
            <a:r>
              <a:rPr lang="en-US" dirty="0"/>
              <a:t>. Suppose that there’s a </a:t>
            </a:r>
            <a:r>
              <a:rPr lang="en-US" dirty="0" err="1"/>
              <a:t>regstate</a:t>
            </a:r>
            <a:r>
              <a:rPr lang="en-US" dirty="0"/>
              <a:t>. In this case, proc::yield() will pop registers off of X’s stack onto the CPU, but then do an </a:t>
            </a:r>
            <a:r>
              <a:rPr lang="en-US" dirty="0" err="1"/>
              <a:t>iretq</a:t>
            </a:r>
            <a:r>
              <a:rPr lang="en-US" dirty="0"/>
              <a:t> into some place in Y’s code---a place of X’s choosing, such that the chosen code will execute will X’s register values!]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3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Randomizing a </a:t>
            </a:r>
            <a:r>
              <a:rPr lang="en-US" dirty="0" err="1">
                <a:latin typeface="Consolas" panose="020B0609020204030204" pitchFamily="49" charset="0"/>
              </a:rPr>
              <a:t>struct</a:t>
            </a:r>
            <a:r>
              <a:rPr lang="en-US" dirty="0" err="1"/>
              <a:t>’s</a:t>
            </a:r>
            <a:r>
              <a:rPr lang="en-US" dirty="0"/>
              <a:t> layout makes these kinds of attacks harder!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35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62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 Chickadee, a </a:t>
            </a:r>
            <a:r>
              <a:rPr lang="en-US" dirty="0" err="1"/>
              <a:t>vnode</a:t>
            </a:r>
            <a:r>
              <a:rPr lang="en-US" dirty="0"/>
              <a:t> for a file will only have one incoming reference from the open file table, although multiple </a:t>
            </a:r>
            <a:r>
              <a:rPr lang="en-US" dirty="0" err="1"/>
              <a:t>vnodes</a:t>
            </a:r>
            <a:r>
              <a:rPr lang="en-US" dirty="0"/>
              <a:t> may refer to the same underlying per-file </a:t>
            </a:r>
            <a:r>
              <a:rPr lang="en-US" dirty="0" err="1"/>
              <a:t>inode</a:t>
            </a:r>
            <a:r>
              <a:rPr lang="en-US" dirty="0"/>
              <a:t>. The meaning of an </a:t>
            </a:r>
            <a:r>
              <a:rPr lang="en-US" dirty="0" err="1"/>
              <a:t>inode</a:t>
            </a:r>
            <a:r>
              <a:rPr lang="en-US" dirty="0"/>
              <a:t> will become clearer in pset4!]</a:t>
            </a:r>
          </a:p>
          <a:p>
            <a:endParaRPr lang="en-US" dirty="0"/>
          </a:p>
          <a:p>
            <a:r>
              <a:rPr lang="en-US" dirty="0"/>
              <a:t>[You might wonder why there would ever be more than one instance of a particular </a:t>
            </a:r>
            <a:r>
              <a:rPr lang="en-US" dirty="0" err="1"/>
              <a:t>vnode</a:t>
            </a:r>
            <a:r>
              <a:rPr lang="en-US" dirty="0"/>
              <a:t> type, if every instance of the </a:t>
            </a:r>
            <a:r>
              <a:rPr lang="en-US" dirty="0" err="1"/>
              <a:t>vnode</a:t>
            </a:r>
            <a:r>
              <a:rPr lang="en-US" dirty="0"/>
              <a:t> provides the same interfaces. For example, every </a:t>
            </a:r>
            <a:r>
              <a:rPr lang="en-US" dirty="0" err="1"/>
              <a:t>file_vnode</a:t>
            </a:r>
            <a:r>
              <a:rPr lang="en-US" dirty="0"/>
              <a:t> provides the same methods for read(), write(), and so on, so why not only have one instance of </a:t>
            </a:r>
            <a:r>
              <a:rPr lang="en-US" dirty="0" err="1"/>
              <a:t>file_vnode</a:t>
            </a:r>
            <a:r>
              <a:rPr lang="en-US" dirty="0"/>
              <a:t> that is pointed to by every file descriptor corresponding to a file? The answer is that a </a:t>
            </a:r>
            <a:r>
              <a:rPr lang="en-US" dirty="0" err="1"/>
              <a:t>vnode</a:t>
            </a:r>
            <a:r>
              <a:rPr lang="en-US" dirty="0"/>
              <a:t> may contain additional state besides function pointers, e.g., a spinlock! This idea will become clearer in pset3 and pset4.]</a:t>
            </a:r>
          </a:p>
          <a:p>
            <a:endParaRPr lang="en-US" dirty="0"/>
          </a:p>
          <a:p>
            <a:r>
              <a:rPr lang="en-US" dirty="0"/>
              <a:t>[For Chickadee’s pset3, students only need to implement support for a modestly-sized file descriptor table, e.g., 32 entries.]</a:t>
            </a:r>
          </a:p>
          <a:p>
            <a:endParaRPr lang="en-US" dirty="0"/>
          </a:p>
          <a:p>
            <a:r>
              <a:rPr lang="en-US" dirty="0"/>
              <a:t>[Ref: https://www.usna.edu/Users/cs/wcbrown/courses/IC221/classes/L09/Class.html</a:t>
            </a:r>
          </a:p>
          <a:p>
            <a:r>
              <a:rPr lang="en-US" dirty="0"/>
              <a:t>        https://stackoverflow.com/questions/5284062/two-file-descriptors-to-same-file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"The UNIX </a:t>
            </a:r>
            <a:r>
              <a:rPr lang="en-US" sz="1800" dirty="0" err="1">
                <a:solidFill>
                  <a:prstClr val="black"/>
                </a:solidFill>
                <a:latin typeface="Lucida Console" panose="020B0609040504020204" pitchFamily="49" charset="0"/>
              </a:rPr>
              <a:t>TimeSharing</a:t>
            </a:r>
            <a:r>
              <a:rPr lang="en-US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 System" by Ritchie and Thompson is quite readable, and introduces a bunch of fundamental OS concepts like files, processes, and system calls. You can read the paper at https://dsf.berkeley.edu/cs262/unix.pdf.]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https://man7.org/linux/man-pages/man2/fork.2.html]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15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6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OSes typically establish a reference count with each </a:t>
            </a:r>
            <a:r>
              <a:rPr lang="en-US" dirty="0" err="1"/>
              <a:t>vnode</a:t>
            </a:r>
            <a:r>
              <a:rPr lang="en-US" dirty="0"/>
              <a:t>, to determine when no processes care about the </a:t>
            </a:r>
            <a:r>
              <a:rPr lang="en-US" dirty="0" err="1"/>
              <a:t>vnode</a:t>
            </a:r>
            <a:r>
              <a:rPr lang="en-US" dirty="0"/>
              <a:t> (meaning that the associated file can be closed and the </a:t>
            </a:r>
            <a:r>
              <a:rPr lang="en-US" dirty="0" err="1"/>
              <a:t>vnode</a:t>
            </a:r>
            <a:r>
              <a:rPr lang="en-US" dirty="0"/>
              <a:t> memory released). This is something that students will need to deal with in pset3!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37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[To learn more about </a:t>
            </a:r>
            <a:r>
              <a:rPr lang="en-US" dirty="0" err="1"/>
              <a:t>pthreads</a:t>
            </a:r>
            <a:r>
              <a:rPr lang="en-US" dirty="0"/>
              <a:t>, see https://sites.cc.gatech.edu/classes/AY2010/cs4210_fall/lectures/04-PthreadsIntro.pdf. </a:t>
            </a:r>
            <a:r>
              <a:rPr lang="en-US" dirty="0" err="1"/>
              <a:t>Pthreads</a:t>
            </a:r>
            <a:r>
              <a:rPr lang="en-US" dirty="0"/>
              <a:t> are what underlie the C++ </a:t>
            </a:r>
            <a:r>
              <a:rPr lang="en-US" dirty="0" err="1"/>
              <a:t>std:thread</a:t>
            </a:r>
            <a:r>
              <a:rPr lang="en-US" dirty="0"/>
              <a:t> implementation that was discussed in CS 61 (https://cs61.seas.harvard.edu/site/2025/SynchSection1/).]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43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[Aside: Internally, Linux uses a red-black tree to track all of the file descriptors that have been EPOLL_CTL_ADDED for a particular process. A red-black tree guarantees that adding or removing a file descriptor will be guaranteed logarithmic time. [Strictly speaking, the tree doesn’t contain just file descriptors---each entry in the tree is a struct that contains (among other things) a file descriptor, a pointer to the associated open file object, and other stuff. Note that two different file descriptors may point to the same open file object, e.g., because of dup(). The red-black tree sorts the structs by the virtual address of the pointed-to open file object; ties are broken by comparing the file descriptor values.] Another neat thing about </a:t>
            </a:r>
            <a:r>
              <a:rPr lang="en-US" dirty="0" err="1"/>
              <a:t>epoll</a:t>
            </a:r>
            <a:r>
              <a:rPr lang="en-US" dirty="0"/>
              <a:t>() is that Linux implements it in a way that avoids the </a:t>
            </a:r>
            <a:r>
              <a:rPr lang="en-US" dirty="0" err="1"/>
              <a:t>scalablity</a:t>
            </a:r>
            <a:r>
              <a:rPr lang="en-US" dirty="0"/>
              <a:t> challenges of the older select() system call. See https://www.usenix.org/legacy/event/usenix99/full_papers/banga/banga_html/node3.html for a discussion of select() and its performance disadvantages. The basic problem is that select() scales linearly in the number of file descriptors to monitor; for example, when select() returns, the user-level code must iterate through all of the file descriptors to see which ones are ready. In contrast, </a:t>
            </a:r>
            <a:r>
              <a:rPr lang="en-US" dirty="0" err="1"/>
              <a:t>epoll</a:t>
            </a:r>
            <a:r>
              <a:rPr lang="en-US" dirty="0"/>
              <a:t>() only exposes the *ready* file descriptors to the user-level code. If you want to know more gore about how the kernel implements </a:t>
            </a:r>
            <a:r>
              <a:rPr lang="en-US" dirty="0" err="1"/>
              <a:t>epoll</a:t>
            </a:r>
            <a:r>
              <a:rPr lang="en-US" dirty="0"/>
              <a:t>(), see here:</a:t>
            </a:r>
          </a:p>
          <a:p>
            <a:r>
              <a:rPr lang="en-US" dirty="0"/>
              <a:t>                        http://www.makelinux.net/ldd3/chp-6-sect-3.shtml</a:t>
            </a:r>
          </a:p>
          <a:p>
            <a:r>
              <a:rPr lang="en-US" dirty="0"/>
              <a:t>	https://fd3kyt.github.io/posts/implementation-of-epoll/</a:t>
            </a:r>
          </a:p>
          <a:p>
            <a:r>
              <a:rPr lang="en-US" dirty="0"/>
              <a:t>	https://idndx.com/the-implementation-of-epoll-1/</a:t>
            </a:r>
          </a:p>
          <a:p>
            <a:r>
              <a:rPr lang="en-US" dirty="0"/>
              <a:t>	https://idndx.com/the-implementation-of-epoll-2/</a:t>
            </a:r>
          </a:p>
          <a:p>
            <a:r>
              <a:rPr lang="en-US" dirty="0"/>
              <a:t>	https://idndx.com/the-implementation-of-epoll-3/</a:t>
            </a:r>
          </a:p>
          <a:p>
            <a:r>
              <a:rPr lang="en-US" dirty="0"/>
              <a:t>	https://idndx.com/the-implementation-of-epoll-4/</a:t>
            </a:r>
          </a:p>
          <a:p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[As described by https://man7.org/linux/man-pages/man2/epoll_ctl.2.html, </a:t>
            </a:r>
            <a:r>
              <a:rPr lang="en-US" dirty="0" err="1"/>
              <a:t>epoll</a:t>
            </a:r>
            <a:r>
              <a:rPr lang="en-US" dirty="0"/>
              <a:t>() supports notification of several types of events on file descriptors. The most important ones are EPOLLIN (indicating the a file descriptor can be read without blocking) and EPOLLOUT (indicating that the file descriptor can be written without blocking).]</a:t>
            </a:r>
          </a:p>
          <a:p>
            <a:endParaRPr lang="en-US" dirty="0"/>
          </a:p>
          <a:p>
            <a:r>
              <a:rPr lang="en-US" dirty="0"/>
              <a:t>[Example modified from https://man7.org/linux/man-pages/man7/epoll.7.html.]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2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call to pipe(</a:t>
            </a:r>
            <a:r>
              <a:rPr lang="en-US" dirty="0" err="1"/>
              <a:t>pipefd</a:t>
            </a:r>
            <a:r>
              <a:rPr lang="en-US" dirty="0"/>
              <a:t>), the read end of the pipe is </a:t>
            </a:r>
            <a:r>
              <a:rPr lang="en-US" dirty="0" err="1"/>
              <a:t>pipefd</a:t>
            </a:r>
            <a:r>
              <a:rPr lang="en-US" dirty="0"/>
              <a:t>[0], and the write end is </a:t>
            </a:r>
            <a:r>
              <a:rPr lang="en-US" dirty="0" err="1"/>
              <a:t>pipefd</a:t>
            </a:r>
            <a:r>
              <a:rPr lang="en-US" dirty="0"/>
              <a:t>[1].</a:t>
            </a:r>
          </a:p>
          <a:p>
            <a:endParaRPr lang="en-US" dirty="0"/>
          </a:p>
          <a:p>
            <a:r>
              <a:rPr lang="en-US" dirty="0"/>
              <a:t>[A storage device path like /dev/sda1 refers to the first partition of the disk /dev/</a:t>
            </a:r>
            <a:r>
              <a:rPr lang="en-US" dirty="0" err="1"/>
              <a:t>sda</a:t>
            </a:r>
            <a:r>
              <a:rPr lang="en-US" dirty="0"/>
              <a:t>.</a:t>
            </a:r>
          </a:p>
          <a:p>
            <a:r>
              <a:rPr lang="en-US" dirty="0"/>
              <a:t>Ref: </a:t>
            </a:r>
            <a:r>
              <a:rPr lang="en-US" dirty="0">
                <a:hlinkClick r:id="rId3"/>
              </a:rPr>
              <a:t>https://unix.stackexchange.com/questions/392701/drive-name-what-is-the-correct-term-for-the-sda-part-of-dev-sda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7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[For a refresher about pipes, here’s the CS 161 discussion: CS 61 discussion of pipes: https://cs61.seas.harvard.edu/site/2025/Process/#stream-communication-pipes]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“TTY” is an abbreviation for “teletypewriter.” A teletypewriter is basically a keyboard, a physical printer, and some type of cable that allows messages to be exchanged with other devices. Back in the old days, a user exchanged data with a computer using a teletypewriter.</a:t>
            </a:r>
          </a:p>
          <a:p>
            <a:endParaRPr lang="en-US" dirty="0"/>
          </a:p>
          <a:p>
            <a:r>
              <a:rPr lang="en-US" dirty="0"/>
              <a:t>In Chickadee, there’s a separate console for displaying output, and a keyboard state for reading characters. A Linux terminal file provides an interface that performs both functions: reading from the terminal returns keyboard state, and writing to the terminal updates the display</a:t>
            </a:r>
          </a:p>
          <a:p>
            <a:endParaRPr lang="en-US" dirty="0"/>
          </a:p>
          <a:p>
            <a:r>
              <a:rPr lang="en-US" dirty="0"/>
              <a:t>[Refs for terminals: </a:t>
            </a:r>
            <a:r>
              <a:rPr lang="en-US" dirty="0">
                <a:hlinkClick r:id="rId3"/>
              </a:rPr>
              <a:t>https://unix.stackexchange.com/questions/4126/what-is-the-exact-difference-between-a-terminal-a-shell-a-tty-and-a-con</a:t>
            </a:r>
            <a:endParaRPr lang="en-US" dirty="0"/>
          </a:p>
          <a:p>
            <a:r>
              <a:rPr lang="en-US" dirty="0"/>
              <a:t>                               </a:t>
            </a:r>
            <a:r>
              <a:rPr lang="en-US" dirty="0">
                <a:hlinkClick r:id="rId4"/>
              </a:rPr>
              <a:t>https://stackoverflow.com/questions/8514735/what-is-special-about-dev-tty</a:t>
            </a:r>
            <a:endParaRPr lang="en-US" dirty="0"/>
          </a:p>
          <a:p>
            <a:r>
              <a:rPr lang="en-US" dirty="0"/>
              <a:t>                               </a:t>
            </a:r>
            <a:r>
              <a:rPr lang="en-US" dirty="0">
                <a:hlinkClick r:id="rId5"/>
              </a:rPr>
              <a:t>http://www.linusakesson.net/programming/tty/index.php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[Aside: The exclamation mark in “</a:t>
            </a:r>
            <a:r>
              <a:rPr lang="en-US" dirty="0" err="1"/>
              <a:t>sun!srk</a:t>
            </a:r>
            <a:r>
              <a:rPr lang="en-US" dirty="0"/>
              <a:t>” indicates that S.R. Kleiman was using a email service that was built atop the UUCP protocol. In that protocol, email addresses were of the form &lt;machine name&gt;!&lt;user name&gt;. Ref: </a:t>
            </a:r>
            <a:r>
              <a:rPr lang="en-US" dirty="0">
                <a:hlinkClick r:id="rId3"/>
              </a:rPr>
              <a:t>https://en.wikipedia.org/wiki/UUCP#Mail_routing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2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https://courses.cs.washington.edu/courses/cse333/20su/lectures/lec-07/07-posix-20su.pdf</a:t>
            </a:r>
          </a:p>
          <a:p>
            <a:r>
              <a:rPr lang="en-US" dirty="0"/>
              <a:t>        https://utcc.utoronto.ca/%7Ecks/space/blog/unix/SbrkVersusMmap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D47CCA7-A650-4F46-BCD0-41341809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7852F6-2FA4-4D21-988B-3DE21D5AD00D}"/>
              </a:ext>
            </a:extLst>
          </p:cNvPr>
          <p:cNvSpPr txBox="1">
            <a:spLocks/>
          </p:cNvSpPr>
          <p:nvPr/>
        </p:nvSpPr>
        <p:spPr>
          <a:xfrm>
            <a:off x="7553739" y="5626671"/>
            <a:ext cx="4638261" cy="12433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CS 1610: Lecture 9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3/2/2026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8F3389-0C66-44CF-97E2-AB08041D1005}"/>
              </a:ext>
            </a:extLst>
          </p:cNvPr>
          <p:cNvSpPr txBox="1">
            <a:spLocks/>
          </p:cNvSpPr>
          <p:nvPr/>
        </p:nvSpPr>
        <p:spPr>
          <a:xfrm>
            <a:off x="6655443" y="415861"/>
            <a:ext cx="5721752" cy="12433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The Virtual Filesystem Abstraction</a:t>
            </a:r>
          </a:p>
        </p:txBody>
      </p:sp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DFBD12E-9FB0-4456-B57B-4F2EE5DC6AA8}"/>
              </a:ext>
            </a:extLst>
          </p:cNvPr>
          <p:cNvGrpSpPr/>
          <p:nvPr/>
        </p:nvGrpSpPr>
        <p:grpSpPr>
          <a:xfrm>
            <a:off x="3222578" y="2274171"/>
            <a:ext cx="8884538" cy="1114570"/>
            <a:chOff x="3222578" y="2274171"/>
            <a:chExt cx="8884538" cy="111457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01CF43-FE00-4B5A-A3D1-58EF31F4EBE0}"/>
                </a:ext>
              </a:extLst>
            </p:cNvPr>
            <p:cNvCxnSpPr>
              <a:cxnSpLocks/>
            </p:cNvCxnSpPr>
            <p:nvPr/>
          </p:nvCxnSpPr>
          <p:spPr>
            <a:xfrm>
              <a:off x="3341217" y="2858946"/>
              <a:ext cx="876589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72F85-3405-401D-87D7-C7FCF9FAB092}"/>
                </a:ext>
              </a:extLst>
            </p:cNvPr>
            <p:cNvSpPr txBox="1"/>
            <p:nvPr/>
          </p:nvSpPr>
          <p:spPr>
            <a:xfrm>
              <a:off x="3222578" y="2274171"/>
              <a:ext cx="11690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0C5070-DE5E-40D4-8E22-484C1A49F061}"/>
                </a:ext>
              </a:extLst>
            </p:cNvPr>
            <p:cNvSpPr txBox="1"/>
            <p:nvPr/>
          </p:nvSpPr>
          <p:spPr>
            <a:xfrm>
              <a:off x="3222578" y="2803966"/>
              <a:ext cx="15230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Kernel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D7E8F37-149F-4D68-9D91-ADBCF5CDFA49}"/>
              </a:ext>
            </a:extLst>
          </p:cNvPr>
          <p:cNvSpPr/>
          <p:nvPr/>
        </p:nvSpPr>
        <p:spPr>
          <a:xfrm>
            <a:off x="5741034" y="69443"/>
            <a:ext cx="5937813" cy="697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code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87AEDC-E45D-443A-B8E3-A27D9817C91E}"/>
              </a:ext>
            </a:extLst>
          </p:cNvPr>
          <p:cNvGrpSpPr/>
          <p:nvPr/>
        </p:nvGrpSpPr>
        <p:grpSpPr>
          <a:xfrm>
            <a:off x="5741035" y="714859"/>
            <a:ext cx="5937813" cy="1374618"/>
            <a:chOff x="5741035" y="714859"/>
            <a:chExt cx="5937813" cy="13746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F32E96-B580-4A47-BFF4-22EFC71BB3B7}"/>
                </a:ext>
              </a:extLst>
            </p:cNvPr>
            <p:cNvSpPr/>
            <p:nvPr/>
          </p:nvSpPr>
          <p:spPr>
            <a:xfrm>
              <a:off x="5741035" y="1391981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004F8-BD52-469A-9741-9C19FCA11417}"/>
                </a:ext>
              </a:extLst>
            </p:cNvPr>
            <p:cNvSpPr txBox="1"/>
            <p:nvPr/>
          </p:nvSpPr>
          <p:spPr>
            <a:xfrm>
              <a:off x="8827614" y="714859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2D4BB-4776-4768-8BA3-7D28C3CD97DE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>
              <a:off x="8709941" y="766939"/>
              <a:ext cx="1" cy="6250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0E89F4-B0F7-4223-BEC2-CC839AD69F68}"/>
              </a:ext>
            </a:extLst>
          </p:cNvPr>
          <p:cNvGrpSpPr/>
          <p:nvPr/>
        </p:nvGrpSpPr>
        <p:grpSpPr>
          <a:xfrm>
            <a:off x="5741033" y="3827954"/>
            <a:ext cx="5937813" cy="1345679"/>
            <a:chOff x="5741033" y="3827954"/>
            <a:chExt cx="5937813" cy="13456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FF8914-6ECD-425F-A1D3-FE768EF02851}"/>
                </a:ext>
              </a:extLst>
            </p:cNvPr>
            <p:cNvSpPr/>
            <p:nvPr/>
          </p:nvSpPr>
          <p:spPr>
            <a:xfrm>
              <a:off x="5741033" y="4476137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VFS interface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B4CE95-C49F-42C2-86CA-59ACD461BB06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>
              <a:off x="8709940" y="3874254"/>
              <a:ext cx="0" cy="6018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1FAF69-7F40-48E4-921D-E962944187D5}"/>
                </a:ext>
              </a:extLst>
            </p:cNvPr>
            <p:cNvSpPr txBox="1"/>
            <p:nvPr/>
          </p:nvSpPr>
          <p:spPr>
            <a:xfrm>
              <a:off x="8827614" y="3827954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vfs_write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E9B824-0428-4AC3-BBBC-BBD52300CC0F}"/>
              </a:ext>
            </a:extLst>
          </p:cNvPr>
          <p:cNvGrpSpPr/>
          <p:nvPr/>
        </p:nvGrpSpPr>
        <p:grpSpPr>
          <a:xfrm>
            <a:off x="5741033" y="2089477"/>
            <a:ext cx="5937813" cy="1784777"/>
            <a:chOff x="5741033" y="2089477"/>
            <a:chExt cx="5937813" cy="1784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3B9E06-7903-4D26-A935-B0BE1665897A}"/>
                </a:ext>
              </a:extLst>
            </p:cNvPr>
            <p:cNvSpPr txBox="1"/>
            <p:nvPr/>
          </p:nvSpPr>
          <p:spPr>
            <a:xfrm>
              <a:off x="8827614" y="2141936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write()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2B1FD1-86F0-4A15-89BA-1F4B8C0D06BE}"/>
                </a:ext>
              </a:extLst>
            </p:cNvPr>
            <p:cNvSpPr/>
            <p:nvPr/>
          </p:nvSpPr>
          <p:spPr>
            <a:xfrm>
              <a:off x="5741033" y="3176758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System call dispatch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E2E567-27AC-4B35-AB7E-A8B9E7AAFF30}"/>
                </a:ext>
              </a:extLst>
            </p:cNvPr>
            <p:cNvCxnSpPr>
              <a:cxnSpLocks/>
              <a:stCxn id="8" idx="2"/>
              <a:endCxn id="16" idx="0"/>
            </p:cNvCxnSpPr>
            <p:nvPr/>
          </p:nvCxnSpPr>
          <p:spPr>
            <a:xfrm flipH="1">
              <a:off x="8709940" y="2089477"/>
              <a:ext cx="2" cy="10872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5C6397-CE58-4930-8C95-62D3EECCAAC2}"/>
              </a:ext>
            </a:extLst>
          </p:cNvPr>
          <p:cNvGrpSpPr/>
          <p:nvPr/>
        </p:nvGrpSpPr>
        <p:grpSpPr>
          <a:xfrm>
            <a:off x="404160" y="5173633"/>
            <a:ext cx="11274686" cy="1495064"/>
            <a:chOff x="404160" y="5173633"/>
            <a:chExt cx="11274686" cy="14950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FD9304-57AD-4B22-8FE6-03BECAC297A5}"/>
                </a:ext>
              </a:extLst>
            </p:cNvPr>
            <p:cNvSpPr/>
            <p:nvPr/>
          </p:nvSpPr>
          <p:spPr>
            <a:xfrm>
              <a:off x="404160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ext4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0FD82-FBC1-42C9-95E2-634854526C02}"/>
                </a:ext>
              </a:extLst>
            </p:cNvPr>
            <p:cNvSpPr/>
            <p:nvPr/>
          </p:nvSpPr>
          <p:spPr>
            <a:xfrm>
              <a:off x="3285285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btrfs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C7ADDF-890F-4069-840D-B4C7E5ED0401}"/>
                </a:ext>
              </a:extLst>
            </p:cNvPr>
            <p:cNvSpPr/>
            <p:nvPr/>
          </p:nvSpPr>
          <p:spPr>
            <a:xfrm>
              <a:off x="6166410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NFS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D024EC6-2BC0-45F6-9DE6-9A28F834F113}"/>
                </a:ext>
              </a:extLst>
            </p:cNvPr>
            <p:cNvSpPr/>
            <p:nvPr/>
          </p:nvSpPr>
          <p:spPr>
            <a:xfrm>
              <a:off x="9047535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tty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F64AB550-76C3-4394-A03C-C789C9D57B1A}"/>
                </a:ext>
              </a:extLst>
            </p:cNvPr>
            <p:cNvCxnSpPr>
              <a:stCxn id="15" idx="2"/>
              <a:endCxn id="28" idx="0"/>
            </p:cNvCxnSpPr>
            <p:nvPr/>
          </p:nvCxnSpPr>
          <p:spPr>
            <a:xfrm rot="5400000">
              <a:off x="4816094" y="2077355"/>
              <a:ext cx="797568" cy="6990124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9BE7B808-68F7-42F3-B098-29BE263C91FA}"/>
                </a:ext>
              </a:extLst>
            </p:cNvPr>
            <p:cNvCxnSpPr>
              <a:stCxn id="15" idx="2"/>
              <a:endCxn id="31" idx="0"/>
            </p:cNvCxnSpPr>
            <p:nvPr/>
          </p:nvCxnSpPr>
          <p:spPr>
            <a:xfrm rot="16200000" flipH="1">
              <a:off x="9137781" y="4745791"/>
              <a:ext cx="797568" cy="1653251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69B612E8-3307-446C-9408-023F3CAFC7EC}"/>
                </a:ext>
              </a:extLst>
            </p:cNvPr>
            <p:cNvCxnSpPr>
              <a:stCxn id="15" idx="2"/>
              <a:endCxn id="30" idx="0"/>
            </p:cNvCxnSpPr>
            <p:nvPr/>
          </p:nvCxnSpPr>
          <p:spPr>
            <a:xfrm rot="5400000">
              <a:off x="7697219" y="4958480"/>
              <a:ext cx="797568" cy="1227874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222D2958-B62C-4022-B84A-36F9E452B324}"/>
                </a:ext>
              </a:extLst>
            </p:cNvPr>
            <p:cNvCxnSpPr>
              <a:stCxn id="15" idx="2"/>
              <a:endCxn id="29" idx="0"/>
            </p:cNvCxnSpPr>
            <p:nvPr/>
          </p:nvCxnSpPr>
          <p:spPr>
            <a:xfrm rot="5400000">
              <a:off x="6256657" y="3517918"/>
              <a:ext cx="797568" cy="4108999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9C19E2-F648-4F6A-AFEC-516CE912A208}"/>
              </a:ext>
            </a:extLst>
          </p:cNvPr>
          <p:cNvGrpSpPr/>
          <p:nvPr/>
        </p:nvGrpSpPr>
        <p:grpSpPr>
          <a:xfrm>
            <a:off x="519737" y="5168688"/>
            <a:ext cx="11587379" cy="525916"/>
            <a:chOff x="519737" y="5168688"/>
            <a:chExt cx="11587379" cy="5259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987DF4-0F68-4EBB-AC2F-82CF45B2D042}"/>
                </a:ext>
              </a:extLst>
            </p:cNvPr>
            <p:cNvSpPr txBox="1"/>
            <p:nvPr/>
          </p:nvSpPr>
          <p:spPr>
            <a:xfrm>
              <a:off x="9360058" y="5171286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tty_write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43C321E-2E61-4FC3-90E0-E3736562EED1}"/>
                </a:ext>
              </a:extLst>
            </p:cNvPr>
            <p:cNvSpPr txBox="1"/>
            <p:nvPr/>
          </p:nvSpPr>
          <p:spPr>
            <a:xfrm>
              <a:off x="6350637" y="5171384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nfs_write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5DE440-607A-442A-9BC6-EADEB7459AE3}"/>
                </a:ext>
              </a:extLst>
            </p:cNvPr>
            <p:cNvSpPr txBox="1"/>
            <p:nvPr/>
          </p:nvSpPr>
          <p:spPr>
            <a:xfrm>
              <a:off x="3385759" y="5171286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btrfs_write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F4B380D-7153-47AC-BDCC-2268F9025A6B}"/>
                </a:ext>
              </a:extLst>
            </p:cNvPr>
            <p:cNvSpPr txBox="1"/>
            <p:nvPr/>
          </p:nvSpPr>
          <p:spPr>
            <a:xfrm>
              <a:off x="519737" y="5168688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ext4_write()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CC66C5-2459-4DBB-B4AB-5C3307FD98DF}"/>
              </a:ext>
            </a:extLst>
          </p:cNvPr>
          <p:cNvSpPr txBox="1"/>
          <p:nvPr/>
        </p:nvSpPr>
        <p:spPr>
          <a:xfrm>
            <a:off x="-49197" y="-41304"/>
            <a:ext cx="4849790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VFS: A High-level View</a:t>
            </a:r>
          </a:p>
        </p:txBody>
      </p:sp>
    </p:spTree>
    <p:extLst>
      <p:ext uri="{BB962C8B-B14F-4D97-AF65-F5344CB8AC3E}">
        <p14:creationId xmlns:p14="http://schemas.microsoft.com/office/powerpoint/2010/main" val="6471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BC28450-D7F1-42C4-A985-1780A14B9592}"/>
              </a:ext>
            </a:extLst>
          </p:cNvPr>
          <p:cNvGrpSpPr/>
          <p:nvPr/>
        </p:nvGrpSpPr>
        <p:grpSpPr>
          <a:xfrm>
            <a:off x="-49197" y="-41304"/>
            <a:ext cx="18622945" cy="6710001"/>
            <a:chOff x="-49197" y="-41304"/>
            <a:chExt cx="18622945" cy="6710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727618-3288-4B8E-9EAB-07F2728D90C2}"/>
                </a:ext>
              </a:extLst>
            </p:cNvPr>
            <p:cNvGrpSpPr/>
            <p:nvPr/>
          </p:nvGrpSpPr>
          <p:grpSpPr>
            <a:xfrm>
              <a:off x="-49197" y="-41304"/>
              <a:ext cx="12156313" cy="6710001"/>
              <a:chOff x="-49197" y="-41304"/>
              <a:chExt cx="12156313" cy="671000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DFBD12E-9FB0-4456-B57B-4F2EE5DC6AA8}"/>
                  </a:ext>
                </a:extLst>
              </p:cNvPr>
              <p:cNvGrpSpPr/>
              <p:nvPr/>
            </p:nvGrpSpPr>
            <p:grpSpPr>
              <a:xfrm>
                <a:off x="3222578" y="2274171"/>
                <a:ext cx="8884538" cy="1114570"/>
                <a:chOff x="3222578" y="2274171"/>
                <a:chExt cx="8884538" cy="1114570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FA01CF43-FE00-4B5A-A3D1-58EF31F4EB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41217" y="2858946"/>
                  <a:ext cx="87658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9672F85-3405-401D-87D7-C7FCF9FAB092}"/>
                    </a:ext>
                  </a:extLst>
                </p:cNvPr>
                <p:cNvSpPr txBox="1"/>
                <p:nvPr/>
              </p:nvSpPr>
              <p:spPr>
                <a:xfrm>
                  <a:off x="3222578" y="2274171"/>
                  <a:ext cx="116904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User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90C5070-DE5E-40D4-8E22-484C1A49F061}"/>
                    </a:ext>
                  </a:extLst>
                </p:cNvPr>
                <p:cNvSpPr txBox="1"/>
                <p:nvPr/>
              </p:nvSpPr>
              <p:spPr>
                <a:xfrm>
                  <a:off x="3222578" y="2803966"/>
                  <a:ext cx="152303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Kernel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7E8F37-149F-4D68-9D91-ADBCF5CDFA49}"/>
                  </a:ext>
                </a:extLst>
              </p:cNvPr>
              <p:cNvSpPr/>
              <p:nvPr/>
            </p:nvSpPr>
            <p:spPr>
              <a:xfrm>
                <a:off x="5741034" y="69443"/>
                <a:ext cx="5937813" cy="69749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Application code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A87AEDC-E45D-443A-B8E3-A27D9817C91E}"/>
                  </a:ext>
                </a:extLst>
              </p:cNvPr>
              <p:cNvGrpSpPr/>
              <p:nvPr/>
            </p:nvGrpSpPr>
            <p:grpSpPr>
              <a:xfrm>
                <a:off x="5741035" y="714859"/>
                <a:ext cx="5937813" cy="1374618"/>
                <a:chOff x="5741035" y="714859"/>
                <a:chExt cx="5937813" cy="1374618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9F32E96-B580-4A47-BFF4-22EFC71BB3B7}"/>
                    </a:ext>
                  </a:extLst>
                </p:cNvPr>
                <p:cNvSpPr/>
                <p:nvPr/>
              </p:nvSpPr>
              <p:spPr>
                <a:xfrm>
                  <a:off x="5741035" y="1391981"/>
                  <a:ext cx="5937813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err="1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libc</a:t>
                  </a:r>
                  <a:endParaRPr lang="en-US" sz="36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EF004F8-BD52-469A-9741-9C19FCA11417}"/>
                    </a:ext>
                  </a:extLst>
                </p:cNvPr>
                <p:cNvSpPr txBox="1"/>
                <p:nvPr/>
              </p:nvSpPr>
              <p:spPr>
                <a:xfrm>
                  <a:off x="8827614" y="714859"/>
                  <a:ext cx="27470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fwrite</a:t>
                  </a:r>
                  <a:r>
                    <a:rPr lang="en-US" sz="32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()</a:t>
                  </a: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0042D4BB-4776-4768-8BA3-7D28C3CD97DE}"/>
                    </a:ext>
                  </a:extLst>
                </p:cNvPr>
                <p:cNvCxnSpPr>
                  <a:stCxn id="9" idx="2"/>
                  <a:endCxn id="8" idx="0"/>
                </p:cNvCxnSpPr>
                <p:nvPr/>
              </p:nvCxnSpPr>
              <p:spPr>
                <a:xfrm>
                  <a:off x="8709941" y="766939"/>
                  <a:ext cx="1" cy="62504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20E89F4-B0F7-4223-BEC2-CC839AD69F68}"/>
                  </a:ext>
                </a:extLst>
              </p:cNvPr>
              <p:cNvGrpSpPr/>
              <p:nvPr/>
            </p:nvGrpSpPr>
            <p:grpSpPr>
              <a:xfrm>
                <a:off x="5741033" y="3827954"/>
                <a:ext cx="5937813" cy="1345679"/>
                <a:chOff x="5741033" y="3827954"/>
                <a:chExt cx="5937813" cy="134567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5FF8914-6ECD-425F-A1D3-FE768EF02851}"/>
                    </a:ext>
                  </a:extLst>
                </p:cNvPr>
                <p:cNvSpPr/>
                <p:nvPr/>
              </p:nvSpPr>
              <p:spPr>
                <a:xfrm>
                  <a:off x="5741033" y="4476137"/>
                  <a:ext cx="5937813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VFS interface</a:t>
                  </a:r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B6B4CE95-C49F-42C2-86CA-59ACD461BB06}"/>
                    </a:ext>
                  </a:extLst>
                </p:cNvPr>
                <p:cNvCxnSpPr>
                  <a:cxnSpLocks/>
                  <a:stCxn id="16" idx="2"/>
                  <a:endCxn id="15" idx="0"/>
                </p:cNvCxnSpPr>
                <p:nvPr/>
              </p:nvCxnSpPr>
              <p:spPr>
                <a:xfrm>
                  <a:off x="8709940" y="3874254"/>
                  <a:ext cx="0" cy="60188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61FAF69-7F40-48E4-921D-E962944187D5}"/>
                    </a:ext>
                  </a:extLst>
                </p:cNvPr>
                <p:cNvSpPr txBox="1"/>
                <p:nvPr/>
              </p:nvSpPr>
              <p:spPr>
                <a:xfrm>
                  <a:off x="8827614" y="3827954"/>
                  <a:ext cx="27470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vfs_write</a:t>
                  </a:r>
                  <a:r>
                    <a:rPr lang="en-US" sz="32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()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2E9B824-0428-4AC3-BBBC-BBD52300CC0F}"/>
                  </a:ext>
                </a:extLst>
              </p:cNvPr>
              <p:cNvGrpSpPr/>
              <p:nvPr/>
            </p:nvGrpSpPr>
            <p:grpSpPr>
              <a:xfrm>
                <a:off x="5741033" y="2089477"/>
                <a:ext cx="5937813" cy="1784777"/>
                <a:chOff x="5741033" y="2089477"/>
                <a:chExt cx="5937813" cy="1784777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3B9E06-7903-4D26-A935-B0BE1665897A}"/>
                    </a:ext>
                  </a:extLst>
                </p:cNvPr>
                <p:cNvSpPr txBox="1"/>
                <p:nvPr/>
              </p:nvSpPr>
              <p:spPr>
                <a:xfrm>
                  <a:off x="8827614" y="2141936"/>
                  <a:ext cx="27470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write()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22B1FD1-86F0-4A15-89BA-1F4B8C0D06BE}"/>
                    </a:ext>
                  </a:extLst>
                </p:cNvPr>
                <p:cNvSpPr/>
                <p:nvPr/>
              </p:nvSpPr>
              <p:spPr>
                <a:xfrm>
                  <a:off x="5741033" y="3176758"/>
                  <a:ext cx="5937813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System call dispatch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6E2E567-27AC-4B35-AB7E-A8B9E7AAFF30}"/>
                    </a:ext>
                  </a:extLst>
                </p:cNvPr>
                <p:cNvCxnSpPr>
                  <a:cxnSpLocks/>
                  <a:stCxn id="8" idx="2"/>
                  <a:endCxn id="16" idx="0"/>
                </p:cNvCxnSpPr>
                <p:nvPr/>
              </p:nvCxnSpPr>
              <p:spPr>
                <a:xfrm flipH="1">
                  <a:off x="8709940" y="2089477"/>
                  <a:ext cx="2" cy="108728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A5C6397-CE58-4930-8C95-62D3EECCAAC2}"/>
                  </a:ext>
                </a:extLst>
              </p:cNvPr>
              <p:cNvGrpSpPr/>
              <p:nvPr/>
            </p:nvGrpSpPr>
            <p:grpSpPr>
              <a:xfrm>
                <a:off x="404160" y="5173633"/>
                <a:ext cx="11274686" cy="1495064"/>
                <a:chOff x="404160" y="5173633"/>
                <a:chExt cx="11274686" cy="149506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7FD9304-57AD-4B22-8FE6-03BECAC297A5}"/>
                    </a:ext>
                  </a:extLst>
                </p:cNvPr>
                <p:cNvSpPr/>
                <p:nvPr/>
              </p:nvSpPr>
              <p:spPr>
                <a:xfrm>
                  <a:off x="404160" y="5971201"/>
                  <a:ext cx="2631311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ext4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8E0FD82-FBC1-42C9-95E2-634854526C02}"/>
                    </a:ext>
                  </a:extLst>
                </p:cNvPr>
                <p:cNvSpPr/>
                <p:nvPr/>
              </p:nvSpPr>
              <p:spPr>
                <a:xfrm>
                  <a:off x="3285285" y="5971201"/>
                  <a:ext cx="2631311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err="1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btrfs</a:t>
                  </a:r>
                  <a:endParaRPr lang="en-US" sz="36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CC7ADDF-890F-4069-840D-B4C7E5ED0401}"/>
                    </a:ext>
                  </a:extLst>
                </p:cNvPr>
                <p:cNvSpPr/>
                <p:nvPr/>
              </p:nvSpPr>
              <p:spPr>
                <a:xfrm>
                  <a:off x="6166410" y="5971201"/>
                  <a:ext cx="2631311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NFS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D024EC6-2BC0-45F6-9DE6-9A28F834F113}"/>
                    </a:ext>
                  </a:extLst>
                </p:cNvPr>
                <p:cNvSpPr/>
                <p:nvPr/>
              </p:nvSpPr>
              <p:spPr>
                <a:xfrm>
                  <a:off x="9047535" y="5971201"/>
                  <a:ext cx="2631311" cy="69749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err="1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tty</a:t>
                  </a:r>
                  <a:endParaRPr lang="en-US" sz="36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3" name="Connector: Elbow 32">
                  <a:extLst>
                    <a:ext uri="{FF2B5EF4-FFF2-40B4-BE49-F238E27FC236}">
                      <a16:creationId xmlns:a16="http://schemas.microsoft.com/office/drawing/2014/main" id="{F64AB550-76C3-4394-A03C-C789C9D57B1A}"/>
                    </a:ext>
                  </a:extLst>
                </p:cNvPr>
                <p:cNvCxnSpPr>
                  <a:stCxn id="15" idx="2"/>
                  <a:endCxn id="28" idx="0"/>
                </p:cNvCxnSpPr>
                <p:nvPr/>
              </p:nvCxnSpPr>
              <p:spPr>
                <a:xfrm rot="5400000">
                  <a:off x="4816094" y="2077355"/>
                  <a:ext cx="797568" cy="6990124"/>
                </a:xfrm>
                <a:prstGeom prst="bentConnector3">
                  <a:avLst>
                    <a:gd name="adj1" fmla="val 63944"/>
                  </a:avLst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or: Elbow 34">
                  <a:extLst>
                    <a:ext uri="{FF2B5EF4-FFF2-40B4-BE49-F238E27FC236}">
                      <a16:creationId xmlns:a16="http://schemas.microsoft.com/office/drawing/2014/main" id="{9BE7B808-68F7-42F3-B098-29BE263C91FA}"/>
                    </a:ext>
                  </a:extLst>
                </p:cNvPr>
                <p:cNvCxnSpPr>
                  <a:stCxn id="15" idx="2"/>
                  <a:endCxn id="31" idx="0"/>
                </p:cNvCxnSpPr>
                <p:nvPr/>
              </p:nvCxnSpPr>
              <p:spPr>
                <a:xfrm rot="16200000" flipH="1">
                  <a:off x="9137781" y="4745791"/>
                  <a:ext cx="797568" cy="1653251"/>
                </a:xfrm>
                <a:prstGeom prst="bentConnector3">
                  <a:avLst>
                    <a:gd name="adj1" fmla="val 63944"/>
                  </a:avLst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or: Elbow 36">
                  <a:extLst>
                    <a:ext uri="{FF2B5EF4-FFF2-40B4-BE49-F238E27FC236}">
                      <a16:creationId xmlns:a16="http://schemas.microsoft.com/office/drawing/2014/main" id="{69B612E8-3307-446C-9408-023F3CAFC7EC}"/>
                    </a:ext>
                  </a:extLst>
                </p:cNvPr>
                <p:cNvCxnSpPr>
                  <a:stCxn id="15" idx="2"/>
                  <a:endCxn id="30" idx="0"/>
                </p:cNvCxnSpPr>
                <p:nvPr/>
              </p:nvCxnSpPr>
              <p:spPr>
                <a:xfrm rot="5400000">
                  <a:off x="7697219" y="4958480"/>
                  <a:ext cx="797568" cy="1227874"/>
                </a:xfrm>
                <a:prstGeom prst="bentConnector3">
                  <a:avLst>
                    <a:gd name="adj1" fmla="val 63944"/>
                  </a:avLst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or: Elbow 38">
                  <a:extLst>
                    <a:ext uri="{FF2B5EF4-FFF2-40B4-BE49-F238E27FC236}">
                      <a16:creationId xmlns:a16="http://schemas.microsoft.com/office/drawing/2014/main" id="{222D2958-B62C-4022-B84A-36F9E452B324}"/>
                    </a:ext>
                  </a:extLst>
                </p:cNvPr>
                <p:cNvCxnSpPr>
                  <a:stCxn id="15" idx="2"/>
                  <a:endCxn id="29" idx="0"/>
                </p:cNvCxnSpPr>
                <p:nvPr/>
              </p:nvCxnSpPr>
              <p:spPr>
                <a:xfrm rot="5400000">
                  <a:off x="6256657" y="3517918"/>
                  <a:ext cx="797568" cy="4108999"/>
                </a:xfrm>
                <a:prstGeom prst="bentConnector3">
                  <a:avLst>
                    <a:gd name="adj1" fmla="val 63944"/>
                  </a:avLst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79C19E2-F648-4F6A-AFEC-516CE912A208}"/>
                  </a:ext>
                </a:extLst>
              </p:cNvPr>
              <p:cNvGrpSpPr/>
              <p:nvPr/>
            </p:nvGrpSpPr>
            <p:grpSpPr>
              <a:xfrm>
                <a:off x="519737" y="5168688"/>
                <a:ext cx="11587379" cy="525916"/>
                <a:chOff x="519737" y="5168688"/>
                <a:chExt cx="11587379" cy="525916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8987DF4-0F68-4EBB-AC2F-82CF45B2D042}"/>
                    </a:ext>
                  </a:extLst>
                </p:cNvPr>
                <p:cNvSpPr txBox="1"/>
                <p:nvPr/>
              </p:nvSpPr>
              <p:spPr>
                <a:xfrm>
                  <a:off x="9360058" y="5171286"/>
                  <a:ext cx="27470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tty_write</a:t>
                  </a:r>
                  <a:r>
                    <a:rPr lang="en-US" sz="28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()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43C321E-2E61-4FC3-90E0-E3736562EED1}"/>
                    </a:ext>
                  </a:extLst>
                </p:cNvPr>
                <p:cNvSpPr txBox="1"/>
                <p:nvPr/>
              </p:nvSpPr>
              <p:spPr>
                <a:xfrm>
                  <a:off x="6350637" y="5171384"/>
                  <a:ext cx="27470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nfs_write</a:t>
                  </a:r>
                  <a:r>
                    <a:rPr lang="en-US" sz="28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()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55DE440-607A-442A-9BC6-EADEB7459AE3}"/>
                    </a:ext>
                  </a:extLst>
                </p:cNvPr>
                <p:cNvSpPr txBox="1"/>
                <p:nvPr/>
              </p:nvSpPr>
              <p:spPr>
                <a:xfrm>
                  <a:off x="3385759" y="5171286"/>
                  <a:ext cx="27470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btrfs_write</a:t>
                  </a:r>
                  <a:r>
                    <a:rPr lang="en-US" sz="28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()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F4B380D-7153-47AC-BDCC-2268F9025A6B}"/>
                    </a:ext>
                  </a:extLst>
                </p:cNvPr>
                <p:cNvSpPr txBox="1"/>
                <p:nvPr/>
              </p:nvSpPr>
              <p:spPr>
                <a:xfrm>
                  <a:off x="519737" y="5168688"/>
                  <a:ext cx="27470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ext4_write()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0B3D51-0BB5-40D1-902A-A66B5A94189E}"/>
                  </a:ext>
                </a:extLst>
              </p:cNvPr>
              <p:cNvSpPr txBox="1"/>
              <p:nvPr/>
            </p:nvSpPr>
            <p:spPr>
              <a:xfrm>
                <a:off x="-49197" y="-41304"/>
                <a:ext cx="4849790" cy="144655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VFS: A High-level View</a:t>
                </a:r>
              </a:p>
            </p:txBody>
          </p:sp>
        </p:grp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830A50E6-6651-4DC2-BFC9-66456DA743A7}"/>
                </a:ext>
              </a:extLst>
            </p:cNvPr>
            <p:cNvSpPr txBox="1">
              <a:spLocks/>
            </p:cNvSpPr>
            <p:nvPr/>
          </p:nvSpPr>
          <p:spPr>
            <a:xfrm>
              <a:off x="12491001" y="532432"/>
              <a:ext cx="6082747" cy="12392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Why use </a:t>
              </a:r>
              <a:r>
                <a:rPr lang="en-US" sz="3200" b="1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libc</a:t>
              </a:r>
              <a:r>
                <a:rPr lang="en-US" sz="3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instead of directly invoking system calls?</a:t>
              </a:r>
            </a:p>
            <a:p>
              <a:pPr lvl="1"/>
              <a:endParaRPr lang="en-US" sz="2800" dirty="0"/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1F3F2CA-F224-421D-A2F7-0EB58CBE9AC1}"/>
              </a:ext>
            </a:extLst>
          </p:cNvPr>
          <p:cNvSpPr txBox="1">
            <a:spLocks/>
          </p:cNvSpPr>
          <p:nvPr/>
        </p:nvSpPr>
        <p:spPr>
          <a:xfrm>
            <a:off x="5930929" y="1911184"/>
            <a:ext cx="6082747" cy="613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Portability:</a:t>
            </a:r>
            <a:r>
              <a:rPr lang="en-US" sz="3200" dirty="0"/>
              <a:t> </a:t>
            </a:r>
            <a:r>
              <a:rPr lang="en-US" sz="3200" dirty="0" err="1">
                <a:latin typeface="Consolas" panose="020B0609020204030204" pitchFamily="49" charset="0"/>
              </a:rPr>
              <a:t>libc</a:t>
            </a:r>
            <a:r>
              <a:rPr lang="en-US" sz="3200" dirty="0"/>
              <a:t> isn’t OS-specific</a:t>
            </a:r>
          </a:p>
          <a:p>
            <a:r>
              <a:rPr lang="en-US" sz="3200" b="1" dirty="0"/>
              <a:t>Convenience:</a:t>
            </a:r>
            <a:r>
              <a:rPr lang="en-US" sz="3200" dirty="0"/>
              <a:t> </a:t>
            </a:r>
            <a:r>
              <a:rPr lang="en-US" sz="3200" dirty="0" err="1">
                <a:latin typeface="Consolas" panose="020B0609020204030204" pitchFamily="49" charset="0"/>
              </a:rPr>
              <a:t>libc</a:t>
            </a:r>
            <a:r>
              <a:rPr lang="en-US" sz="3200" dirty="0"/>
              <a:t> can make programming easier</a:t>
            </a:r>
          </a:p>
          <a:p>
            <a:pPr lvl="1"/>
            <a:r>
              <a:rPr lang="en-US" sz="2800" dirty="0"/>
              <a:t>Some </a:t>
            </a:r>
            <a:r>
              <a:rPr lang="en-US" sz="2800" dirty="0" err="1">
                <a:latin typeface="Consolas" panose="020B0609020204030204" pitchFamily="49" charset="0"/>
              </a:rPr>
              <a:t>libc</a:t>
            </a:r>
            <a:r>
              <a:rPr lang="en-US" sz="2800" dirty="0"/>
              <a:t> calls have simpler semantics than the underlying system calls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92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53464 -0.00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BC5399-CCC6-421C-B445-CBE5AD6F2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B92836-7ADD-4C6D-B3F0-6F7B59C6A89C}"/>
              </a:ext>
            </a:extLst>
          </p:cNvPr>
          <p:cNvSpPr txBox="1"/>
          <p:nvPr/>
        </p:nvSpPr>
        <p:spPr>
          <a:xfrm>
            <a:off x="5545529" y="4666259"/>
            <a:ext cx="6646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malloc()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new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free()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delete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hide the complexity of heap-related system calls like </a:t>
            </a:r>
            <a:r>
              <a:rPr lang="en-US" sz="2400" b="1" dirty="0" err="1">
                <a:latin typeface="Consolas" panose="020B0609020204030204" pitchFamily="49" charset="0"/>
                <a:cs typeface="Segoe UI" panose="020B0502040204020203" pitchFamily="34" charset="0"/>
              </a:rPr>
              <a:t>sbrk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()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b="1" dirty="0" err="1">
                <a:latin typeface="Consolas" panose="020B0609020204030204" pitchFamily="49" charset="0"/>
                <a:cs typeface="Segoe UI" panose="020B0502040204020203" pitchFamily="34" charset="0"/>
              </a:rPr>
              <a:t>mmap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()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, and </a:t>
            </a:r>
            <a:r>
              <a:rPr lang="en-US" sz="2400" b="1" dirty="0" err="1">
                <a:latin typeface="Consolas" panose="020B0609020204030204" pitchFamily="49" charset="0"/>
                <a:cs typeface="Segoe UI" panose="020B0502040204020203" pitchFamily="34" charset="0"/>
              </a:rPr>
              <a:t>munmap</a:t>
            </a:r>
            <a:r>
              <a:rPr lang="en-US" sz="2400" b="1" dirty="0">
                <a:latin typeface="Consolas" panose="020B0609020204030204" pitchFamily="49" charset="0"/>
                <a:cs typeface="Segoe UI" panose="020B0502040204020203" pitchFamily="34" charset="0"/>
              </a:rPr>
              <a:t>()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31E155-7F4F-438E-9713-37A8C585AC46}"/>
              </a:ext>
            </a:extLst>
          </p:cNvPr>
          <p:cNvGrpSpPr/>
          <p:nvPr/>
        </p:nvGrpSpPr>
        <p:grpSpPr>
          <a:xfrm>
            <a:off x="-83127" y="-118753"/>
            <a:ext cx="5712031" cy="7101444"/>
            <a:chOff x="-83127" y="-118753"/>
            <a:chExt cx="5427023" cy="71014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82EC00-6ECA-4C2A-BB9B-BBC87082CE9C}"/>
                </a:ext>
              </a:extLst>
            </p:cNvPr>
            <p:cNvSpPr/>
            <p:nvPr/>
          </p:nvSpPr>
          <p:spPr>
            <a:xfrm>
              <a:off x="-83127" y="-118753"/>
              <a:ext cx="5427023" cy="7101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FAAE0B-EC1E-487B-80A4-1C2F52D1E20C}"/>
                </a:ext>
              </a:extLst>
            </p:cNvPr>
            <p:cNvSpPr/>
            <p:nvPr/>
          </p:nvSpPr>
          <p:spPr>
            <a:xfrm>
              <a:off x="249910" y="895752"/>
              <a:ext cx="2969008" cy="55744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905CCD-D2ED-4A96-83C5-68BC5BE96C01}"/>
                </a:ext>
              </a:extLst>
            </p:cNvPr>
            <p:cNvSpPr txBox="1"/>
            <p:nvPr/>
          </p:nvSpPr>
          <p:spPr>
            <a:xfrm>
              <a:off x="99511" y="110922"/>
              <a:ext cx="326056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Low canonical</a:t>
              </a:r>
            </a:p>
            <a:p>
              <a:pPr algn="ctr">
                <a:lnSpc>
                  <a:spcPts val="2600"/>
                </a:lnSpc>
              </a:pPr>
              <a:r>
                <a:rPr lang="en-US" sz="2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virtual memory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383595-633F-4235-BCBD-6029FB35D967}"/>
                </a:ext>
              </a:extLst>
            </p:cNvPr>
            <p:cNvSpPr/>
            <p:nvPr/>
          </p:nvSpPr>
          <p:spPr>
            <a:xfrm>
              <a:off x="249911" y="891813"/>
              <a:ext cx="2959766" cy="556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4A0D52-9692-48A1-B258-7FE6589B067B}"/>
                </a:ext>
              </a:extLst>
            </p:cNvPr>
            <p:cNvSpPr/>
            <p:nvPr/>
          </p:nvSpPr>
          <p:spPr>
            <a:xfrm>
              <a:off x="249909" y="6120481"/>
              <a:ext cx="2959766" cy="352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Code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916BEB-1A02-4885-8458-D9F0B4E156DB}"/>
                </a:ext>
              </a:extLst>
            </p:cNvPr>
            <p:cNvSpPr/>
            <p:nvPr/>
          </p:nvSpPr>
          <p:spPr>
            <a:xfrm>
              <a:off x="249909" y="5768321"/>
              <a:ext cx="2959766" cy="3521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Static data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55BA87-B985-4BB8-A800-E5535DA4DEF3}"/>
                </a:ext>
              </a:extLst>
            </p:cNvPr>
            <p:cNvSpPr/>
            <p:nvPr/>
          </p:nvSpPr>
          <p:spPr>
            <a:xfrm>
              <a:off x="249909" y="4476997"/>
              <a:ext cx="2959766" cy="12913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Heap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34A58E-BBC7-44B3-B299-8A15FBA54D33}"/>
              </a:ext>
            </a:extLst>
          </p:cNvPr>
          <p:cNvGrpSpPr/>
          <p:nvPr/>
        </p:nvGrpSpPr>
        <p:grpSpPr>
          <a:xfrm>
            <a:off x="267173" y="2085071"/>
            <a:ext cx="4840147" cy="1632751"/>
            <a:chOff x="249909" y="2085071"/>
            <a:chExt cx="4840147" cy="16327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AC12BA-533B-4431-8DBA-D477DEAF145A}"/>
                </a:ext>
              </a:extLst>
            </p:cNvPr>
            <p:cNvSpPr/>
            <p:nvPr/>
          </p:nvSpPr>
          <p:spPr>
            <a:xfrm>
              <a:off x="249909" y="2085071"/>
              <a:ext cx="3124930" cy="556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D3B256-806F-4EAF-8E97-7D63B58A5EBA}"/>
                </a:ext>
              </a:extLst>
            </p:cNvPr>
            <p:cNvSpPr/>
            <p:nvPr/>
          </p:nvSpPr>
          <p:spPr>
            <a:xfrm>
              <a:off x="249909" y="2740191"/>
              <a:ext cx="3124930" cy="1928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D31BCC-B132-47C5-87A3-2FBC1C5003C2}"/>
                </a:ext>
              </a:extLst>
            </p:cNvPr>
            <p:cNvSpPr/>
            <p:nvPr/>
          </p:nvSpPr>
          <p:spPr>
            <a:xfrm>
              <a:off x="249909" y="3340595"/>
              <a:ext cx="3124930" cy="3772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F0B99D2-21DC-4BF4-83FF-7C1E0E2396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3642" y="2336603"/>
              <a:ext cx="3638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681D224-53EB-43CE-B302-7D79AF12D3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4839" y="3535695"/>
              <a:ext cx="35431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E08B33-8EB9-4E07-AA7B-4116B868013B}"/>
                </a:ext>
              </a:extLst>
            </p:cNvPr>
            <p:cNvCxnSpPr>
              <a:cxnSpLocks/>
              <a:endCxn id="18" idx="3"/>
            </p:cNvCxnSpPr>
            <p:nvPr/>
          </p:nvCxnSpPr>
          <p:spPr>
            <a:xfrm flipH="1" flipV="1">
              <a:off x="3374839" y="2836592"/>
              <a:ext cx="354318" cy="140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D247817-985A-4B45-AFB9-CDF2B3669369}"/>
                </a:ext>
              </a:extLst>
            </p:cNvPr>
            <p:cNvCxnSpPr>
              <a:cxnSpLocks/>
            </p:cNvCxnSpPr>
            <p:nvPr/>
          </p:nvCxnSpPr>
          <p:spPr>
            <a:xfrm>
              <a:off x="3729156" y="2336639"/>
              <a:ext cx="0" cy="120940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EB567A-6AF3-403A-A906-66405DC3C174}"/>
                </a:ext>
              </a:extLst>
            </p:cNvPr>
            <p:cNvSpPr txBox="1"/>
            <p:nvPr/>
          </p:nvSpPr>
          <p:spPr>
            <a:xfrm>
              <a:off x="3667733" y="2602439"/>
              <a:ext cx="1422323" cy="786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Changed by </a:t>
              </a:r>
              <a:r>
                <a:rPr lang="en-US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mmap</a:t>
              </a:r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and </a:t>
              </a:r>
              <a:r>
                <a:rPr lang="en-US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munmap</a:t>
              </a:r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81B2D9-1DD8-4284-8110-779359A47BAA}"/>
              </a:ext>
            </a:extLst>
          </p:cNvPr>
          <p:cNvGrpSpPr/>
          <p:nvPr/>
        </p:nvGrpSpPr>
        <p:grpSpPr>
          <a:xfrm>
            <a:off x="249909" y="4096085"/>
            <a:ext cx="4849508" cy="786497"/>
            <a:chOff x="249909" y="4096085"/>
            <a:chExt cx="4849508" cy="78649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269EAA6-4758-4531-9E84-00062431A556}"/>
                </a:ext>
              </a:extLst>
            </p:cNvPr>
            <p:cNvCxnSpPr>
              <a:cxnSpLocks/>
            </p:cNvCxnSpPr>
            <p:nvPr/>
          </p:nvCxnSpPr>
          <p:spPr>
            <a:xfrm>
              <a:off x="249909" y="4476997"/>
              <a:ext cx="351456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37D404-692C-4ECA-8775-7F4BE5F44561}"/>
                </a:ext>
              </a:extLst>
            </p:cNvPr>
            <p:cNvSpPr txBox="1"/>
            <p:nvPr/>
          </p:nvSpPr>
          <p:spPr>
            <a:xfrm>
              <a:off x="3714073" y="4096085"/>
              <a:ext cx="1385344" cy="786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The “break” changed by </a:t>
              </a:r>
              <a:r>
                <a:rPr lang="en-US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sbrk</a:t>
              </a:r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AC649DD-1FAD-44D4-895D-B19DAB2C7974}"/>
                </a:ext>
              </a:extLst>
            </p:cNvPr>
            <p:cNvCxnSpPr/>
            <p:nvPr/>
          </p:nvCxnSpPr>
          <p:spPr>
            <a:xfrm>
              <a:off x="3616786" y="4186051"/>
              <a:ext cx="0" cy="58189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2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AC926E3-3324-4E84-876E-307276A8A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1F3F2CA-F224-421D-A2F7-0EB58CBE9AC1}"/>
              </a:ext>
            </a:extLst>
          </p:cNvPr>
          <p:cNvSpPr txBox="1">
            <a:spLocks/>
          </p:cNvSpPr>
          <p:nvPr/>
        </p:nvSpPr>
        <p:spPr>
          <a:xfrm>
            <a:off x="5930929" y="1911184"/>
            <a:ext cx="6082747" cy="613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Portability:</a:t>
            </a:r>
            <a:r>
              <a:rPr lang="en-US" sz="3200" dirty="0"/>
              <a:t> </a:t>
            </a:r>
            <a:r>
              <a:rPr lang="en-US" sz="3200" dirty="0" err="1">
                <a:latin typeface="Consolas" panose="020B0609020204030204" pitchFamily="49" charset="0"/>
              </a:rPr>
              <a:t>libc</a:t>
            </a:r>
            <a:r>
              <a:rPr lang="en-US" sz="3200" dirty="0"/>
              <a:t> isn’t OS-specific</a:t>
            </a:r>
          </a:p>
          <a:p>
            <a:r>
              <a:rPr lang="en-US" sz="3200" b="1" dirty="0"/>
              <a:t>Convenience:</a:t>
            </a:r>
            <a:r>
              <a:rPr lang="en-US" sz="3200" dirty="0"/>
              <a:t> </a:t>
            </a:r>
            <a:r>
              <a:rPr lang="en-US" sz="3200" dirty="0" err="1">
                <a:latin typeface="Consolas" panose="020B0609020204030204" pitchFamily="49" charset="0"/>
              </a:rPr>
              <a:t>libc</a:t>
            </a:r>
            <a:r>
              <a:rPr lang="en-US" sz="3200" dirty="0"/>
              <a:t> can make programming easier</a:t>
            </a:r>
          </a:p>
          <a:p>
            <a:pPr lvl="1"/>
            <a:r>
              <a:rPr lang="en-US" sz="2800" dirty="0"/>
              <a:t>Some </a:t>
            </a:r>
            <a:r>
              <a:rPr lang="en-US" sz="2800" dirty="0" err="1">
                <a:latin typeface="Consolas" panose="020B0609020204030204" pitchFamily="49" charset="0"/>
              </a:rPr>
              <a:t>libc</a:t>
            </a:r>
            <a:r>
              <a:rPr lang="en-US" sz="2800" dirty="0"/>
              <a:t> calls have simpler semantics than the underlying system calls</a:t>
            </a:r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libc</a:t>
            </a:r>
            <a:r>
              <a:rPr lang="en-US" sz="2800" dirty="0"/>
              <a:t> automatically buffers file IO</a:t>
            </a:r>
          </a:p>
          <a:p>
            <a:pPr lvl="2"/>
            <a:r>
              <a:rPr lang="en-US" sz="2800" dirty="0"/>
              <a:t>Prefetches for reads</a:t>
            </a:r>
          </a:p>
          <a:p>
            <a:pPr lvl="2"/>
            <a:r>
              <a:rPr lang="en-US" sz="2800" dirty="0"/>
              <a:t>Batching for writes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2B7-BA6A-42FD-81F4-268022DF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8"/>
            <a:ext cx="10515600" cy="896516"/>
          </a:xfrm>
        </p:spPr>
        <p:txBody>
          <a:bodyPr/>
          <a:lstStyle/>
          <a:p>
            <a:r>
              <a:rPr lang="en-US" dirty="0"/>
              <a:t>Case study: Linux’s “</a:t>
            </a:r>
            <a:r>
              <a:rPr lang="en-US" dirty="0" err="1"/>
              <a:t>vnode</a:t>
            </a:r>
            <a:r>
              <a:rPr lang="en-US" dirty="0"/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70172-BC4B-4F69-981F-CA0150C40FF4}"/>
              </a:ext>
            </a:extLst>
          </p:cNvPr>
          <p:cNvSpPr txBox="1"/>
          <p:nvPr/>
        </p:nvSpPr>
        <p:spPr>
          <a:xfrm>
            <a:off x="428261" y="821802"/>
            <a:ext cx="115283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//Linux’s include/</a:t>
            </a:r>
            <a:r>
              <a:rPr lang="en-US" sz="2800" dirty="0" err="1">
                <a:latin typeface="Consolas" panose="020B0609020204030204" pitchFamily="49" charset="0"/>
              </a:rPr>
              <a:t>linux</a:t>
            </a:r>
            <a:r>
              <a:rPr lang="en-US" sz="2800" dirty="0">
                <a:latin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</a:rPr>
              <a:t>fs.h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file_operations</a:t>
            </a:r>
            <a:r>
              <a:rPr lang="en-US" sz="28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 (*open)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inode</a:t>
            </a:r>
            <a:r>
              <a:rPr lang="en-US" sz="2800" dirty="0">
                <a:latin typeface="Consolas" panose="020B0609020204030204" pitchFamily="49" charset="0"/>
              </a:rPr>
              <a:t>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ssize_t</a:t>
            </a:r>
            <a:r>
              <a:rPr lang="en-US" sz="2800" dirty="0">
                <a:latin typeface="Consolas" panose="020B0609020204030204" pitchFamily="49" charset="0"/>
              </a:rPr>
              <a:t> (*read)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char</a:t>
            </a:r>
            <a:r>
              <a:rPr lang="en-US" sz="2800" dirty="0">
                <a:latin typeface="Consolas" panose="020B0609020204030204" pitchFamily="49" charset="0"/>
              </a:rPr>
              <a:t> __user *,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     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ssize_t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(*write)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const char </a:t>
            </a:r>
            <a:r>
              <a:rPr lang="en-US" sz="2800" dirty="0">
                <a:latin typeface="Consolas" panose="020B0609020204030204" pitchFamily="49" charset="0"/>
              </a:rPr>
              <a:t>__user *,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      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latin typeface="Consolas" panose="020B0609020204030204" pitchFamily="49" charset="0"/>
              </a:rPr>
              <a:t> (*</a:t>
            </a:r>
            <a:r>
              <a:rPr lang="en-US" sz="2800" dirty="0" err="1">
                <a:latin typeface="Consolas" panose="020B0609020204030204" pitchFamily="49" charset="0"/>
              </a:rPr>
              <a:t>llseek</a:t>
            </a:r>
            <a:r>
              <a:rPr lang="en-US" sz="2800" dirty="0">
                <a:latin typeface="Consolas" panose="020B0609020204030204" pitchFamily="49" charset="0"/>
              </a:rPr>
              <a:t>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 (*flush)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fl_owner_t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id);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//...other stuff...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 __</a:t>
            </a:r>
            <a:r>
              <a:rPr lang="en-US" sz="2800" dirty="0" err="1">
                <a:latin typeface="Consolas" panose="020B0609020204030204" pitchFamily="49" charset="0"/>
              </a:rPr>
              <a:t>randomize_layout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CFE20-9959-43BF-86CC-DEB8510A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805" y="4740542"/>
            <a:ext cx="2796834" cy="211745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1BE364-DB26-4AFC-AD2D-DD92F25BF6DD}"/>
              </a:ext>
            </a:extLst>
          </p:cNvPr>
          <p:cNvSpPr/>
          <p:nvPr/>
        </p:nvSpPr>
        <p:spPr>
          <a:xfrm>
            <a:off x="745603" y="5044190"/>
            <a:ext cx="4057891" cy="73157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llout: Line with Accent Bar 8">
            <a:extLst>
              <a:ext uri="{FF2B5EF4-FFF2-40B4-BE49-F238E27FC236}">
                <a16:creationId xmlns:a16="http://schemas.microsoft.com/office/drawing/2014/main" id="{B3AF4666-D1DA-4785-A3C4-90FF7BB9CFDC}"/>
              </a:ext>
            </a:extLst>
          </p:cNvPr>
          <p:cNvSpPr/>
          <p:nvPr/>
        </p:nvSpPr>
        <p:spPr>
          <a:xfrm>
            <a:off x="7407796" y="5044190"/>
            <a:ext cx="4525701" cy="992008"/>
          </a:xfrm>
          <a:prstGeom prst="accentCallout1">
            <a:avLst>
              <a:gd name="adj1" fmla="val 49364"/>
              <a:gd name="adj2" fmla="val -291"/>
              <a:gd name="adj3" fmla="val 80566"/>
              <a:gd name="adj4" fmla="val -172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Instructs </a:t>
            </a:r>
            <a:r>
              <a:rPr lang="en-US" sz="2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gcc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generate different field offsets during each compilation!</a:t>
            </a:r>
          </a:p>
        </p:txBody>
      </p:sp>
    </p:spTree>
    <p:extLst>
      <p:ext uri="{BB962C8B-B14F-4D97-AF65-F5344CB8AC3E}">
        <p14:creationId xmlns:p14="http://schemas.microsoft.com/office/powerpoint/2010/main" val="38223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6E603-9908-482D-A649-636E6039F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41ABB600-D4E0-46AC-B710-A33E203B466E}"/>
              </a:ext>
            </a:extLst>
          </p:cNvPr>
          <p:cNvGrpSpPr/>
          <p:nvPr/>
        </p:nvGrpSpPr>
        <p:grpSpPr>
          <a:xfrm>
            <a:off x="6529860" y="4599599"/>
            <a:ext cx="5614018" cy="1941223"/>
            <a:chOff x="6147893" y="4599599"/>
            <a:chExt cx="5614018" cy="1941223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E7D2BB9-61C5-41C1-A2F1-89286F65584C}"/>
                </a:ext>
              </a:extLst>
            </p:cNvPr>
            <p:cNvSpPr/>
            <p:nvPr/>
          </p:nvSpPr>
          <p:spPr>
            <a:xfrm>
              <a:off x="9003828" y="4703847"/>
              <a:ext cx="1481559" cy="14368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F82EA2D-4493-49B9-91DE-77CB51FA5240}"/>
                </a:ext>
              </a:extLst>
            </p:cNvPr>
            <p:cNvSpPr txBox="1"/>
            <p:nvPr/>
          </p:nvSpPr>
          <p:spPr>
            <a:xfrm>
              <a:off x="8276367" y="6140712"/>
              <a:ext cx="3485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</a:rPr>
                <a:t>struct </a:t>
              </a:r>
              <a:r>
                <a:rPr lang="en-US" sz="2000" dirty="0" err="1">
                  <a:latin typeface="Consolas" panose="020B0609020204030204" pitchFamily="49" charset="0"/>
                </a:rPr>
                <a:t>file_operations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BB0C32F-991A-453E-95B2-8E6DCDD93D4D}"/>
                </a:ext>
              </a:extLst>
            </p:cNvPr>
            <p:cNvGrpSpPr/>
            <p:nvPr/>
          </p:nvGrpSpPr>
          <p:grpSpPr>
            <a:xfrm>
              <a:off x="9003828" y="5738724"/>
              <a:ext cx="2656607" cy="401989"/>
              <a:chOff x="8019980" y="5738724"/>
              <a:chExt cx="2656607" cy="40198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9690D07-89CA-4132-9E1F-CBDCC477032D}"/>
                  </a:ext>
                </a:extLst>
              </p:cNvPr>
              <p:cNvSpPr/>
              <p:nvPr/>
            </p:nvSpPr>
            <p:spPr>
              <a:xfrm>
                <a:off x="8019980" y="5853340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*open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190796BC-0B03-4BD7-A7F1-0D084EA951F8}"/>
                  </a:ext>
                </a:extLst>
              </p:cNvPr>
              <p:cNvGrpSpPr/>
              <p:nvPr/>
            </p:nvGrpSpPr>
            <p:grpSpPr>
              <a:xfrm>
                <a:off x="9501539" y="5738724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2B7803E7-20F6-46D4-A0A3-782B8ECB862B}"/>
                    </a:ext>
                  </a:extLst>
                </p:cNvPr>
                <p:cNvCxnSpPr>
                  <a:cxnSpLocks/>
                  <a:stCxn id="118" idx="3"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5ABF720F-FCC3-49DA-B0A4-0461450C1C97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1D0DBD4-EFA4-477B-BA80-AE331635022C}"/>
                </a:ext>
              </a:extLst>
            </p:cNvPr>
            <p:cNvGrpSpPr/>
            <p:nvPr/>
          </p:nvGrpSpPr>
          <p:grpSpPr>
            <a:xfrm>
              <a:off x="9003828" y="5436816"/>
              <a:ext cx="2656607" cy="416524"/>
              <a:chOff x="8019980" y="5436816"/>
              <a:chExt cx="2656607" cy="416524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C2B3D80-7AC8-47FD-8FC3-A10C722F3233}"/>
                  </a:ext>
                </a:extLst>
              </p:cNvPr>
              <p:cNvSpPr/>
              <p:nvPr/>
            </p:nvSpPr>
            <p:spPr>
              <a:xfrm>
                <a:off x="8019980" y="5565967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*read</a:t>
                </a: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9E86243-24E2-45A4-B4E1-A0192E856D99}"/>
                  </a:ext>
                </a:extLst>
              </p:cNvPr>
              <p:cNvGrpSpPr/>
              <p:nvPr/>
            </p:nvGrpSpPr>
            <p:grpSpPr>
              <a:xfrm>
                <a:off x="9501539" y="5436816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2B57F304-6BC2-4BCA-908E-67A02155C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8489650C-BBFE-45F7-9051-D9A9C763B4D2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A77B68D-6A6B-4804-B42D-66CBFF572760}"/>
                </a:ext>
              </a:extLst>
            </p:cNvPr>
            <p:cNvGrpSpPr/>
            <p:nvPr/>
          </p:nvGrpSpPr>
          <p:grpSpPr>
            <a:xfrm>
              <a:off x="9003828" y="5157650"/>
              <a:ext cx="2656607" cy="408317"/>
              <a:chOff x="8019980" y="5157650"/>
              <a:chExt cx="2656607" cy="408317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4FDD790-F93B-4CB8-9389-37611AED4FF2}"/>
                  </a:ext>
                </a:extLst>
              </p:cNvPr>
              <p:cNvSpPr/>
              <p:nvPr/>
            </p:nvSpPr>
            <p:spPr>
              <a:xfrm>
                <a:off x="8019980" y="5278594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*write</a:t>
                </a: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3956B8BC-BA99-4DC5-B49C-190E5B4175B8}"/>
                  </a:ext>
                </a:extLst>
              </p:cNvPr>
              <p:cNvGrpSpPr/>
              <p:nvPr/>
            </p:nvGrpSpPr>
            <p:grpSpPr>
              <a:xfrm>
                <a:off x="9501539" y="5157650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A6BAE2C6-5DB9-42FE-A6C5-D137F7601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1DB58F4D-4386-4989-85FE-26488F369FED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F51A814-A896-478B-A556-E632429EDE2A}"/>
                </a:ext>
              </a:extLst>
            </p:cNvPr>
            <p:cNvGrpSpPr/>
            <p:nvPr/>
          </p:nvGrpSpPr>
          <p:grpSpPr>
            <a:xfrm>
              <a:off x="9003828" y="4872156"/>
              <a:ext cx="2656607" cy="406438"/>
              <a:chOff x="8019980" y="4872156"/>
              <a:chExt cx="2656607" cy="406438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F035BE0-5E27-48D3-BAE8-8986F642ABF9}"/>
                  </a:ext>
                </a:extLst>
              </p:cNvPr>
              <p:cNvSpPr/>
              <p:nvPr/>
            </p:nvSpPr>
            <p:spPr>
              <a:xfrm>
                <a:off x="8019980" y="4991221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</a:t>
                </a:r>
                <a:r>
                  <a:rPr lang="en-US" sz="16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llseek</a:t>
                </a:r>
                <a:endParaRPr lang="en-US" sz="16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BBF34CDA-D22C-4441-B8C4-767B55122C3F}"/>
                  </a:ext>
                </a:extLst>
              </p:cNvPr>
              <p:cNvGrpSpPr/>
              <p:nvPr/>
            </p:nvGrpSpPr>
            <p:grpSpPr>
              <a:xfrm>
                <a:off x="9501539" y="4872156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BDFC171F-CFD3-4B70-ACDF-2DC485B90D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B8EC0B7E-ED35-45BC-83DB-4C4D458A1171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7C943DC-1529-49B5-97E4-065A04EFB4D8}"/>
                </a:ext>
              </a:extLst>
            </p:cNvPr>
            <p:cNvGrpSpPr/>
            <p:nvPr/>
          </p:nvGrpSpPr>
          <p:grpSpPr>
            <a:xfrm>
              <a:off x="9003828" y="4599599"/>
              <a:ext cx="2656607" cy="400110"/>
              <a:chOff x="8019980" y="4599599"/>
              <a:chExt cx="2656607" cy="400110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F7452C3-782B-4EF2-A7AF-04B23A9D6FC1}"/>
                  </a:ext>
                </a:extLst>
              </p:cNvPr>
              <p:cNvSpPr/>
              <p:nvPr/>
            </p:nvSpPr>
            <p:spPr>
              <a:xfrm>
                <a:off x="8019980" y="4703848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*flush</a:t>
                </a:r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B5F926B0-3481-4336-AFF7-C9F22D6E5097}"/>
                  </a:ext>
                </a:extLst>
              </p:cNvPr>
              <p:cNvGrpSpPr/>
              <p:nvPr/>
            </p:nvGrpSpPr>
            <p:grpSpPr>
              <a:xfrm>
                <a:off x="9501539" y="4599599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86AE971A-7F35-4521-BC7D-19C599D268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7D02E523-CD33-4586-ADD5-1BA6C4CACC16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C6D5A7A-9FF3-4CEC-B8ED-FB17D70D5D0F}"/>
                </a:ext>
              </a:extLst>
            </p:cNvPr>
            <p:cNvSpPr txBox="1"/>
            <p:nvPr/>
          </p:nvSpPr>
          <p:spPr>
            <a:xfrm>
              <a:off x="6147893" y="5175206"/>
              <a:ext cx="2685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Compilation 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DBC4898-D5B8-4597-8461-3E950B64D4D3}"/>
              </a:ext>
            </a:extLst>
          </p:cNvPr>
          <p:cNvGrpSpPr/>
          <p:nvPr/>
        </p:nvGrpSpPr>
        <p:grpSpPr>
          <a:xfrm>
            <a:off x="6529859" y="31432"/>
            <a:ext cx="5614019" cy="1941223"/>
            <a:chOff x="6147892" y="31432"/>
            <a:chExt cx="5614019" cy="1941223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AE958F4-B4AF-4F58-906D-4604411B115C}"/>
                </a:ext>
              </a:extLst>
            </p:cNvPr>
            <p:cNvSpPr/>
            <p:nvPr/>
          </p:nvSpPr>
          <p:spPr>
            <a:xfrm>
              <a:off x="9003828" y="135680"/>
              <a:ext cx="1481559" cy="14368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2086E70-30AB-47A9-9841-E5F36F259A0C}"/>
                </a:ext>
              </a:extLst>
            </p:cNvPr>
            <p:cNvSpPr txBox="1"/>
            <p:nvPr/>
          </p:nvSpPr>
          <p:spPr>
            <a:xfrm>
              <a:off x="8276367" y="1572545"/>
              <a:ext cx="3485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</a:rPr>
                <a:t>struct </a:t>
              </a:r>
              <a:r>
                <a:rPr lang="en-US" sz="2000" dirty="0" err="1">
                  <a:latin typeface="Consolas" panose="020B0609020204030204" pitchFamily="49" charset="0"/>
                </a:rPr>
                <a:t>file_operations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60AB7D5-958B-4EF6-ADBE-1293AABB91BB}"/>
                </a:ext>
              </a:extLst>
            </p:cNvPr>
            <p:cNvGrpSpPr/>
            <p:nvPr/>
          </p:nvGrpSpPr>
          <p:grpSpPr>
            <a:xfrm>
              <a:off x="9003828" y="1170557"/>
              <a:ext cx="2656607" cy="401989"/>
              <a:chOff x="8019980" y="5738724"/>
              <a:chExt cx="2656607" cy="401989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16B40B15-F39F-4414-B9FD-11EFE56F5572}"/>
                  </a:ext>
                </a:extLst>
              </p:cNvPr>
              <p:cNvSpPr/>
              <p:nvPr/>
            </p:nvSpPr>
            <p:spPr>
              <a:xfrm>
                <a:off x="8019980" y="5853340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*read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C4A9CF9D-E88E-4096-9C55-9D19A3203401}"/>
                  </a:ext>
                </a:extLst>
              </p:cNvPr>
              <p:cNvGrpSpPr/>
              <p:nvPr/>
            </p:nvGrpSpPr>
            <p:grpSpPr>
              <a:xfrm>
                <a:off x="9501539" y="5738724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40C36217-46E1-4BD8-B5E8-E734C0C7453F}"/>
                    </a:ext>
                  </a:extLst>
                </p:cNvPr>
                <p:cNvCxnSpPr>
                  <a:cxnSpLocks/>
                  <a:stCxn id="147" idx="3"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83F12225-395D-48F3-999E-B1024EE7D689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E392104-22C2-412A-8673-05D525FE028F}"/>
                </a:ext>
              </a:extLst>
            </p:cNvPr>
            <p:cNvGrpSpPr/>
            <p:nvPr/>
          </p:nvGrpSpPr>
          <p:grpSpPr>
            <a:xfrm>
              <a:off x="9003828" y="868649"/>
              <a:ext cx="2656607" cy="416524"/>
              <a:chOff x="8019980" y="5436816"/>
              <a:chExt cx="2656607" cy="416524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868BD1AB-EE05-4117-88A6-2EB89A675A8D}"/>
                  </a:ext>
                </a:extLst>
              </p:cNvPr>
              <p:cNvSpPr/>
              <p:nvPr/>
            </p:nvSpPr>
            <p:spPr>
              <a:xfrm>
                <a:off x="8019980" y="5565967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*open</a:t>
                </a: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D97AD6CC-F3A4-4ECD-A2BF-7F2390F32F20}"/>
                  </a:ext>
                </a:extLst>
              </p:cNvPr>
              <p:cNvGrpSpPr/>
              <p:nvPr/>
            </p:nvGrpSpPr>
            <p:grpSpPr>
              <a:xfrm>
                <a:off x="9501539" y="5436816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8755E4D6-6253-4A1E-B8E9-DF1697B112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A76165E-D3F8-41C2-81F4-66534F8ADA78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55116BC5-7E48-4109-945B-347F2EDAFB1B}"/>
                </a:ext>
              </a:extLst>
            </p:cNvPr>
            <p:cNvGrpSpPr/>
            <p:nvPr/>
          </p:nvGrpSpPr>
          <p:grpSpPr>
            <a:xfrm>
              <a:off x="9003828" y="589483"/>
              <a:ext cx="2656607" cy="408317"/>
              <a:chOff x="8019980" y="5157650"/>
              <a:chExt cx="2656607" cy="408317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8D66AC-CE44-4820-8773-BB2441F78E59}"/>
                  </a:ext>
                </a:extLst>
              </p:cNvPr>
              <p:cNvSpPr/>
              <p:nvPr/>
            </p:nvSpPr>
            <p:spPr>
              <a:xfrm>
                <a:off x="8019980" y="5278594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*flush</a:t>
                </a:r>
              </a:p>
            </p:txBody>
          </p: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3B33BB8-DA93-4133-A237-BA6F89A581D7}"/>
                  </a:ext>
                </a:extLst>
              </p:cNvPr>
              <p:cNvGrpSpPr/>
              <p:nvPr/>
            </p:nvGrpSpPr>
            <p:grpSpPr>
              <a:xfrm>
                <a:off x="9501539" y="5157650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41" name="Straight Arrow Connector 140">
                  <a:extLst>
                    <a:ext uri="{FF2B5EF4-FFF2-40B4-BE49-F238E27FC236}">
                      <a16:creationId xmlns:a16="http://schemas.microsoft.com/office/drawing/2014/main" id="{A65490AB-9116-4A55-B422-CDFA5A3CA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495E582-AAE6-43AD-9490-1D5EED5C7872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248F2A6-39B6-4741-8DD6-3F8730B87E4A}"/>
                </a:ext>
              </a:extLst>
            </p:cNvPr>
            <p:cNvGrpSpPr/>
            <p:nvPr/>
          </p:nvGrpSpPr>
          <p:grpSpPr>
            <a:xfrm>
              <a:off x="9003828" y="303989"/>
              <a:ext cx="2656607" cy="406438"/>
              <a:chOff x="8019980" y="4872156"/>
              <a:chExt cx="2656607" cy="406438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D7E01F5-0908-4119-B666-2886731E6411}"/>
                  </a:ext>
                </a:extLst>
              </p:cNvPr>
              <p:cNvSpPr/>
              <p:nvPr/>
            </p:nvSpPr>
            <p:spPr>
              <a:xfrm>
                <a:off x="8019980" y="4991221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*write</a:t>
                </a:r>
              </a:p>
            </p:txBody>
          </p: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101FF6AF-C960-4A8B-A1D7-3C7AF906B156}"/>
                  </a:ext>
                </a:extLst>
              </p:cNvPr>
              <p:cNvGrpSpPr/>
              <p:nvPr/>
            </p:nvGrpSpPr>
            <p:grpSpPr>
              <a:xfrm>
                <a:off x="9501539" y="4872156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4AD5D92A-2593-4B0F-AF1C-CE775E15C0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E6ECB9B-81BE-44DC-BEA9-94C3509047BF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A1B99B9-74C4-4E90-9B29-0D3C503B909F}"/>
                </a:ext>
              </a:extLst>
            </p:cNvPr>
            <p:cNvGrpSpPr/>
            <p:nvPr/>
          </p:nvGrpSpPr>
          <p:grpSpPr>
            <a:xfrm>
              <a:off x="9003828" y="31432"/>
              <a:ext cx="2656607" cy="400110"/>
              <a:chOff x="8019980" y="4599599"/>
              <a:chExt cx="2656607" cy="400110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C9B6A6C-4AC4-4C04-87B7-A0059AE87CCE}"/>
                  </a:ext>
                </a:extLst>
              </p:cNvPr>
              <p:cNvSpPr/>
              <p:nvPr/>
            </p:nvSpPr>
            <p:spPr>
              <a:xfrm>
                <a:off x="8019980" y="4703848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</a:t>
                </a:r>
                <a:r>
                  <a:rPr lang="en-US" sz="160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llseek</a:t>
                </a:r>
                <a:endParaRPr lang="en-US" sz="16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3FD27FB6-7965-44FA-8B63-FDA36E355BD4}"/>
                  </a:ext>
                </a:extLst>
              </p:cNvPr>
              <p:cNvGrpSpPr/>
              <p:nvPr/>
            </p:nvGrpSpPr>
            <p:grpSpPr>
              <a:xfrm>
                <a:off x="9501539" y="4599599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D8B5E782-36AB-4B9A-A194-9BB2DE3A0E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4648534F-B3DB-49B2-B6C4-F8DDA9EC9E6C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B19CB71-A597-41F8-B9A7-CC0C8B14E404}"/>
                </a:ext>
              </a:extLst>
            </p:cNvPr>
            <p:cNvSpPr txBox="1"/>
            <p:nvPr/>
          </p:nvSpPr>
          <p:spPr>
            <a:xfrm>
              <a:off x="6147892" y="586175"/>
              <a:ext cx="2685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Compilation 3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16017F4-95E2-4952-88A2-EFC1218C09C2}"/>
              </a:ext>
            </a:extLst>
          </p:cNvPr>
          <p:cNvGrpSpPr/>
          <p:nvPr/>
        </p:nvGrpSpPr>
        <p:grpSpPr>
          <a:xfrm>
            <a:off x="6529860" y="2267258"/>
            <a:ext cx="5614018" cy="1941223"/>
            <a:chOff x="6147893" y="2267258"/>
            <a:chExt cx="5614018" cy="1941223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ECB8E449-1199-403D-B5F3-6D9D9CA2B190}"/>
                </a:ext>
              </a:extLst>
            </p:cNvPr>
            <p:cNvGrpSpPr/>
            <p:nvPr/>
          </p:nvGrpSpPr>
          <p:grpSpPr>
            <a:xfrm>
              <a:off x="6147893" y="2371506"/>
              <a:ext cx="5614018" cy="1836975"/>
              <a:chOff x="6147893" y="2371506"/>
              <a:chExt cx="5614018" cy="1836975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C451EDE7-1530-4FF7-A689-231D7280149B}"/>
                  </a:ext>
                </a:extLst>
              </p:cNvPr>
              <p:cNvSpPr/>
              <p:nvPr/>
            </p:nvSpPr>
            <p:spPr>
              <a:xfrm>
                <a:off x="9003828" y="2371506"/>
                <a:ext cx="1481559" cy="14368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BB8E800A-A132-42D2-BCF7-A6853C286A8A}"/>
                  </a:ext>
                </a:extLst>
              </p:cNvPr>
              <p:cNvSpPr txBox="1"/>
              <p:nvPr/>
            </p:nvSpPr>
            <p:spPr>
              <a:xfrm>
                <a:off x="8276367" y="3808371"/>
                <a:ext cx="34855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nsolas" panose="020B0609020204030204" pitchFamily="49" charset="0"/>
                  </a:rPr>
                  <a:t>struct </a:t>
                </a:r>
                <a:r>
                  <a:rPr lang="en-US" sz="2000" dirty="0" err="1">
                    <a:latin typeface="Consolas" panose="020B0609020204030204" pitchFamily="49" charset="0"/>
                  </a:rPr>
                  <a:t>file_operations</a:t>
                </a:r>
                <a:endParaRPr lang="en-US" sz="2000" dirty="0">
                  <a:latin typeface="Consolas" panose="020B0609020204030204" pitchFamily="49" charset="0"/>
                </a:endParaRPr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0AF8DBBD-3943-46B8-99EB-5E12CDD34F1C}"/>
                  </a:ext>
                </a:extLst>
              </p:cNvPr>
              <p:cNvGrpSpPr/>
              <p:nvPr/>
            </p:nvGrpSpPr>
            <p:grpSpPr>
              <a:xfrm>
                <a:off x="9003828" y="3406383"/>
                <a:ext cx="2656607" cy="401989"/>
                <a:chOff x="8019980" y="5738724"/>
                <a:chExt cx="2656607" cy="401989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02B1B36A-73F8-4239-8837-BB56CC058279}"/>
                    </a:ext>
                  </a:extLst>
                </p:cNvPr>
                <p:cNvSpPr/>
                <p:nvPr/>
              </p:nvSpPr>
              <p:spPr>
                <a:xfrm>
                  <a:off x="8019980" y="5853340"/>
                  <a:ext cx="1481559" cy="28737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*flush</a:t>
                  </a:r>
                </a:p>
              </p:txBody>
            </p: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2B254B67-CFA9-4A04-B7A9-2472D9426BD3}"/>
                    </a:ext>
                  </a:extLst>
                </p:cNvPr>
                <p:cNvGrpSpPr/>
                <p:nvPr/>
              </p:nvGrpSpPr>
              <p:grpSpPr>
                <a:xfrm>
                  <a:off x="9501539" y="5738724"/>
                  <a:ext cx="1175048" cy="400110"/>
                  <a:chOff x="9501539" y="5738724"/>
                  <a:chExt cx="1175048" cy="400110"/>
                </a:xfrm>
              </p:grpSpPr>
              <p:cxnSp>
                <p:nvCxnSpPr>
                  <p:cNvPr id="179" name="Straight Arrow Connector 178">
                    <a:extLst>
                      <a:ext uri="{FF2B5EF4-FFF2-40B4-BE49-F238E27FC236}">
                        <a16:creationId xmlns:a16="http://schemas.microsoft.com/office/drawing/2014/main" id="{9A98BCBF-4736-4FFB-8E51-4222433439A1}"/>
                      </a:ext>
                    </a:extLst>
                  </p:cNvPr>
                  <p:cNvCxnSpPr>
                    <a:cxnSpLocks/>
                    <a:stCxn id="177" idx="3"/>
                  </p:cNvCxnSpPr>
                  <p:nvPr/>
                </p:nvCxnSpPr>
                <p:spPr>
                  <a:xfrm flipV="1">
                    <a:off x="9501539" y="5997026"/>
                    <a:ext cx="556861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08623A7C-6FBE-4641-8CE5-76F8262EB4F6}"/>
                      </a:ext>
                    </a:extLst>
                  </p:cNvPr>
                  <p:cNvSpPr txBox="1"/>
                  <p:nvPr/>
                </p:nvSpPr>
                <p:spPr>
                  <a:xfrm>
                    <a:off x="9842755" y="5738724"/>
                    <a:ext cx="8338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Consolas" panose="020B0609020204030204" pitchFamily="49" charset="0"/>
                      </a:rPr>
                      <a:t>...</a:t>
                    </a:r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EFB2EF7D-03D8-4748-A243-DC64D10CA157}"/>
                  </a:ext>
                </a:extLst>
              </p:cNvPr>
              <p:cNvGrpSpPr/>
              <p:nvPr/>
            </p:nvGrpSpPr>
            <p:grpSpPr>
              <a:xfrm>
                <a:off x="9003828" y="3104475"/>
                <a:ext cx="2656607" cy="416524"/>
                <a:chOff x="8019980" y="5436816"/>
                <a:chExt cx="2656607" cy="416524"/>
              </a:xfrm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38286075-4770-41FB-B07F-AA35B282DDE2}"/>
                    </a:ext>
                  </a:extLst>
                </p:cNvPr>
                <p:cNvSpPr/>
                <p:nvPr/>
              </p:nvSpPr>
              <p:spPr>
                <a:xfrm>
                  <a:off x="8019980" y="5565967"/>
                  <a:ext cx="1481559" cy="28737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*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llseek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endParaRP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5702F803-5358-43B4-83C7-E8C7892DB4AE}"/>
                    </a:ext>
                  </a:extLst>
                </p:cNvPr>
                <p:cNvGrpSpPr/>
                <p:nvPr/>
              </p:nvGrpSpPr>
              <p:grpSpPr>
                <a:xfrm>
                  <a:off x="9501539" y="5436816"/>
                  <a:ext cx="1175048" cy="400110"/>
                  <a:chOff x="9501539" y="5738724"/>
                  <a:chExt cx="1175048" cy="400110"/>
                </a:xfrm>
              </p:grpSpPr>
              <p:cxnSp>
                <p:nvCxnSpPr>
                  <p:cNvPr id="175" name="Straight Arrow Connector 174">
                    <a:extLst>
                      <a:ext uri="{FF2B5EF4-FFF2-40B4-BE49-F238E27FC236}">
                        <a16:creationId xmlns:a16="http://schemas.microsoft.com/office/drawing/2014/main" id="{98DAB98F-B00E-4B62-A04D-DB3C783D39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01539" y="5997026"/>
                    <a:ext cx="556861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8E596BE4-BB88-490B-BF2E-B80BE81BB5EC}"/>
                      </a:ext>
                    </a:extLst>
                  </p:cNvPr>
                  <p:cNvSpPr txBox="1"/>
                  <p:nvPr/>
                </p:nvSpPr>
                <p:spPr>
                  <a:xfrm>
                    <a:off x="9842755" y="5738724"/>
                    <a:ext cx="8338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Consolas" panose="020B0609020204030204" pitchFamily="49" charset="0"/>
                      </a:rPr>
                      <a:t>...</a:t>
                    </a:r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25B496FF-39DA-440A-89AC-06FDE7414DCF}"/>
                  </a:ext>
                </a:extLst>
              </p:cNvPr>
              <p:cNvGrpSpPr/>
              <p:nvPr/>
            </p:nvGrpSpPr>
            <p:grpSpPr>
              <a:xfrm>
                <a:off x="9003828" y="2825309"/>
                <a:ext cx="2656607" cy="408317"/>
                <a:chOff x="8019980" y="5157650"/>
                <a:chExt cx="2656607" cy="408317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6443C677-59AE-4D15-9712-270DAEB438A0}"/>
                    </a:ext>
                  </a:extLst>
                </p:cNvPr>
                <p:cNvSpPr/>
                <p:nvPr/>
              </p:nvSpPr>
              <p:spPr>
                <a:xfrm>
                  <a:off x="8019980" y="5278594"/>
                  <a:ext cx="1481559" cy="28737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*write</a:t>
                  </a:r>
                </a:p>
              </p:txBody>
            </p: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ABB79C80-23FE-408E-B5C7-1BCB73FAEB3C}"/>
                    </a:ext>
                  </a:extLst>
                </p:cNvPr>
                <p:cNvGrpSpPr/>
                <p:nvPr/>
              </p:nvGrpSpPr>
              <p:grpSpPr>
                <a:xfrm>
                  <a:off x="9501539" y="5157650"/>
                  <a:ext cx="1175048" cy="400110"/>
                  <a:chOff x="9501539" y="5738724"/>
                  <a:chExt cx="1175048" cy="400110"/>
                </a:xfrm>
              </p:grpSpPr>
              <p:cxnSp>
                <p:nvCxnSpPr>
                  <p:cNvPr id="171" name="Straight Arrow Connector 170">
                    <a:extLst>
                      <a:ext uri="{FF2B5EF4-FFF2-40B4-BE49-F238E27FC236}">
                        <a16:creationId xmlns:a16="http://schemas.microsoft.com/office/drawing/2014/main" id="{DD49166C-8F66-4BA3-92C8-001877D156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01539" y="5997026"/>
                    <a:ext cx="556861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E2E4903C-D036-414E-B96A-E59E650342AD}"/>
                      </a:ext>
                    </a:extLst>
                  </p:cNvPr>
                  <p:cNvSpPr txBox="1"/>
                  <p:nvPr/>
                </p:nvSpPr>
                <p:spPr>
                  <a:xfrm>
                    <a:off x="9842755" y="5738724"/>
                    <a:ext cx="8338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Consolas" panose="020B0609020204030204" pitchFamily="49" charset="0"/>
                      </a:rPr>
                      <a:t>...</a:t>
                    </a:r>
                  </a:p>
                </p:txBody>
              </p:sp>
            </p:grp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99276169-5086-49C6-88FD-3D7784DDC2CF}"/>
                  </a:ext>
                </a:extLst>
              </p:cNvPr>
              <p:cNvGrpSpPr/>
              <p:nvPr/>
            </p:nvGrpSpPr>
            <p:grpSpPr>
              <a:xfrm>
                <a:off x="9003828" y="2539815"/>
                <a:ext cx="2656607" cy="406438"/>
                <a:chOff x="8019980" y="4872156"/>
                <a:chExt cx="2656607" cy="406438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241DED5E-52ED-42B0-88ED-AB27FB810EE8}"/>
                    </a:ext>
                  </a:extLst>
                </p:cNvPr>
                <p:cNvSpPr/>
                <p:nvPr/>
              </p:nvSpPr>
              <p:spPr>
                <a:xfrm>
                  <a:off x="8019980" y="4991221"/>
                  <a:ext cx="1481559" cy="28737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*read</a:t>
                  </a:r>
                </a:p>
              </p:txBody>
            </p: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D671F11E-FB35-47DC-BA89-2CCEDD692F5B}"/>
                    </a:ext>
                  </a:extLst>
                </p:cNvPr>
                <p:cNvGrpSpPr/>
                <p:nvPr/>
              </p:nvGrpSpPr>
              <p:grpSpPr>
                <a:xfrm>
                  <a:off x="9501539" y="4872156"/>
                  <a:ext cx="1175048" cy="400110"/>
                  <a:chOff x="9501539" y="5738724"/>
                  <a:chExt cx="1175048" cy="400110"/>
                </a:xfrm>
              </p:grpSpPr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65494D63-75E0-482A-9581-9D1F250A66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01539" y="5997026"/>
                    <a:ext cx="556861" cy="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88A93163-17F0-4574-A4E5-5C40B58BD36F}"/>
                      </a:ext>
                    </a:extLst>
                  </p:cNvPr>
                  <p:cNvSpPr txBox="1"/>
                  <p:nvPr/>
                </p:nvSpPr>
                <p:spPr>
                  <a:xfrm>
                    <a:off x="9842755" y="5738724"/>
                    <a:ext cx="8338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Consolas" panose="020B0609020204030204" pitchFamily="49" charset="0"/>
                      </a:rPr>
                      <a:t>...</a:t>
                    </a:r>
                  </a:p>
                </p:txBody>
              </p:sp>
            </p:grpSp>
          </p:grp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F5826A74-1AD2-4015-A043-FD8A92B7C2F9}"/>
                  </a:ext>
                </a:extLst>
              </p:cNvPr>
              <p:cNvSpPr txBox="1"/>
              <p:nvPr/>
            </p:nvSpPr>
            <p:spPr>
              <a:xfrm>
                <a:off x="6147893" y="2839557"/>
                <a:ext cx="26853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Compilation 2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CBD6D7A-8C9C-47B1-B723-98C371051671}"/>
                </a:ext>
              </a:extLst>
            </p:cNvPr>
            <p:cNvGrpSpPr/>
            <p:nvPr/>
          </p:nvGrpSpPr>
          <p:grpSpPr>
            <a:xfrm>
              <a:off x="9003828" y="2267258"/>
              <a:ext cx="2656607" cy="400110"/>
              <a:chOff x="8019980" y="4599599"/>
              <a:chExt cx="2656607" cy="400110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BC53DD6-3405-4547-9EEE-CF8506206DDE}"/>
                  </a:ext>
                </a:extLst>
              </p:cNvPr>
              <p:cNvSpPr/>
              <p:nvPr/>
            </p:nvSpPr>
            <p:spPr>
              <a:xfrm>
                <a:off x="8019980" y="4703848"/>
                <a:ext cx="1481559" cy="2873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*open</a:t>
                </a:r>
              </a:p>
            </p:txBody>
          </p: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4B4DD0D5-B643-4CDC-B7B1-F5C594471177}"/>
                  </a:ext>
                </a:extLst>
              </p:cNvPr>
              <p:cNvGrpSpPr/>
              <p:nvPr/>
            </p:nvGrpSpPr>
            <p:grpSpPr>
              <a:xfrm>
                <a:off x="9501539" y="4599599"/>
                <a:ext cx="1175048" cy="400110"/>
                <a:chOff x="9501539" y="5738724"/>
                <a:chExt cx="1175048" cy="400110"/>
              </a:xfrm>
            </p:grpSpPr>
            <p:cxnSp>
              <p:nvCxnSpPr>
                <p:cNvPr id="156" name="Straight Arrow Connector 155">
                  <a:extLst>
                    <a:ext uri="{FF2B5EF4-FFF2-40B4-BE49-F238E27FC236}">
                      <a16:creationId xmlns:a16="http://schemas.microsoft.com/office/drawing/2014/main" id="{DD310FC8-0E90-42E8-AE32-C9CB008A46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01539" y="5997026"/>
                  <a:ext cx="556861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6E186013-C945-48AB-A0DB-6D394B3403CD}"/>
                    </a:ext>
                  </a:extLst>
                </p:cNvPr>
                <p:cNvSpPr txBox="1"/>
                <p:nvPr/>
              </p:nvSpPr>
              <p:spPr>
                <a:xfrm>
                  <a:off x="9842755" y="5738724"/>
                  <a:ext cx="8338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nsolas" panose="020B0609020204030204" pitchFamily="49" charset="0"/>
                    </a:rPr>
                    <a:t>...</a:t>
                  </a:r>
                </a:p>
              </p:txBody>
            </p:sp>
          </p:grpSp>
        </p:grpSp>
      </p:grp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4D76064-8B8F-4E00-AA0D-E5ABBD3D5933}"/>
              </a:ext>
            </a:extLst>
          </p:cNvPr>
          <p:cNvCxnSpPr/>
          <p:nvPr/>
        </p:nvCxnSpPr>
        <p:spPr>
          <a:xfrm>
            <a:off x="6356234" y="299792"/>
            <a:ext cx="0" cy="615674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547 -0.0032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E047B3-76D6-443E-AEF5-5675D898DFC9}"/>
              </a:ext>
            </a:extLst>
          </p:cNvPr>
          <p:cNvSpPr txBox="1"/>
          <p:nvPr/>
        </p:nvSpPr>
        <p:spPr>
          <a:xfrm>
            <a:off x="81023" y="98856"/>
            <a:ext cx="6603982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//Chickadee’s </a:t>
            </a:r>
            <a:r>
              <a:rPr lang="en-US" sz="2000" dirty="0" err="1">
                <a:latin typeface="Consolas" panose="020B0609020204030204" pitchFamily="49" charset="0"/>
              </a:rPr>
              <a:t>kernel.hh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000" dirty="0">
                <a:latin typeface="Consolas" panose="020B0609020204030204" pitchFamily="49" charset="0"/>
              </a:rPr>
              <a:t> proc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pid_t</a:t>
            </a:r>
            <a:r>
              <a:rPr lang="en-US" sz="2000" dirty="0">
                <a:latin typeface="Consolas" panose="020B0609020204030204" pitchFamily="49" charset="0"/>
              </a:rPr>
              <a:t> id_;                    //0(this)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regstate</a:t>
            </a:r>
            <a:r>
              <a:rPr lang="en-US" sz="2000" dirty="0">
                <a:latin typeface="Consolas" panose="020B0609020204030204" pitchFamily="49" charset="0"/>
              </a:rPr>
              <a:t>* regs_;              //8(this)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yieldstate</a:t>
            </a:r>
            <a:r>
              <a:rPr lang="en-US" sz="2000" dirty="0">
                <a:latin typeface="Consolas" panose="020B0609020204030204" pitchFamily="49" charset="0"/>
              </a:rPr>
              <a:t>* yields_;          //16(this)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std::atomic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 err="1">
                <a:latin typeface="Consolas" panose="020B0609020204030204" pitchFamily="49" charset="0"/>
              </a:rPr>
              <a:t>pstate</a:t>
            </a:r>
            <a:r>
              <a:rPr lang="en-US" sz="2000" dirty="0">
                <a:latin typeface="Consolas" panose="020B0609020204030204" pitchFamily="49" charset="0"/>
              </a:rPr>
              <a:t>_;     //24(this)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x86_64_pagetable* </a:t>
            </a:r>
            <a:r>
              <a:rPr lang="en-US" sz="2000" dirty="0" err="1">
                <a:latin typeface="Consolas" panose="020B0609020204030204" pitchFamily="49" charset="0"/>
              </a:rPr>
              <a:t>pagetable</a:t>
            </a:r>
            <a:r>
              <a:rPr lang="en-US" sz="2000" dirty="0">
                <a:latin typeface="Consolas" panose="020B0609020204030204" pitchFamily="49" charset="0"/>
              </a:rPr>
              <a:t>_; //32(this)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//...other stuff...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621429-9FBC-4065-8732-542F523EF8DF}"/>
              </a:ext>
            </a:extLst>
          </p:cNvPr>
          <p:cNvSpPr/>
          <p:nvPr/>
        </p:nvSpPr>
        <p:spPr>
          <a:xfrm>
            <a:off x="466210" y="2299474"/>
            <a:ext cx="7590395" cy="33209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A07657-4B7F-405A-897F-0D201C995960}"/>
              </a:ext>
            </a:extLst>
          </p:cNvPr>
          <p:cNvGrpSpPr/>
          <p:nvPr/>
        </p:nvGrpSpPr>
        <p:grpSpPr>
          <a:xfrm>
            <a:off x="8186128" y="1062678"/>
            <a:ext cx="3839183" cy="4833386"/>
            <a:chOff x="8186128" y="1445741"/>
            <a:chExt cx="3839183" cy="48333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6FBDB1-D6BD-44E9-A932-0BD8AA716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205180" y="2707252"/>
              <a:ext cx="3800475" cy="35718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F388FE-DD5E-4163-8D3B-DC01DFE3E26F}"/>
                </a:ext>
              </a:extLst>
            </p:cNvPr>
            <p:cNvSpPr/>
            <p:nvPr/>
          </p:nvSpPr>
          <p:spPr>
            <a:xfrm>
              <a:off x="8186128" y="1445741"/>
              <a:ext cx="3839183" cy="124405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>
                  <a:latin typeface="Segoe UI" panose="020B0502040204020203" pitchFamily="34" charset="0"/>
                  <a:cs typeface="Segoe UI" panose="020B0502040204020203" pitchFamily="34" charset="0"/>
                </a:rPr>
                <a:t>The </a:t>
              </a:r>
              <a:r>
                <a:rPr lang="en-US" sz="23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buf</a:t>
              </a:r>
              <a:r>
                <a:rPr lang="en-US" sz="2300" dirty="0">
                  <a:latin typeface="Segoe UI" panose="020B0502040204020203" pitchFamily="34" charset="0"/>
                  <a:cs typeface="Segoe UI" panose="020B0502040204020203" pitchFamily="34" charset="0"/>
                </a:rPr>
                <a:t> and </a:t>
              </a:r>
              <a:r>
                <a:rPr lang="en-US" sz="23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buf_len</a:t>
              </a:r>
              <a:r>
                <a:rPr lang="en-US" sz="2300" dirty="0">
                  <a:latin typeface="Segoe UI" panose="020B0502040204020203" pitchFamily="34" charset="0"/>
                  <a:cs typeface="Segoe UI" panose="020B0502040204020203" pitchFamily="34" charset="0"/>
                </a:rPr>
                <a:t> arguments are controlled by untrusted user-level code!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94EEDB-8ECB-4E8A-9A34-7A66CCA26DD0}"/>
              </a:ext>
            </a:extLst>
          </p:cNvPr>
          <p:cNvGrpSpPr/>
          <p:nvPr/>
        </p:nvGrpSpPr>
        <p:grpSpPr>
          <a:xfrm>
            <a:off x="951619" y="4821924"/>
            <a:ext cx="7376981" cy="1273969"/>
            <a:chOff x="951619" y="4747782"/>
            <a:chExt cx="7376981" cy="12739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BB7A7B-839E-49B0-BE43-068FD32CDCFC}"/>
                </a:ext>
              </a:extLst>
            </p:cNvPr>
            <p:cNvSpPr txBox="1"/>
            <p:nvPr/>
          </p:nvSpPr>
          <p:spPr>
            <a:xfrm>
              <a:off x="951619" y="5498531"/>
              <a:ext cx="7376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Should be 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min(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sizeof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(id_), ...)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!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C7D5B2F-FD03-41EA-A74A-B8DDE26A5700}"/>
                </a:ext>
              </a:extLst>
            </p:cNvPr>
            <p:cNvGrpSpPr/>
            <p:nvPr/>
          </p:nvGrpSpPr>
          <p:grpSpPr>
            <a:xfrm>
              <a:off x="1754967" y="4747782"/>
              <a:ext cx="5520476" cy="845991"/>
              <a:chOff x="1754967" y="4747782"/>
              <a:chExt cx="5520476" cy="845991"/>
            </a:xfrm>
          </p:grpSpPr>
          <p:sp>
            <p:nvSpPr>
              <p:cNvPr id="18" name="Right Brace 17">
                <a:extLst>
                  <a:ext uri="{FF2B5EF4-FFF2-40B4-BE49-F238E27FC236}">
                    <a16:creationId xmlns:a16="http://schemas.microsoft.com/office/drawing/2014/main" id="{14CEDD61-2752-4C9F-AA32-6466397EDC51}"/>
                  </a:ext>
                </a:extLst>
              </p:cNvPr>
              <p:cNvSpPr/>
              <p:nvPr/>
            </p:nvSpPr>
            <p:spPr>
              <a:xfrm rot="5400000">
                <a:off x="4343464" y="2159285"/>
                <a:ext cx="343482" cy="5520476"/>
              </a:xfrm>
              <a:prstGeom prst="rightBrace">
                <a:avLst>
                  <a:gd name="adj1" fmla="val 0"/>
                  <a:gd name="adj2" fmla="val 87757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F2D4C19-DF94-4A5E-B8B2-9077E768A5D3}"/>
                  </a:ext>
                </a:extLst>
              </p:cNvPr>
              <p:cNvCxnSpPr/>
              <p:nvPr/>
            </p:nvCxnSpPr>
            <p:spPr>
              <a:xfrm>
                <a:off x="2432594" y="5056909"/>
                <a:ext cx="0" cy="53686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849DC4-9973-4B6D-B8F0-7DC09945153D}"/>
              </a:ext>
            </a:extLst>
          </p:cNvPr>
          <p:cNvGrpSpPr/>
          <p:nvPr/>
        </p:nvGrpSpPr>
        <p:grpSpPr>
          <a:xfrm>
            <a:off x="81023" y="3996368"/>
            <a:ext cx="7728906" cy="2878136"/>
            <a:chOff x="81023" y="3996368"/>
            <a:chExt cx="7728906" cy="28781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6F1584-85E8-4EC1-BF07-381CFF8F430F}"/>
                </a:ext>
              </a:extLst>
            </p:cNvPr>
            <p:cNvSpPr txBox="1"/>
            <p:nvPr/>
          </p:nvSpPr>
          <p:spPr>
            <a:xfrm>
              <a:off x="81023" y="6089674"/>
              <a:ext cx="737698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 to validate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buf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—e.g., is it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nullptr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? Does it point to valid user-level memory?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EC8A54E-CA17-41FF-857B-420765D99605}"/>
                </a:ext>
              </a:extLst>
            </p:cNvPr>
            <p:cNvGrpSpPr/>
            <p:nvPr/>
          </p:nvGrpSpPr>
          <p:grpSpPr>
            <a:xfrm>
              <a:off x="254196" y="3996368"/>
              <a:ext cx="7555733" cy="2093306"/>
              <a:chOff x="254196" y="3996368"/>
              <a:chExt cx="7555733" cy="2093306"/>
            </a:xfrm>
          </p:grpSpPr>
          <p:sp>
            <p:nvSpPr>
              <p:cNvPr id="24" name="Right Bracket 23">
                <a:extLst>
                  <a:ext uri="{FF2B5EF4-FFF2-40B4-BE49-F238E27FC236}">
                    <a16:creationId xmlns:a16="http://schemas.microsoft.com/office/drawing/2014/main" id="{2327859A-AC66-4C3A-8746-4D4F49BC2AB9}"/>
                  </a:ext>
                </a:extLst>
              </p:cNvPr>
              <p:cNvSpPr/>
              <p:nvPr/>
            </p:nvSpPr>
            <p:spPr>
              <a:xfrm rot="5400000">
                <a:off x="4701617" y="1023937"/>
                <a:ext cx="135881" cy="6080743"/>
              </a:xfrm>
              <a:prstGeom prst="rightBracket">
                <a:avLst>
                  <a:gd name="adj" fmla="val 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3699AF0-A7D9-445B-9D9C-1B15B15CF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7661" y="4132248"/>
                <a:ext cx="0" cy="2650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EF7159E-DE42-4159-A864-A18C8F0CB9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196" y="4397339"/>
                <a:ext cx="358976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690140C-01A3-4FC0-AF2E-A0B3DE285D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612" y="4377264"/>
                <a:ext cx="0" cy="17124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F75483-249A-46FF-B6E7-AF2ACEB6981E}"/>
              </a:ext>
            </a:extLst>
          </p:cNvPr>
          <p:cNvSpPr txBox="1"/>
          <p:nvPr/>
        </p:nvSpPr>
        <p:spPr>
          <a:xfrm>
            <a:off x="466210" y="2311831"/>
            <a:ext cx="8171161" cy="33085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anose="020B0609020204030204" pitchFamily="49" charset="0"/>
              </a:rPr>
              <a:t>//Imagine that Chickadee added a new </a:t>
            </a:r>
            <a:r>
              <a:rPr lang="en-US" sz="1900" dirty="0" err="1">
                <a:latin typeface="Consolas" panose="020B0609020204030204" pitchFamily="49" charset="0"/>
              </a:rPr>
              <a:t>syscall</a:t>
            </a:r>
            <a:r>
              <a:rPr lang="en-US" sz="1900" dirty="0">
                <a:latin typeface="Consolas" panose="020B0609020204030204" pitchFamily="49" charset="0"/>
              </a:rPr>
              <a:t> . . .</a:t>
            </a:r>
          </a:p>
          <a:p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case</a:t>
            </a:r>
            <a:r>
              <a:rPr lang="en-US" sz="1900" dirty="0">
                <a:latin typeface="Consolas" panose="020B0609020204030204" pitchFamily="49" charset="0"/>
              </a:rPr>
              <a:t> SYSCALL_VOLDEMORT: {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//A user-level program invokes 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   </a:t>
            </a:r>
            <a:r>
              <a:rPr lang="en-US" sz="1900" dirty="0" err="1">
                <a:latin typeface="Consolas" panose="020B0609020204030204" pitchFamily="49" charset="0"/>
              </a:rPr>
              <a:t>syscall_voldemort</a:t>
            </a:r>
            <a:r>
              <a:rPr lang="en-US" sz="1900" dirty="0">
                <a:latin typeface="Consolas" panose="020B0609020204030204" pitchFamily="49" charset="0"/>
              </a:rPr>
              <a:t>(void*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, </a:t>
            </a:r>
            <a:r>
              <a:rPr lang="en-US" sz="1900" dirty="0" err="1"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</a:rPr>
              <a:t>buf_len</a:t>
            </a:r>
            <a:r>
              <a:rPr lang="en-US" sz="19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//to copy proc::id_ into the provided user-level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.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</a:t>
            </a:r>
            <a:r>
              <a:rPr lang="en-US" sz="1900" dirty="0" err="1">
                <a:latin typeface="Consolas" panose="020B0609020204030204" pitchFamily="49" charset="0"/>
              </a:rPr>
              <a:t>memcpy</a:t>
            </a:r>
            <a:r>
              <a:rPr lang="en-US" sz="1900" dirty="0">
                <a:latin typeface="Consolas" panose="020B0609020204030204" pitchFamily="49" charset="0"/>
              </a:rPr>
              <a:t>(</a:t>
            </a:r>
            <a:r>
              <a:rPr lang="nn-NO" sz="1900" dirty="0">
                <a:latin typeface="Consolas" panose="020B0609020204030204" pitchFamily="49" charset="0"/>
              </a:rPr>
              <a:t>reinterpret_cast&lt;</a:t>
            </a:r>
            <a:r>
              <a:rPr lang="nn-NO" sz="19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nn-NO" sz="1900" dirty="0">
                <a:latin typeface="Consolas" panose="020B0609020204030204" pitchFamily="49" charset="0"/>
              </a:rPr>
              <a:t>*&gt;(regs-&gt;reg_rdi)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dst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this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src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 err="1">
                <a:latin typeface="Consolas" panose="020B0609020204030204" pitchFamily="49" charset="0"/>
              </a:rPr>
              <a:t>reinterpret_cast</a:t>
            </a:r>
            <a:r>
              <a:rPr lang="en-US" sz="1900" dirty="0">
                <a:latin typeface="Consolas" panose="020B0609020204030204" pitchFamily="49" charset="0"/>
              </a:rPr>
              <a:t>&lt;</a:t>
            </a:r>
            <a:r>
              <a:rPr lang="en-US" sz="19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&gt;(regs-&gt;</a:t>
            </a:r>
            <a:r>
              <a:rPr lang="en-US" sz="1900" dirty="0" err="1">
                <a:latin typeface="Consolas" panose="020B0609020204030204" pitchFamily="49" charset="0"/>
              </a:rPr>
              <a:t>reg_rsi</a:t>
            </a:r>
            <a:r>
              <a:rPr lang="en-US" sz="19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                           //num bytes to copy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19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1E37D0-6C4E-4B9B-A3FF-FB6FA7A2F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640" y="1520638"/>
            <a:ext cx="9317610" cy="60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E047B3-76D6-443E-AEF5-5675D898DFC9}"/>
              </a:ext>
            </a:extLst>
          </p:cNvPr>
          <p:cNvSpPr txBox="1"/>
          <p:nvPr/>
        </p:nvSpPr>
        <p:spPr>
          <a:xfrm>
            <a:off x="81023" y="98856"/>
            <a:ext cx="6603982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//Chickadee’s </a:t>
            </a:r>
            <a:r>
              <a:rPr lang="en-US" sz="2000" dirty="0" err="1">
                <a:latin typeface="Consolas" panose="020B0609020204030204" pitchFamily="49" charset="0"/>
              </a:rPr>
              <a:t>kernel.hh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000" dirty="0">
                <a:latin typeface="Consolas" panose="020B0609020204030204" pitchFamily="49" charset="0"/>
              </a:rPr>
              <a:t> proc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pid_t</a:t>
            </a:r>
            <a:r>
              <a:rPr lang="en-US" sz="2000" dirty="0">
                <a:latin typeface="Consolas" panose="020B0609020204030204" pitchFamily="49" charset="0"/>
              </a:rPr>
              <a:t> id_;                    //0(this)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regstate</a:t>
            </a:r>
            <a:r>
              <a:rPr lang="en-US" sz="2000" dirty="0">
                <a:latin typeface="Consolas" panose="020B0609020204030204" pitchFamily="49" charset="0"/>
              </a:rPr>
              <a:t>* regs_;              //8(this)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yieldstate</a:t>
            </a:r>
            <a:r>
              <a:rPr lang="en-US" sz="2000" dirty="0">
                <a:latin typeface="Consolas" panose="020B0609020204030204" pitchFamily="49" charset="0"/>
              </a:rPr>
              <a:t>* yields_;          //16(this)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std::atomic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 err="1">
                <a:latin typeface="Consolas" panose="020B0609020204030204" pitchFamily="49" charset="0"/>
              </a:rPr>
              <a:t>pstate</a:t>
            </a:r>
            <a:r>
              <a:rPr lang="en-US" sz="2000" dirty="0">
                <a:latin typeface="Consolas" panose="020B0609020204030204" pitchFamily="49" charset="0"/>
              </a:rPr>
              <a:t>_;     //24(this)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x86_64_pagetable* </a:t>
            </a:r>
            <a:r>
              <a:rPr lang="en-US" sz="2000" dirty="0" err="1">
                <a:latin typeface="Consolas" panose="020B0609020204030204" pitchFamily="49" charset="0"/>
              </a:rPr>
              <a:t>pagetable</a:t>
            </a:r>
            <a:r>
              <a:rPr lang="en-US" sz="2000" dirty="0">
                <a:latin typeface="Consolas" panose="020B0609020204030204" pitchFamily="49" charset="0"/>
              </a:rPr>
              <a:t>_; //32(this)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//...other stuff...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621429-9FBC-4065-8732-542F523EF8DF}"/>
              </a:ext>
            </a:extLst>
          </p:cNvPr>
          <p:cNvSpPr/>
          <p:nvPr/>
        </p:nvSpPr>
        <p:spPr>
          <a:xfrm>
            <a:off x="466210" y="2299474"/>
            <a:ext cx="7590395" cy="33209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6FBDB1-D6BD-44E9-A932-0BD8AA71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05180" y="2324189"/>
            <a:ext cx="3800475" cy="35718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F388FE-DD5E-4163-8D3B-DC01DFE3E26F}"/>
              </a:ext>
            </a:extLst>
          </p:cNvPr>
          <p:cNvSpPr/>
          <p:nvPr/>
        </p:nvSpPr>
        <p:spPr>
          <a:xfrm>
            <a:off x="8186128" y="1062678"/>
            <a:ext cx="3839183" cy="12440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300" dirty="0" err="1">
                <a:latin typeface="Consolas" panose="020B0609020204030204" pitchFamily="49" charset="0"/>
                <a:cs typeface="Segoe UI" panose="020B0502040204020203" pitchFamily="34" charset="0"/>
              </a:rPr>
              <a:t>buf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300" dirty="0" err="1">
                <a:latin typeface="Consolas" panose="020B0609020204030204" pitchFamily="49" charset="0"/>
                <a:cs typeface="Segoe UI" panose="020B0502040204020203" pitchFamily="34" charset="0"/>
              </a:rPr>
              <a:t>buf_len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arguments are controlled by untrusted user-level code!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75483-249A-46FF-B6E7-AF2ACEB6981E}"/>
              </a:ext>
            </a:extLst>
          </p:cNvPr>
          <p:cNvSpPr txBox="1"/>
          <p:nvPr/>
        </p:nvSpPr>
        <p:spPr>
          <a:xfrm>
            <a:off x="466210" y="2311831"/>
            <a:ext cx="8171161" cy="33085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anose="020B0609020204030204" pitchFamily="49" charset="0"/>
              </a:rPr>
              <a:t>//Imagine that Chickadee added a new </a:t>
            </a:r>
            <a:r>
              <a:rPr lang="en-US" sz="1900" dirty="0" err="1">
                <a:latin typeface="Consolas" panose="020B0609020204030204" pitchFamily="49" charset="0"/>
              </a:rPr>
              <a:t>syscall</a:t>
            </a:r>
            <a:r>
              <a:rPr lang="en-US" sz="1900" dirty="0">
                <a:latin typeface="Consolas" panose="020B0609020204030204" pitchFamily="49" charset="0"/>
              </a:rPr>
              <a:t> . . .</a:t>
            </a:r>
          </a:p>
          <a:p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case</a:t>
            </a:r>
            <a:r>
              <a:rPr lang="en-US" sz="1900" dirty="0">
                <a:latin typeface="Consolas" panose="020B0609020204030204" pitchFamily="49" charset="0"/>
              </a:rPr>
              <a:t> SYSCALL_VOLDEMORT: {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//A user-level program invokes 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   </a:t>
            </a:r>
            <a:r>
              <a:rPr lang="en-US" sz="1900" dirty="0" err="1">
                <a:latin typeface="Consolas" panose="020B0609020204030204" pitchFamily="49" charset="0"/>
              </a:rPr>
              <a:t>syscall_voldemort</a:t>
            </a:r>
            <a:r>
              <a:rPr lang="en-US" sz="1900" dirty="0">
                <a:latin typeface="Consolas" panose="020B0609020204030204" pitchFamily="49" charset="0"/>
              </a:rPr>
              <a:t>(void*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, </a:t>
            </a:r>
            <a:r>
              <a:rPr lang="en-US" sz="1900" dirty="0" err="1"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</a:rPr>
              <a:t>buf_len</a:t>
            </a:r>
            <a:r>
              <a:rPr lang="en-US" sz="19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//to copy proc::id_ into the provided user-level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.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</a:t>
            </a:r>
            <a:r>
              <a:rPr lang="en-US" sz="1900" dirty="0" err="1">
                <a:latin typeface="Consolas" panose="020B0609020204030204" pitchFamily="49" charset="0"/>
              </a:rPr>
              <a:t>memcpy</a:t>
            </a:r>
            <a:r>
              <a:rPr lang="en-US" sz="1900" dirty="0">
                <a:latin typeface="Consolas" panose="020B0609020204030204" pitchFamily="49" charset="0"/>
              </a:rPr>
              <a:t>(</a:t>
            </a:r>
            <a:r>
              <a:rPr lang="nn-NO" sz="1900" dirty="0">
                <a:latin typeface="Consolas" panose="020B0609020204030204" pitchFamily="49" charset="0"/>
              </a:rPr>
              <a:t>reinterpret_cast&lt;</a:t>
            </a:r>
            <a:r>
              <a:rPr lang="nn-NO" sz="19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nn-NO" sz="1900" dirty="0">
                <a:latin typeface="Consolas" panose="020B0609020204030204" pitchFamily="49" charset="0"/>
              </a:rPr>
              <a:t>*&gt;(regs-&gt;reg_rdi)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dst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this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src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 err="1">
                <a:latin typeface="Consolas" panose="020B0609020204030204" pitchFamily="49" charset="0"/>
              </a:rPr>
              <a:t>reinterpret_cast</a:t>
            </a:r>
            <a:r>
              <a:rPr lang="en-US" sz="1900" dirty="0">
                <a:latin typeface="Consolas" panose="020B0609020204030204" pitchFamily="49" charset="0"/>
              </a:rPr>
              <a:t>&lt;</a:t>
            </a:r>
            <a:r>
              <a:rPr lang="en-US" sz="19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&gt;(regs-&gt;</a:t>
            </a:r>
            <a:r>
              <a:rPr lang="en-US" sz="1900" dirty="0" err="1">
                <a:latin typeface="Consolas" panose="020B0609020204030204" pitchFamily="49" charset="0"/>
              </a:rPr>
              <a:t>reg_rsi</a:t>
            </a:r>
            <a:r>
              <a:rPr lang="en-US" sz="19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                           //num bytes to copy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19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B1A777-D5C4-42CA-88E7-814346985BC4}"/>
              </a:ext>
            </a:extLst>
          </p:cNvPr>
          <p:cNvSpPr txBox="1"/>
          <p:nvPr/>
        </p:nvSpPr>
        <p:spPr>
          <a:xfrm>
            <a:off x="392068" y="5689850"/>
            <a:ext cx="771991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 vulnerability: Passing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buf_len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=40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allows user-level code to read the first five fields of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struct proc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into a user-level buffer!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62D144B-A048-47D8-9EB3-71318C45E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05180" y="2324190"/>
            <a:ext cx="3800475" cy="35718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E047B3-76D6-443E-AEF5-5675D898DFC9}"/>
              </a:ext>
            </a:extLst>
          </p:cNvPr>
          <p:cNvSpPr txBox="1"/>
          <p:nvPr/>
        </p:nvSpPr>
        <p:spPr>
          <a:xfrm>
            <a:off x="81023" y="98856"/>
            <a:ext cx="6603982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//Chickadee’s </a:t>
            </a:r>
            <a:r>
              <a:rPr lang="en-US" sz="2000" dirty="0" err="1">
                <a:latin typeface="Consolas" panose="020B0609020204030204" pitchFamily="49" charset="0"/>
              </a:rPr>
              <a:t>kernel.hh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000" dirty="0">
                <a:latin typeface="Consolas" panose="020B0609020204030204" pitchFamily="49" charset="0"/>
              </a:rPr>
              <a:t> proc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pid_t</a:t>
            </a:r>
            <a:r>
              <a:rPr lang="en-US" sz="2000" dirty="0">
                <a:latin typeface="Consolas" panose="020B0609020204030204" pitchFamily="49" charset="0"/>
              </a:rPr>
              <a:t> id_;                    //0(this)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regstate</a:t>
            </a:r>
            <a:r>
              <a:rPr lang="en-US" sz="2000" dirty="0">
                <a:latin typeface="Consolas" panose="020B0609020204030204" pitchFamily="49" charset="0"/>
              </a:rPr>
              <a:t>* regs_;              //8(this)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yieldstate</a:t>
            </a:r>
            <a:r>
              <a:rPr lang="en-US" sz="2000" dirty="0">
                <a:latin typeface="Consolas" panose="020B0609020204030204" pitchFamily="49" charset="0"/>
              </a:rPr>
              <a:t>* yields_;          //16(this)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std::atomic</a:t>
            </a:r>
            <a:r>
              <a:rPr lang="en-US" sz="2000" dirty="0"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&gt; </a:t>
            </a:r>
            <a:r>
              <a:rPr lang="en-US" sz="2000" dirty="0" err="1">
                <a:latin typeface="Consolas" panose="020B0609020204030204" pitchFamily="49" charset="0"/>
              </a:rPr>
              <a:t>pstate</a:t>
            </a:r>
            <a:r>
              <a:rPr lang="en-US" sz="2000" dirty="0">
                <a:latin typeface="Consolas" panose="020B0609020204030204" pitchFamily="49" charset="0"/>
              </a:rPr>
              <a:t>_;     //24(this)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x86_64_pagetable* </a:t>
            </a:r>
            <a:r>
              <a:rPr lang="en-US" sz="2000" dirty="0" err="1">
                <a:latin typeface="Consolas" panose="020B0609020204030204" pitchFamily="49" charset="0"/>
              </a:rPr>
              <a:t>pagetable</a:t>
            </a:r>
            <a:r>
              <a:rPr lang="en-US" sz="2000" dirty="0">
                <a:latin typeface="Consolas" panose="020B0609020204030204" pitchFamily="49" charset="0"/>
              </a:rPr>
              <a:t>_; //32(this)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//...other stuff...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621429-9FBC-4065-8732-542F523EF8DF}"/>
              </a:ext>
            </a:extLst>
          </p:cNvPr>
          <p:cNvSpPr/>
          <p:nvPr/>
        </p:nvSpPr>
        <p:spPr>
          <a:xfrm>
            <a:off x="466210" y="2299474"/>
            <a:ext cx="7590395" cy="33209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6FBDB1-D6BD-44E9-A932-0BD8AA71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05180" y="2324189"/>
            <a:ext cx="3800475" cy="35718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F388FE-DD5E-4163-8D3B-DC01DFE3E26F}"/>
              </a:ext>
            </a:extLst>
          </p:cNvPr>
          <p:cNvSpPr/>
          <p:nvPr/>
        </p:nvSpPr>
        <p:spPr>
          <a:xfrm>
            <a:off x="8186128" y="1062678"/>
            <a:ext cx="3839183" cy="12440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300" dirty="0" err="1">
                <a:latin typeface="Consolas" panose="020B0609020204030204" pitchFamily="49" charset="0"/>
                <a:cs typeface="Segoe UI" panose="020B0502040204020203" pitchFamily="34" charset="0"/>
              </a:rPr>
              <a:t>buf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300" dirty="0" err="1">
                <a:latin typeface="Consolas" panose="020B0609020204030204" pitchFamily="49" charset="0"/>
                <a:cs typeface="Segoe UI" panose="020B0502040204020203" pitchFamily="34" charset="0"/>
              </a:rPr>
              <a:t>buf_len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arguments are controlled by untrusted user-level code!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75483-249A-46FF-B6E7-AF2ACEB6981E}"/>
              </a:ext>
            </a:extLst>
          </p:cNvPr>
          <p:cNvSpPr txBox="1"/>
          <p:nvPr/>
        </p:nvSpPr>
        <p:spPr>
          <a:xfrm>
            <a:off x="466210" y="2311831"/>
            <a:ext cx="8171161" cy="33085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anose="020B0609020204030204" pitchFamily="49" charset="0"/>
              </a:rPr>
              <a:t>//Imagine that Chickadee added a new </a:t>
            </a:r>
            <a:r>
              <a:rPr lang="en-US" sz="1900" dirty="0" err="1">
                <a:latin typeface="Consolas" panose="020B0609020204030204" pitchFamily="49" charset="0"/>
              </a:rPr>
              <a:t>syscall</a:t>
            </a:r>
            <a:r>
              <a:rPr lang="en-US" sz="1900" dirty="0">
                <a:latin typeface="Consolas" panose="020B0609020204030204" pitchFamily="49" charset="0"/>
              </a:rPr>
              <a:t> . . .</a:t>
            </a:r>
          </a:p>
          <a:p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case</a:t>
            </a:r>
            <a:r>
              <a:rPr lang="en-US" sz="1900" dirty="0">
                <a:latin typeface="Consolas" panose="020B0609020204030204" pitchFamily="49" charset="0"/>
              </a:rPr>
              <a:t> SYSCALL_VOLDEMORT: {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//A user-level program invokes 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   </a:t>
            </a:r>
            <a:r>
              <a:rPr lang="en-US" sz="1900" dirty="0" err="1">
                <a:latin typeface="Consolas" panose="020B0609020204030204" pitchFamily="49" charset="0"/>
              </a:rPr>
              <a:t>syscall_voldemort</a:t>
            </a:r>
            <a:r>
              <a:rPr lang="en-US" sz="1900" dirty="0">
                <a:latin typeface="Consolas" panose="020B0609020204030204" pitchFamily="49" charset="0"/>
              </a:rPr>
              <a:t>(void*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, </a:t>
            </a:r>
            <a:r>
              <a:rPr lang="en-US" sz="1900" dirty="0" err="1"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</a:rPr>
              <a:t>buf_len</a:t>
            </a:r>
            <a:r>
              <a:rPr lang="en-US" sz="19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//to copy proc::id_ into the provided user-level </a:t>
            </a:r>
            <a:r>
              <a:rPr lang="en-US" sz="1900" dirty="0" err="1">
                <a:latin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</a:rPr>
              <a:t>.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</a:t>
            </a:r>
            <a:r>
              <a:rPr lang="en-US" sz="1900" dirty="0" err="1">
                <a:latin typeface="Consolas" panose="020B0609020204030204" pitchFamily="49" charset="0"/>
              </a:rPr>
              <a:t>memcpy</a:t>
            </a:r>
            <a:r>
              <a:rPr lang="en-US" sz="1900" dirty="0">
                <a:latin typeface="Consolas" panose="020B0609020204030204" pitchFamily="49" charset="0"/>
              </a:rPr>
              <a:t>(</a:t>
            </a:r>
            <a:r>
              <a:rPr lang="nn-NO" sz="1900" dirty="0">
                <a:latin typeface="Consolas" panose="020B0609020204030204" pitchFamily="49" charset="0"/>
              </a:rPr>
              <a:t>reinterpret_cast&lt;</a:t>
            </a:r>
            <a:r>
              <a:rPr lang="nn-NO" sz="19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nn-NO" sz="1900" dirty="0">
                <a:latin typeface="Consolas" panose="020B0609020204030204" pitchFamily="49" charset="0"/>
              </a:rPr>
              <a:t>*&gt;(regs-&gt;reg_rdi)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dst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this</a:t>
            </a:r>
            <a:r>
              <a:rPr lang="en-US" sz="1900" dirty="0">
                <a:latin typeface="Consolas" panose="020B0609020204030204" pitchFamily="49" charset="0"/>
              </a:rPr>
              <a:t>, //</a:t>
            </a:r>
            <a:r>
              <a:rPr lang="en-US" sz="1900" dirty="0" err="1">
                <a:latin typeface="Consolas" panose="020B0609020204030204" pitchFamily="49" charset="0"/>
              </a:rPr>
              <a:t>src</a:t>
            </a:r>
            <a:endParaRPr lang="en-US" sz="1900" dirty="0">
              <a:latin typeface="Consolas" panose="020B0609020204030204" pitchFamily="49" charset="0"/>
            </a:endParaRPr>
          </a:p>
          <a:p>
            <a:r>
              <a:rPr lang="en-US" sz="1900" dirty="0">
                <a:latin typeface="Consolas" panose="020B0609020204030204" pitchFamily="49" charset="0"/>
              </a:rPr>
              <a:t>         </a:t>
            </a:r>
            <a:r>
              <a:rPr lang="en-US" sz="1900" dirty="0" err="1">
                <a:latin typeface="Consolas" panose="020B0609020204030204" pitchFamily="49" charset="0"/>
              </a:rPr>
              <a:t>reinterpret_cast</a:t>
            </a:r>
            <a:r>
              <a:rPr lang="en-US" sz="1900" dirty="0">
                <a:latin typeface="Consolas" panose="020B0609020204030204" pitchFamily="49" charset="0"/>
              </a:rPr>
              <a:t>&lt;</a:t>
            </a:r>
            <a:r>
              <a:rPr lang="en-US" sz="19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1900" dirty="0">
                <a:latin typeface="Consolas" panose="020B0609020204030204" pitchFamily="49" charset="0"/>
              </a:rPr>
              <a:t>&gt;(regs-&gt;</a:t>
            </a:r>
            <a:r>
              <a:rPr lang="en-US" sz="1900" dirty="0" err="1">
                <a:latin typeface="Consolas" panose="020B0609020204030204" pitchFamily="49" charset="0"/>
              </a:rPr>
              <a:t>reg_rsi</a:t>
            </a:r>
            <a:r>
              <a:rPr lang="en-US" sz="19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                           //num bytes to copy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</a:t>
            </a:r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return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19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B1A777-D5C4-42CA-88E7-814346985BC4}"/>
              </a:ext>
            </a:extLst>
          </p:cNvPr>
          <p:cNvSpPr txBox="1"/>
          <p:nvPr/>
        </p:nvSpPr>
        <p:spPr>
          <a:xfrm>
            <a:off x="392068" y="5689850"/>
            <a:ext cx="771991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Write vulnerability: Setting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buf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=32(this)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buf_len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=8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allows user-level code to overwrite the page table pointer with the bytes in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id_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7932F0-B74D-4D5D-A9CA-6BBF71040BA4}"/>
              </a:ext>
            </a:extLst>
          </p:cNvPr>
          <p:cNvGrpSpPr/>
          <p:nvPr/>
        </p:nvGrpSpPr>
        <p:grpSpPr>
          <a:xfrm>
            <a:off x="8186128" y="2319085"/>
            <a:ext cx="3839183" cy="4378277"/>
            <a:chOff x="8186128" y="2319085"/>
            <a:chExt cx="3839183" cy="437827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F245B04-7E8B-43E2-A992-91566D5A0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5180" y="2319085"/>
              <a:ext cx="3804002" cy="33209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4241D3-BF1F-4005-A5CF-A801DDF6AA96}"/>
                </a:ext>
              </a:extLst>
            </p:cNvPr>
            <p:cNvSpPr/>
            <p:nvPr/>
          </p:nvSpPr>
          <p:spPr>
            <a:xfrm>
              <a:off x="8186128" y="5689850"/>
              <a:ext cx="3839183" cy="1007512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>
                  <a:latin typeface="Segoe UI" panose="020B0502040204020203" pitchFamily="34" charset="0"/>
                  <a:cs typeface="Segoe UI" panose="020B0502040204020203" pitchFamily="34" charset="0"/>
                </a:rPr>
                <a:t>Something insane will happen at some point</a:t>
              </a:r>
            </a:p>
          </p:txBody>
        </p:sp>
      </p:grpSp>
      <p:sp>
        <p:nvSpPr>
          <p:cNvPr id="3" name="Arrow: Right 2">
            <a:extLst>
              <a:ext uri="{FF2B5EF4-FFF2-40B4-BE49-F238E27FC236}">
                <a16:creationId xmlns:a16="http://schemas.microsoft.com/office/drawing/2014/main" id="{9A596E0E-A324-4BDB-A6D9-6E4DBF61A204}"/>
              </a:ext>
            </a:extLst>
          </p:cNvPr>
          <p:cNvSpPr/>
          <p:nvPr/>
        </p:nvSpPr>
        <p:spPr>
          <a:xfrm>
            <a:off x="7505444" y="6435706"/>
            <a:ext cx="699736" cy="315801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4958-662E-4378-9444-D765AC809B56}"/>
              </a:ext>
            </a:extLst>
          </p:cNvPr>
          <p:cNvSpPr txBox="1"/>
          <p:nvPr/>
        </p:nvSpPr>
        <p:spPr>
          <a:xfrm>
            <a:off x="1640397" y="409433"/>
            <a:ext cx="6416208" cy="15542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sz="1900" dirty="0">
                <a:latin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</a:rPr>
              <a:t>cpustate</a:t>
            </a:r>
            <a:r>
              <a:rPr lang="en-US" sz="1900" dirty="0">
                <a:latin typeface="Consolas" panose="020B0609020204030204" pitchFamily="49" charset="0"/>
              </a:rPr>
              <a:t>::schedule(proc* </a:t>
            </a:r>
            <a:r>
              <a:rPr lang="en-US" sz="1900" dirty="0" err="1">
                <a:latin typeface="Consolas" panose="020B0609020204030204" pitchFamily="49" charset="0"/>
              </a:rPr>
              <a:t>yielding_from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//Find a runnable process, then . . .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set_pagetable</a:t>
            </a:r>
            <a:r>
              <a:rPr lang="en-US" sz="1900" dirty="0">
                <a:latin typeface="Consolas" panose="020B0609020204030204" pitchFamily="49" charset="0"/>
              </a:rPr>
              <a:t>(current_-&gt;</a:t>
            </a:r>
            <a:r>
              <a:rPr lang="en-US" sz="1900" dirty="0" err="1">
                <a:latin typeface="Consolas" panose="020B0609020204030204" pitchFamily="49" charset="0"/>
              </a:rPr>
              <a:t>pagetable</a:t>
            </a:r>
            <a:r>
              <a:rPr lang="en-US" sz="1900" dirty="0">
                <a:latin typeface="Consolas" panose="020B0609020204030204" pitchFamily="49" charset="0"/>
              </a:rPr>
              <a:t>_);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    current_-&gt;resume(); // does not return</a:t>
            </a:r>
          </a:p>
          <a:p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29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2B7-BA6A-42FD-81F4-268022DF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8"/>
            <a:ext cx="10515600" cy="896516"/>
          </a:xfrm>
        </p:spPr>
        <p:txBody>
          <a:bodyPr/>
          <a:lstStyle/>
          <a:p>
            <a:r>
              <a:rPr lang="en-US" dirty="0"/>
              <a:t>Case study: Linux’s “</a:t>
            </a:r>
            <a:r>
              <a:rPr lang="en-US" dirty="0" err="1"/>
              <a:t>vnode</a:t>
            </a:r>
            <a:r>
              <a:rPr lang="en-US" dirty="0"/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70172-BC4B-4F69-981F-CA0150C40FF4}"/>
              </a:ext>
            </a:extLst>
          </p:cNvPr>
          <p:cNvSpPr txBox="1"/>
          <p:nvPr/>
        </p:nvSpPr>
        <p:spPr>
          <a:xfrm>
            <a:off x="428261" y="821802"/>
            <a:ext cx="115283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//Linux’s include/</a:t>
            </a:r>
            <a:r>
              <a:rPr lang="en-US" sz="2800" dirty="0" err="1">
                <a:latin typeface="Consolas" panose="020B0609020204030204" pitchFamily="49" charset="0"/>
              </a:rPr>
              <a:t>linux</a:t>
            </a:r>
            <a:r>
              <a:rPr lang="en-US" sz="2800" dirty="0">
                <a:latin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</a:rPr>
              <a:t>fs.h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file_operations</a:t>
            </a:r>
            <a:r>
              <a:rPr lang="en-US" sz="28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 (*open)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inode</a:t>
            </a:r>
            <a:r>
              <a:rPr lang="en-US" sz="2800" dirty="0">
                <a:latin typeface="Consolas" panose="020B0609020204030204" pitchFamily="49" charset="0"/>
              </a:rPr>
              <a:t>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ssize_t</a:t>
            </a:r>
            <a:r>
              <a:rPr lang="en-US" sz="2800" dirty="0">
                <a:latin typeface="Consolas" panose="020B0609020204030204" pitchFamily="49" charset="0"/>
              </a:rPr>
              <a:t> (*read)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char</a:t>
            </a:r>
            <a:r>
              <a:rPr lang="en-US" sz="2800" dirty="0">
                <a:latin typeface="Consolas" panose="020B0609020204030204" pitchFamily="49" charset="0"/>
              </a:rPr>
              <a:t> __user *,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     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ssize_t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(*write)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const char </a:t>
            </a:r>
            <a:r>
              <a:rPr lang="en-US" sz="2800" dirty="0">
                <a:latin typeface="Consolas" panose="020B0609020204030204" pitchFamily="49" charset="0"/>
              </a:rPr>
              <a:t>__user *,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              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*);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latin typeface="Consolas" panose="020B0609020204030204" pitchFamily="49" charset="0"/>
              </a:rPr>
              <a:t> (*</a:t>
            </a:r>
            <a:r>
              <a:rPr lang="en-US" sz="2800" dirty="0" err="1">
                <a:latin typeface="Consolas" panose="020B0609020204030204" pitchFamily="49" charset="0"/>
              </a:rPr>
              <a:t>llseek</a:t>
            </a:r>
            <a:r>
              <a:rPr lang="en-US" sz="2800" dirty="0">
                <a:latin typeface="Consolas" panose="020B0609020204030204" pitchFamily="49" charset="0"/>
              </a:rPr>
              <a:t>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loff_t</a:t>
            </a:r>
            <a:r>
              <a:rPr lang="en-US" sz="2800" dirty="0"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</a:rPr>
              <a:t> (*flush) 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latin typeface="Consolas" panose="020B0609020204030204" pitchFamily="49" charset="0"/>
              </a:rPr>
              <a:t> file *, </a:t>
            </a:r>
            <a:r>
              <a:rPr lang="en-US" sz="2800" dirty="0" err="1">
                <a:solidFill>
                  <a:srgbClr val="0070C0"/>
                </a:solidFill>
                <a:latin typeface="Consolas" panose="020B0609020204030204" pitchFamily="49" charset="0"/>
              </a:rPr>
              <a:t>fl_owner_t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id);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//...other stuff...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 __</a:t>
            </a:r>
            <a:r>
              <a:rPr lang="en-US" sz="2800" dirty="0" err="1">
                <a:latin typeface="Consolas" panose="020B0609020204030204" pitchFamily="49" charset="0"/>
              </a:rPr>
              <a:t>randomize_layout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1BE364-DB26-4AFC-AD2D-DD92F25BF6DD}"/>
              </a:ext>
            </a:extLst>
          </p:cNvPr>
          <p:cNvSpPr/>
          <p:nvPr/>
        </p:nvSpPr>
        <p:spPr>
          <a:xfrm>
            <a:off x="745603" y="5044190"/>
            <a:ext cx="4057891" cy="73157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657FE9-56EA-4FB4-B3BD-7E8985E37619}"/>
              </a:ext>
            </a:extLst>
          </p:cNvPr>
          <p:cNvGrpSpPr/>
          <p:nvPr/>
        </p:nvGrpSpPr>
        <p:grpSpPr>
          <a:xfrm>
            <a:off x="4043805" y="4740542"/>
            <a:ext cx="7889692" cy="2117458"/>
            <a:chOff x="4043805" y="4740542"/>
            <a:chExt cx="7889692" cy="21174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2CFE20-9959-43BF-86CC-DEB8510AE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3805" y="4740542"/>
              <a:ext cx="2796834" cy="2117458"/>
            </a:xfrm>
            <a:prstGeom prst="rect">
              <a:avLst/>
            </a:prstGeom>
          </p:spPr>
        </p:pic>
        <p:sp>
          <p:nvSpPr>
            <p:cNvPr id="9" name="Callout: Line with Accent Bar 8">
              <a:extLst>
                <a:ext uri="{FF2B5EF4-FFF2-40B4-BE49-F238E27FC236}">
                  <a16:creationId xmlns:a16="http://schemas.microsoft.com/office/drawing/2014/main" id="{B3AF4666-D1DA-4785-A3C4-90FF7BB9CFDC}"/>
                </a:ext>
              </a:extLst>
            </p:cNvPr>
            <p:cNvSpPr/>
            <p:nvPr/>
          </p:nvSpPr>
          <p:spPr>
            <a:xfrm>
              <a:off x="7407796" y="5044190"/>
              <a:ext cx="4525701" cy="992008"/>
            </a:xfrm>
            <a:prstGeom prst="accentCallout1">
              <a:avLst>
                <a:gd name="adj1" fmla="val 49364"/>
                <a:gd name="adj2" fmla="val -291"/>
                <a:gd name="adj3" fmla="val 80566"/>
                <a:gd name="adj4" fmla="val -1721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Instructs </a:t>
              </a:r>
              <a:r>
                <a:rPr lang="en-US" sz="28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gcc</a:t>
              </a:r>
              <a:r>
                <a:rPr lang="en-US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to generate different field offsets during each compilation!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056A53-F7E7-451D-A4C3-9F6A9B225829}"/>
              </a:ext>
            </a:extLst>
          </p:cNvPr>
          <p:cNvGrpSpPr/>
          <p:nvPr/>
        </p:nvGrpSpPr>
        <p:grpSpPr>
          <a:xfrm>
            <a:off x="6742031" y="0"/>
            <a:ext cx="5824857" cy="6858000"/>
            <a:chOff x="6396040" y="0"/>
            <a:chExt cx="5824857" cy="685800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37E680DA-BD20-4F5E-92E0-4427179114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97"/>
            <a:stretch/>
          </p:blipFill>
          <p:spPr bwMode="auto">
            <a:xfrm>
              <a:off x="6396040" y="0"/>
              <a:ext cx="582485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D92844-B4BA-47C6-A7BB-313C3B86DDE2}"/>
                </a:ext>
              </a:extLst>
            </p:cNvPr>
            <p:cNvSpPr txBox="1"/>
            <p:nvPr/>
          </p:nvSpPr>
          <p:spPr>
            <a:xfrm>
              <a:off x="6586150" y="143032"/>
              <a:ext cx="53257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Makes it harder for malicious code to read and write known values at known offsets!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75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39271 -0.5071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BECA-6754-4867-A24F-05C51B9A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714" y="1518442"/>
            <a:ext cx="3263096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Unix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C002C-99F0-4A91-9AE4-E8BC9226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922" y="3187286"/>
            <a:ext cx="383507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Try to expose all OS-managed resources using file abstractions!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A34C04-0289-4AAB-82A8-8F5E7BE1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56922" cy="68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DFBD12E-9FB0-4456-B57B-4F2EE5DC6AA8}"/>
              </a:ext>
            </a:extLst>
          </p:cNvPr>
          <p:cNvGrpSpPr/>
          <p:nvPr/>
        </p:nvGrpSpPr>
        <p:grpSpPr>
          <a:xfrm>
            <a:off x="3222578" y="2274171"/>
            <a:ext cx="8884538" cy="1114570"/>
            <a:chOff x="3222578" y="2274171"/>
            <a:chExt cx="8884538" cy="111457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A01CF43-FE00-4B5A-A3D1-58EF31F4EBE0}"/>
                </a:ext>
              </a:extLst>
            </p:cNvPr>
            <p:cNvCxnSpPr>
              <a:cxnSpLocks/>
            </p:cNvCxnSpPr>
            <p:nvPr/>
          </p:nvCxnSpPr>
          <p:spPr>
            <a:xfrm>
              <a:off x="3341217" y="2858946"/>
              <a:ext cx="876589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672F85-3405-401D-87D7-C7FCF9FAB092}"/>
                </a:ext>
              </a:extLst>
            </p:cNvPr>
            <p:cNvSpPr txBox="1"/>
            <p:nvPr/>
          </p:nvSpPr>
          <p:spPr>
            <a:xfrm>
              <a:off x="3222578" y="2274171"/>
              <a:ext cx="11690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0C5070-DE5E-40D4-8E22-484C1A49F061}"/>
                </a:ext>
              </a:extLst>
            </p:cNvPr>
            <p:cNvSpPr txBox="1"/>
            <p:nvPr/>
          </p:nvSpPr>
          <p:spPr>
            <a:xfrm>
              <a:off x="3222578" y="2803966"/>
              <a:ext cx="15230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Kernel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D7E8F37-149F-4D68-9D91-ADBCF5CDFA49}"/>
              </a:ext>
            </a:extLst>
          </p:cNvPr>
          <p:cNvSpPr/>
          <p:nvPr/>
        </p:nvSpPr>
        <p:spPr>
          <a:xfrm>
            <a:off x="5741034" y="69443"/>
            <a:ext cx="5937813" cy="697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code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87AEDC-E45D-443A-B8E3-A27D9817C91E}"/>
              </a:ext>
            </a:extLst>
          </p:cNvPr>
          <p:cNvGrpSpPr/>
          <p:nvPr/>
        </p:nvGrpSpPr>
        <p:grpSpPr>
          <a:xfrm>
            <a:off x="5741035" y="714859"/>
            <a:ext cx="5937813" cy="1374618"/>
            <a:chOff x="5741035" y="714859"/>
            <a:chExt cx="5937813" cy="13746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F32E96-B580-4A47-BFF4-22EFC71BB3B7}"/>
                </a:ext>
              </a:extLst>
            </p:cNvPr>
            <p:cNvSpPr/>
            <p:nvPr/>
          </p:nvSpPr>
          <p:spPr>
            <a:xfrm>
              <a:off x="5741035" y="1391981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libc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004F8-BD52-469A-9741-9C19FCA11417}"/>
                </a:ext>
              </a:extLst>
            </p:cNvPr>
            <p:cNvSpPr txBox="1"/>
            <p:nvPr/>
          </p:nvSpPr>
          <p:spPr>
            <a:xfrm>
              <a:off x="8827614" y="714859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2D4BB-4776-4768-8BA3-7D28C3CD97DE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>
              <a:off x="8709941" y="766939"/>
              <a:ext cx="1" cy="6250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0E89F4-B0F7-4223-BEC2-CC839AD69F68}"/>
              </a:ext>
            </a:extLst>
          </p:cNvPr>
          <p:cNvGrpSpPr/>
          <p:nvPr/>
        </p:nvGrpSpPr>
        <p:grpSpPr>
          <a:xfrm>
            <a:off x="5741033" y="3827954"/>
            <a:ext cx="5937813" cy="1345679"/>
            <a:chOff x="5741033" y="3827954"/>
            <a:chExt cx="5937813" cy="13456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FF8914-6ECD-425F-A1D3-FE768EF02851}"/>
                </a:ext>
              </a:extLst>
            </p:cNvPr>
            <p:cNvSpPr/>
            <p:nvPr/>
          </p:nvSpPr>
          <p:spPr>
            <a:xfrm>
              <a:off x="5741033" y="4476137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VFS interface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B4CE95-C49F-42C2-86CA-59ACD461BB06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>
              <a:off x="8709940" y="3874254"/>
              <a:ext cx="0" cy="6018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1FAF69-7F40-48E4-921D-E962944187D5}"/>
                </a:ext>
              </a:extLst>
            </p:cNvPr>
            <p:cNvSpPr txBox="1"/>
            <p:nvPr/>
          </p:nvSpPr>
          <p:spPr>
            <a:xfrm>
              <a:off x="8827614" y="3827954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vfs_write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E9B824-0428-4AC3-BBBC-BBD52300CC0F}"/>
              </a:ext>
            </a:extLst>
          </p:cNvPr>
          <p:cNvGrpSpPr/>
          <p:nvPr/>
        </p:nvGrpSpPr>
        <p:grpSpPr>
          <a:xfrm>
            <a:off x="5741033" y="2089477"/>
            <a:ext cx="5937813" cy="1784777"/>
            <a:chOff x="5741033" y="2089477"/>
            <a:chExt cx="5937813" cy="1784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3B9E06-7903-4D26-A935-B0BE1665897A}"/>
                </a:ext>
              </a:extLst>
            </p:cNvPr>
            <p:cNvSpPr txBox="1"/>
            <p:nvPr/>
          </p:nvSpPr>
          <p:spPr>
            <a:xfrm>
              <a:off x="8827614" y="2141936"/>
              <a:ext cx="2747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write()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2B1FD1-86F0-4A15-89BA-1F4B8C0D06BE}"/>
                </a:ext>
              </a:extLst>
            </p:cNvPr>
            <p:cNvSpPr/>
            <p:nvPr/>
          </p:nvSpPr>
          <p:spPr>
            <a:xfrm>
              <a:off x="5741033" y="3176758"/>
              <a:ext cx="5937813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System call dispatch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6E2E567-27AC-4B35-AB7E-A8B9E7AAFF30}"/>
                </a:ext>
              </a:extLst>
            </p:cNvPr>
            <p:cNvCxnSpPr>
              <a:cxnSpLocks/>
              <a:stCxn id="8" idx="2"/>
              <a:endCxn id="16" idx="0"/>
            </p:cNvCxnSpPr>
            <p:nvPr/>
          </p:nvCxnSpPr>
          <p:spPr>
            <a:xfrm flipH="1">
              <a:off x="8709940" y="2089477"/>
              <a:ext cx="2" cy="10872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7915C637-2926-4A5F-9957-F0096E93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29"/>
            <a:ext cx="4849792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VFS: A High-level View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5C6397-CE58-4930-8C95-62D3EECCAAC2}"/>
              </a:ext>
            </a:extLst>
          </p:cNvPr>
          <p:cNvGrpSpPr/>
          <p:nvPr/>
        </p:nvGrpSpPr>
        <p:grpSpPr>
          <a:xfrm>
            <a:off x="404160" y="5173633"/>
            <a:ext cx="11274686" cy="1495064"/>
            <a:chOff x="404160" y="5173633"/>
            <a:chExt cx="11274686" cy="14950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FD9304-57AD-4B22-8FE6-03BECAC297A5}"/>
                </a:ext>
              </a:extLst>
            </p:cNvPr>
            <p:cNvSpPr/>
            <p:nvPr/>
          </p:nvSpPr>
          <p:spPr>
            <a:xfrm>
              <a:off x="404160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ext4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0FD82-FBC1-42C9-95E2-634854526C02}"/>
                </a:ext>
              </a:extLst>
            </p:cNvPr>
            <p:cNvSpPr/>
            <p:nvPr/>
          </p:nvSpPr>
          <p:spPr>
            <a:xfrm>
              <a:off x="3285285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btrfs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C7ADDF-890F-4069-840D-B4C7E5ED0401}"/>
                </a:ext>
              </a:extLst>
            </p:cNvPr>
            <p:cNvSpPr/>
            <p:nvPr/>
          </p:nvSpPr>
          <p:spPr>
            <a:xfrm>
              <a:off x="6166410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NFS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D024EC6-2BC0-45F6-9DE6-9A28F834F113}"/>
                </a:ext>
              </a:extLst>
            </p:cNvPr>
            <p:cNvSpPr/>
            <p:nvPr/>
          </p:nvSpPr>
          <p:spPr>
            <a:xfrm>
              <a:off x="9047535" y="5971201"/>
              <a:ext cx="2631311" cy="6974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tty</a:t>
              </a:r>
              <a:endParaRPr lang="en-US" sz="3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F64AB550-76C3-4394-A03C-C789C9D57B1A}"/>
                </a:ext>
              </a:extLst>
            </p:cNvPr>
            <p:cNvCxnSpPr>
              <a:stCxn id="15" idx="2"/>
              <a:endCxn id="28" idx="0"/>
            </p:cNvCxnSpPr>
            <p:nvPr/>
          </p:nvCxnSpPr>
          <p:spPr>
            <a:xfrm rot="5400000">
              <a:off x="4816094" y="2077355"/>
              <a:ext cx="797568" cy="6990124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9BE7B808-68F7-42F3-B098-29BE263C91FA}"/>
                </a:ext>
              </a:extLst>
            </p:cNvPr>
            <p:cNvCxnSpPr>
              <a:stCxn id="15" idx="2"/>
              <a:endCxn id="31" idx="0"/>
            </p:cNvCxnSpPr>
            <p:nvPr/>
          </p:nvCxnSpPr>
          <p:spPr>
            <a:xfrm rot="16200000" flipH="1">
              <a:off x="9137781" y="4745791"/>
              <a:ext cx="797568" cy="1653251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69B612E8-3307-446C-9408-023F3CAFC7EC}"/>
                </a:ext>
              </a:extLst>
            </p:cNvPr>
            <p:cNvCxnSpPr>
              <a:stCxn id="15" idx="2"/>
              <a:endCxn id="30" idx="0"/>
            </p:cNvCxnSpPr>
            <p:nvPr/>
          </p:nvCxnSpPr>
          <p:spPr>
            <a:xfrm rot="5400000">
              <a:off x="7697219" y="4958480"/>
              <a:ext cx="797568" cy="1227874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222D2958-B62C-4022-B84A-36F9E452B324}"/>
                </a:ext>
              </a:extLst>
            </p:cNvPr>
            <p:cNvCxnSpPr>
              <a:stCxn id="15" idx="2"/>
              <a:endCxn id="29" idx="0"/>
            </p:cNvCxnSpPr>
            <p:nvPr/>
          </p:nvCxnSpPr>
          <p:spPr>
            <a:xfrm rot="5400000">
              <a:off x="6256657" y="3517918"/>
              <a:ext cx="797568" cy="4108999"/>
            </a:xfrm>
            <a:prstGeom prst="bentConnector3">
              <a:avLst>
                <a:gd name="adj1" fmla="val 63944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9C19E2-F648-4F6A-AFEC-516CE912A208}"/>
              </a:ext>
            </a:extLst>
          </p:cNvPr>
          <p:cNvGrpSpPr/>
          <p:nvPr/>
        </p:nvGrpSpPr>
        <p:grpSpPr>
          <a:xfrm>
            <a:off x="519737" y="5168688"/>
            <a:ext cx="11587379" cy="525916"/>
            <a:chOff x="519737" y="5168688"/>
            <a:chExt cx="11587379" cy="5259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987DF4-0F68-4EBB-AC2F-82CF45B2D042}"/>
                </a:ext>
              </a:extLst>
            </p:cNvPr>
            <p:cNvSpPr txBox="1"/>
            <p:nvPr/>
          </p:nvSpPr>
          <p:spPr>
            <a:xfrm>
              <a:off x="9360058" y="5171286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tty_write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43C321E-2E61-4FC3-90E0-E3736562EED1}"/>
                </a:ext>
              </a:extLst>
            </p:cNvPr>
            <p:cNvSpPr txBox="1"/>
            <p:nvPr/>
          </p:nvSpPr>
          <p:spPr>
            <a:xfrm>
              <a:off x="6350637" y="5171384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nfs_write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5DE440-607A-442A-9BC6-EADEB7459AE3}"/>
                </a:ext>
              </a:extLst>
            </p:cNvPr>
            <p:cNvSpPr txBox="1"/>
            <p:nvPr/>
          </p:nvSpPr>
          <p:spPr>
            <a:xfrm>
              <a:off x="3385759" y="5171286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btrfs_write</a:t>
              </a:r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()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F4B380D-7153-47AC-BDCC-2268F9025A6B}"/>
                </a:ext>
              </a:extLst>
            </p:cNvPr>
            <p:cNvSpPr txBox="1"/>
            <p:nvPr/>
          </p:nvSpPr>
          <p:spPr>
            <a:xfrm>
              <a:off x="519737" y="5168688"/>
              <a:ext cx="2747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  <a:cs typeface="Segoe UI" panose="020B0502040204020203" pitchFamily="34" charset="0"/>
                </a:rPr>
                <a:t>ext4_write()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9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146D-2433-4CD9-9066-ADACA3B9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38063"/>
            <a:ext cx="6227169" cy="94281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Per-process File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2B795-3D0F-4B32-9097-15933706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" y="604853"/>
            <a:ext cx="6224868" cy="6117220"/>
          </a:xfrm>
        </p:spPr>
        <p:txBody>
          <a:bodyPr>
            <a:normAutofit fontScale="92500"/>
          </a:bodyPr>
          <a:lstStyle/>
          <a:p>
            <a:r>
              <a:rPr lang="en-US" dirty="0"/>
              <a:t>Each process is associated with a file descriptor table</a:t>
            </a:r>
          </a:p>
          <a:p>
            <a:pPr lvl="1"/>
            <a:r>
              <a:rPr lang="en-US" dirty="0"/>
              <a:t>A file descriptor (e.g., that’s returned by </a:t>
            </a:r>
            <a:r>
              <a:rPr lang="en-US" dirty="0">
                <a:latin typeface="Consolas" panose="020B0609020204030204" pitchFamily="49" charset="0"/>
              </a:rPr>
              <a:t>open(“/</a:t>
            </a:r>
            <a:r>
              <a:rPr lang="en-US" dirty="0" err="1">
                <a:latin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</a:rPr>
              <a:t>/file.txt”, O_RDWR)</a:t>
            </a:r>
            <a:r>
              <a:rPr lang="en-US" dirty="0"/>
              <a:t>) is an index into the local process’s table</a:t>
            </a:r>
          </a:p>
          <a:p>
            <a:pPr lvl="1"/>
            <a:r>
              <a:rPr lang="en-US" dirty="0"/>
              <a:t>A valid file descriptor points to an entry in the system-wide open file table</a:t>
            </a:r>
          </a:p>
          <a:p>
            <a:pPr lvl="1"/>
            <a:r>
              <a:rPr lang="en-US" dirty="0"/>
              <a:t>A valid open file descriptor points to a </a:t>
            </a:r>
            <a:r>
              <a:rPr lang="en-US" dirty="0" err="1">
                <a:latin typeface="Consolas" panose="020B0609020204030204" pitchFamily="49" charset="0"/>
              </a:rPr>
              <a:t>vnode</a:t>
            </a:r>
            <a:r>
              <a:rPr lang="en-US" dirty="0"/>
              <a:t> instance for the associated open file</a:t>
            </a:r>
          </a:p>
          <a:p>
            <a:r>
              <a:rPr lang="en-US" dirty="0"/>
              <a:t>Terminal IO receives special treatment</a:t>
            </a:r>
          </a:p>
          <a:p>
            <a:pPr lvl="1"/>
            <a:r>
              <a:rPr lang="en-US" sz="2600" dirty="0"/>
              <a:t>By convention, file descriptors 0 (stdin), 1 (</a:t>
            </a:r>
            <a:r>
              <a:rPr lang="en-US" sz="2600" dirty="0" err="1"/>
              <a:t>stdout</a:t>
            </a:r>
            <a:r>
              <a:rPr lang="en-US" sz="2600" dirty="0"/>
              <a:t>), and 2 (stderr) refer to the process’s terminal file</a:t>
            </a:r>
          </a:p>
          <a:p>
            <a:pPr lvl="1"/>
            <a:r>
              <a:rPr lang="en-US" sz="2600" dirty="0"/>
              <a:t>In Chickadee’s pset3, this means that 0, 1, and 2 should point to the open file descriptor for the </a:t>
            </a:r>
            <a:r>
              <a:rPr lang="en-US" sz="2600" dirty="0" err="1">
                <a:latin typeface="Consolas" panose="020B0609020204030204" pitchFamily="49" charset="0"/>
              </a:rPr>
              <a:t>vnode</a:t>
            </a:r>
            <a:r>
              <a:rPr lang="en-US" sz="2600" dirty="0"/>
              <a:t> belonging to the “</a:t>
            </a:r>
            <a:r>
              <a:rPr lang="en-US" sz="2600" dirty="0" err="1"/>
              <a:t>keyboard+console</a:t>
            </a:r>
            <a:r>
              <a:rPr lang="en-US" sz="2600" dirty="0"/>
              <a:t>” file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BCDD5E-A4E4-4F33-9927-A8EB513BB9E1}"/>
              </a:ext>
            </a:extLst>
          </p:cNvPr>
          <p:cNvCxnSpPr/>
          <p:nvPr/>
        </p:nvCxnSpPr>
        <p:spPr>
          <a:xfrm>
            <a:off x="6227173" y="109966"/>
            <a:ext cx="0" cy="63197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49429BA8-FDB2-47FD-91B9-DFB8B4DEAE36}"/>
              </a:ext>
            </a:extLst>
          </p:cNvPr>
          <p:cNvSpPr txBox="1">
            <a:spLocks/>
          </p:cNvSpPr>
          <p:nvPr/>
        </p:nvSpPr>
        <p:spPr>
          <a:xfrm>
            <a:off x="6603886" y="-170470"/>
            <a:ext cx="5442824" cy="942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Suppose that a process has two disk files open (one for reading, one for writing) . . .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A9E31F4-A98A-4FEB-AF70-0AA197B7F7C5}"/>
              </a:ext>
            </a:extLst>
          </p:cNvPr>
          <p:cNvGrpSpPr/>
          <p:nvPr/>
        </p:nvGrpSpPr>
        <p:grpSpPr>
          <a:xfrm>
            <a:off x="6701371" y="509282"/>
            <a:ext cx="4808256" cy="1281901"/>
            <a:chOff x="6701371" y="509282"/>
            <a:chExt cx="4808256" cy="12819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112E84-E6E3-4F34-AD25-AD053B6891DF}"/>
                </a:ext>
              </a:extLst>
            </p:cNvPr>
            <p:cNvSpPr/>
            <p:nvPr/>
          </p:nvSpPr>
          <p:spPr>
            <a:xfrm>
              <a:off x="9100699" y="883530"/>
              <a:ext cx="2408928" cy="589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4638CE-0727-4412-9B3A-DBCF54574A02}"/>
                </a:ext>
              </a:extLst>
            </p:cNvPr>
            <p:cNvGrpSpPr/>
            <p:nvPr/>
          </p:nvGrpSpPr>
          <p:grpSpPr>
            <a:xfrm>
              <a:off x="9100701" y="1473411"/>
              <a:ext cx="1205532" cy="266219"/>
              <a:chOff x="6933236" y="2141312"/>
              <a:chExt cx="1205532" cy="266219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CEB5C0-4CE0-4C05-9C36-E2C447B66082}"/>
                  </a:ext>
                </a:extLst>
              </p:cNvPr>
              <p:cNvSpPr/>
              <p:nvPr/>
            </p:nvSpPr>
            <p:spPr>
              <a:xfrm>
                <a:off x="6933236" y="2141314"/>
                <a:ext cx="302452" cy="266217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F3233E-6C31-486E-897E-23378730D3D8}"/>
                  </a:ext>
                </a:extLst>
              </p:cNvPr>
              <p:cNvSpPr/>
              <p:nvPr/>
            </p:nvSpPr>
            <p:spPr>
              <a:xfrm>
                <a:off x="7233550" y="2141313"/>
                <a:ext cx="302452" cy="266217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7F8270-AF02-463C-A6AE-6CFD1267D91C}"/>
                  </a:ext>
                </a:extLst>
              </p:cNvPr>
              <p:cNvSpPr/>
              <p:nvPr/>
            </p:nvSpPr>
            <p:spPr>
              <a:xfrm>
                <a:off x="7536001" y="2141313"/>
                <a:ext cx="304587" cy="266217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06EBECD-537B-4DF6-A328-333CA9EE54A8}"/>
                  </a:ext>
                </a:extLst>
              </p:cNvPr>
              <p:cNvSpPr/>
              <p:nvPr/>
            </p:nvSpPr>
            <p:spPr>
              <a:xfrm>
                <a:off x="7840588" y="2141312"/>
                <a:ext cx="298180" cy="266217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B95D325-D1E7-4982-9C82-9E59C55DA331}"/>
                </a:ext>
              </a:extLst>
            </p:cNvPr>
            <p:cNvGrpSpPr/>
            <p:nvPr/>
          </p:nvGrpSpPr>
          <p:grpSpPr>
            <a:xfrm>
              <a:off x="10604409" y="1473411"/>
              <a:ext cx="304590" cy="266222"/>
              <a:chOff x="8136630" y="2141309"/>
              <a:chExt cx="304590" cy="26622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07F3B4-7852-46C3-A858-5EFD6AEB7710}"/>
                  </a:ext>
                </a:extLst>
              </p:cNvPr>
              <p:cNvSpPr/>
              <p:nvPr/>
            </p:nvSpPr>
            <p:spPr>
              <a:xfrm>
                <a:off x="8136630" y="2141314"/>
                <a:ext cx="302452" cy="2662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A0132DD-AF49-4DA5-9F1C-1C2A09FFBB5B}"/>
                  </a:ext>
                </a:extLst>
              </p:cNvPr>
              <p:cNvCxnSpPr/>
              <p:nvPr/>
            </p:nvCxnSpPr>
            <p:spPr>
              <a:xfrm flipH="1">
                <a:off x="8140906" y="2141311"/>
                <a:ext cx="296038" cy="2662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3818A7-D374-4DD4-A135-51BF9A1EF6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0906" y="2141309"/>
                <a:ext cx="300314" cy="266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FB481F-F820-4207-B76C-088802F33387}"/>
                </a:ext>
              </a:extLst>
            </p:cNvPr>
            <p:cNvSpPr/>
            <p:nvPr/>
          </p:nvSpPr>
          <p:spPr>
            <a:xfrm>
              <a:off x="10304095" y="1473411"/>
              <a:ext cx="302452" cy="26621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30AC9E4-6285-46D2-99DE-AE6608DA7958}"/>
                </a:ext>
              </a:extLst>
            </p:cNvPr>
            <p:cNvGrpSpPr/>
            <p:nvPr/>
          </p:nvGrpSpPr>
          <p:grpSpPr>
            <a:xfrm>
              <a:off x="10900447" y="1473411"/>
              <a:ext cx="304590" cy="266222"/>
              <a:chOff x="8136630" y="2141309"/>
              <a:chExt cx="304590" cy="26622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BB33EA0-0FF5-409A-9C85-2CAFBBF69394}"/>
                  </a:ext>
                </a:extLst>
              </p:cNvPr>
              <p:cNvSpPr/>
              <p:nvPr/>
            </p:nvSpPr>
            <p:spPr>
              <a:xfrm>
                <a:off x="8136630" y="2141314"/>
                <a:ext cx="302452" cy="2662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29DB893-F959-4A7D-B50C-33C811660E6A}"/>
                  </a:ext>
                </a:extLst>
              </p:cNvPr>
              <p:cNvCxnSpPr/>
              <p:nvPr/>
            </p:nvCxnSpPr>
            <p:spPr>
              <a:xfrm flipH="1">
                <a:off x="8140906" y="2141311"/>
                <a:ext cx="296038" cy="2662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7106CB8-99B3-4218-8DE8-21E0E2B4E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0906" y="2141309"/>
                <a:ext cx="300314" cy="266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F509B26-664A-487E-B4F2-EA51BE12D389}"/>
                </a:ext>
              </a:extLst>
            </p:cNvPr>
            <p:cNvGrpSpPr/>
            <p:nvPr/>
          </p:nvGrpSpPr>
          <p:grpSpPr>
            <a:xfrm>
              <a:off x="11202899" y="1473411"/>
              <a:ext cx="304590" cy="266222"/>
              <a:chOff x="8136630" y="2141309"/>
              <a:chExt cx="304590" cy="26622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F89463A-1B86-4F42-8E0E-454650DB545C}"/>
                  </a:ext>
                </a:extLst>
              </p:cNvPr>
              <p:cNvSpPr/>
              <p:nvPr/>
            </p:nvSpPr>
            <p:spPr>
              <a:xfrm>
                <a:off x="8136630" y="2141314"/>
                <a:ext cx="302452" cy="2662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712655C-92C7-4CC9-BC52-62A41C945D3D}"/>
                  </a:ext>
                </a:extLst>
              </p:cNvPr>
              <p:cNvCxnSpPr/>
              <p:nvPr/>
            </p:nvCxnSpPr>
            <p:spPr>
              <a:xfrm flipH="1">
                <a:off x="8140906" y="2141311"/>
                <a:ext cx="296038" cy="2662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12F1A15-B365-4889-AC95-46BB76E1F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0906" y="2141309"/>
                <a:ext cx="300314" cy="266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1254C5-547E-423B-AA8F-FD317979614A}"/>
                </a:ext>
              </a:extLst>
            </p:cNvPr>
            <p:cNvSpPr txBox="1"/>
            <p:nvPr/>
          </p:nvSpPr>
          <p:spPr>
            <a:xfrm>
              <a:off x="9372576" y="509282"/>
              <a:ext cx="186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struct proc</a:t>
              </a:r>
            </a:p>
          </p:txBody>
        </p:sp>
        <p:sp>
          <p:nvSpPr>
            <p:cNvPr id="37" name="Left Brace 36">
              <a:extLst>
                <a:ext uri="{FF2B5EF4-FFF2-40B4-BE49-F238E27FC236}">
                  <a16:creationId xmlns:a16="http://schemas.microsoft.com/office/drawing/2014/main" id="{52A5EE88-E9F2-4F59-92DB-2AABB1E0A458}"/>
                </a:ext>
              </a:extLst>
            </p:cNvPr>
            <p:cNvSpPr/>
            <p:nvPr/>
          </p:nvSpPr>
          <p:spPr>
            <a:xfrm>
              <a:off x="8885404" y="877118"/>
              <a:ext cx="147980" cy="575318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1B6D601-3B67-4862-BE48-3A7A4EB5D984}"/>
                </a:ext>
              </a:extLst>
            </p:cNvPr>
            <p:cNvSpPr txBox="1"/>
            <p:nvPr/>
          </p:nvSpPr>
          <p:spPr>
            <a:xfrm>
              <a:off x="7467028" y="756309"/>
              <a:ext cx="1402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Other fields</a:t>
              </a: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90627CBA-7CF1-4AC6-8E7C-D63E9AED4874}"/>
                </a:ext>
              </a:extLst>
            </p:cNvPr>
            <p:cNvSpPr/>
            <p:nvPr/>
          </p:nvSpPr>
          <p:spPr>
            <a:xfrm>
              <a:off x="8885404" y="1485709"/>
              <a:ext cx="147980" cy="258392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360B9-C47D-4164-B894-7C14AB63EE72}"/>
                </a:ext>
              </a:extLst>
            </p:cNvPr>
            <p:cNvSpPr txBox="1"/>
            <p:nvPr/>
          </p:nvSpPr>
          <p:spPr>
            <a:xfrm>
              <a:off x="6701371" y="1421851"/>
              <a:ext cx="2167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Eight-entry </a:t>
              </a: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fd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table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972A888-5F59-419E-8617-A3DE5E41E1F1}"/>
              </a:ext>
            </a:extLst>
          </p:cNvPr>
          <p:cNvGrpSpPr/>
          <p:nvPr/>
        </p:nvGrpSpPr>
        <p:grpSpPr>
          <a:xfrm>
            <a:off x="5457930" y="3005109"/>
            <a:ext cx="4753067" cy="3798272"/>
            <a:chOff x="5457930" y="3005109"/>
            <a:chExt cx="4753067" cy="379827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4C8A19E-D7BD-4365-AEC5-6268A47A7AAA}"/>
                </a:ext>
              </a:extLst>
            </p:cNvPr>
            <p:cNvSpPr txBox="1"/>
            <p:nvPr/>
          </p:nvSpPr>
          <p:spPr>
            <a:xfrm>
              <a:off x="5457930" y="6321646"/>
              <a:ext cx="4085859" cy="48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Code for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struct </a:t>
              </a:r>
              <a:r>
                <a:rPr lang="en-US" sz="1600" b="1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kb_c_vnode:public</a:t>
              </a: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1600" b="1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vnode</a:t>
              </a:r>
              <a:endParaRPr lang="en-US" sz="1600" b="1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7598964-315C-4960-995A-E62E98BC9631}"/>
                </a:ext>
              </a:extLst>
            </p:cNvPr>
            <p:cNvGrpSpPr/>
            <p:nvPr/>
          </p:nvGrpSpPr>
          <p:grpSpPr>
            <a:xfrm>
              <a:off x="6125138" y="3005109"/>
              <a:ext cx="4085859" cy="3290142"/>
              <a:chOff x="6125138" y="3005109"/>
              <a:chExt cx="4085859" cy="3290142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39030D-1F37-470B-83D5-DFAD0DE66EB4}"/>
                  </a:ext>
                </a:extLst>
              </p:cNvPr>
              <p:cNvSpPr txBox="1"/>
              <p:nvPr/>
            </p:nvSpPr>
            <p:spPr>
              <a:xfrm>
                <a:off x="6125138" y="4048487"/>
                <a:ext cx="4085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struct </a:t>
                </a:r>
                <a:r>
                  <a:rPr lang="en-US" dirty="0" err="1">
                    <a:latin typeface="Consolas" panose="020B0609020204030204" pitchFamily="49" charset="0"/>
                    <a:cs typeface="Segoe UI" panose="020B0502040204020203" pitchFamily="34" charset="0"/>
                  </a:rPr>
                  <a:t>kb_c_vnode:public</a:t>
                </a:r>
                <a:r>
                  <a:rPr lang="en-US" dirty="0">
                    <a:latin typeface="Consolas" panose="020B0609020204030204" pitchFamily="49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Consolas" panose="020B0609020204030204" pitchFamily="49" charset="0"/>
                    <a:cs typeface="Segoe UI" panose="020B0502040204020203" pitchFamily="34" charset="0"/>
                  </a:rPr>
                  <a:t>vnode</a:t>
                </a:r>
                <a:endParaRPr lang="en-US" dirty="0">
                  <a:latin typeface="Consolas" panose="020B0609020204030204" pitchFamily="49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05CEA48F-6BF0-4F52-8FC1-1E8F1A7B09DB}"/>
                  </a:ext>
                </a:extLst>
              </p:cNvPr>
              <p:cNvGrpSpPr/>
              <p:nvPr/>
            </p:nvGrpSpPr>
            <p:grpSpPr>
              <a:xfrm>
                <a:off x="6695691" y="3005109"/>
                <a:ext cx="2076113" cy="3290142"/>
                <a:chOff x="6695691" y="3005109"/>
                <a:chExt cx="2076113" cy="3290142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69A1F14-D376-4D03-9BDB-7D20D69247E9}"/>
                    </a:ext>
                  </a:extLst>
                </p:cNvPr>
                <p:cNvSpPr/>
                <p:nvPr/>
              </p:nvSpPr>
              <p:spPr>
                <a:xfrm>
                  <a:off x="6695691" y="4440048"/>
                  <a:ext cx="754297" cy="791710"/>
                </a:xfrm>
                <a:prstGeom prst="rect">
                  <a:avLst/>
                </a:prstGeom>
                <a:solidFill>
                  <a:srgbClr val="FFCC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3039468-7E9E-4E10-A866-069A4D0E7738}"/>
                    </a:ext>
                  </a:extLst>
                </p:cNvPr>
                <p:cNvSpPr/>
                <p:nvPr/>
              </p:nvSpPr>
              <p:spPr>
                <a:xfrm>
                  <a:off x="7093786" y="5503541"/>
                  <a:ext cx="754297" cy="791710"/>
                </a:xfrm>
                <a:prstGeom prst="rect">
                  <a:avLst/>
                </a:prstGeom>
                <a:solidFill>
                  <a:srgbClr val="FFCC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Connector: Elbow 51">
                  <a:extLst>
                    <a:ext uri="{FF2B5EF4-FFF2-40B4-BE49-F238E27FC236}">
                      <a16:creationId xmlns:a16="http://schemas.microsoft.com/office/drawing/2014/main" id="{88F3743A-200D-4B7C-A0B4-BBACD19690A6}"/>
                    </a:ext>
                  </a:extLst>
                </p:cNvPr>
                <p:cNvCxnSpPr>
                  <a:cxnSpLocks/>
                  <a:endCxn id="45" idx="3"/>
                </p:cNvCxnSpPr>
                <p:nvPr/>
              </p:nvCxnSpPr>
              <p:spPr>
                <a:xfrm rot="16200000" flipH="1">
                  <a:off x="7028688" y="5080001"/>
                  <a:ext cx="1246374" cy="392415"/>
                </a:xfrm>
                <a:prstGeom prst="bentConnector4">
                  <a:avLst>
                    <a:gd name="adj1" fmla="val 91"/>
                    <a:gd name="adj2" fmla="val 158255"/>
                  </a:avLst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or: Elbow 54">
                  <a:extLst>
                    <a:ext uri="{FF2B5EF4-FFF2-40B4-BE49-F238E27FC236}">
                      <a16:creationId xmlns:a16="http://schemas.microsoft.com/office/drawing/2014/main" id="{4E3CF9A4-449C-4CFB-9D2E-89DC9C516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021604" y="5307333"/>
                  <a:ext cx="1246374" cy="392415"/>
                </a:xfrm>
                <a:prstGeom prst="bentConnector4">
                  <a:avLst>
                    <a:gd name="adj1" fmla="val -29029"/>
                    <a:gd name="adj2" fmla="val 246743"/>
                  </a:avLst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FA88C88-9A79-4904-A92E-874385F3BA06}"/>
                    </a:ext>
                  </a:extLst>
                </p:cNvPr>
                <p:cNvSpPr txBox="1"/>
                <p:nvPr/>
              </p:nvSpPr>
              <p:spPr>
                <a:xfrm rot="5400000">
                  <a:off x="7722463" y="5196656"/>
                  <a:ext cx="179090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ssize_t</a:t>
                  </a:r>
                  <a:r>
                    <a:rPr lang="en-US" sz="14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 write(…)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13B1E83-87DE-415E-9F34-44878C6AF10E}"/>
                    </a:ext>
                  </a:extLst>
                </p:cNvPr>
                <p:cNvSpPr txBox="1"/>
                <p:nvPr/>
              </p:nvSpPr>
              <p:spPr>
                <a:xfrm rot="5400000">
                  <a:off x="7346435" y="5199283"/>
                  <a:ext cx="182413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>
                      <a:latin typeface="Consolas" panose="020B0609020204030204" pitchFamily="49" charset="0"/>
                      <a:cs typeface="Segoe UI" panose="020B0502040204020203" pitchFamily="34" charset="0"/>
                    </a:rPr>
                    <a:t>ssize_t</a:t>
                  </a:r>
                  <a:r>
                    <a:rPr lang="en-US" sz="1400" dirty="0">
                      <a:latin typeface="Consolas" panose="020B0609020204030204" pitchFamily="49" charset="0"/>
                      <a:cs typeface="Segoe UI" panose="020B0502040204020203" pitchFamily="34" charset="0"/>
                    </a:rPr>
                    <a:t> read(…)</a:t>
                  </a:r>
                </a:p>
              </p:txBody>
            </p:sp>
            <p:cxnSp>
              <p:nvCxnSpPr>
                <p:cNvPr id="105" name="Connector: Elbow 104">
                  <a:extLst>
                    <a:ext uri="{FF2B5EF4-FFF2-40B4-BE49-F238E27FC236}">
                      <a16:creationId xmlns:a16="http://schemas.microsoft.com/office/drawing/2014/main" id="{1B9D1FC9-8CBF-41D2-B1B1-D68D5E783F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128102" y="3149672"/>
                  <a:ext cx="1130831" cy="841705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35D5E46-A39A-4468-B63E-56A3B704D9B2}"/>
              </a:ext>
            </a:extLst>
          </p:cNvPr>
          <p:cNvGrpSpPr/>
          <p:nvPr/>
        </p:nvGrpSpPr>
        <p:grpSpPr>
          <a:xfrm>
            <a:off x="8125758" y="2984789"/>
            <a:ext cx="4226191" cy="3448137"/>
            <a:chOff x="8125758" y="2984789"/>
            <a:chExt cx="4226191" cy="34481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5AEEAA-063B-40CC-8E0B-DB17AC693D4E}"/>
                </a:ext>
              </a:extLst>
            </p:cNvPr>
            <p:cNvSpPr txBox="1"/>
            <p:nvPr/>
          </p:nvSpPr>
          <p:spPr>
            <a:xfrm>
              <a:off x="8125758" y="3613201"/>
              <a:ext cx="408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struct </a:t>
              </a:r>
              <a:r>
                <a:rPr lang="en-US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file_vnode:public</a:t>
              </a:r>
              <a:r>
                <a:rPr lang="en-US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vnode</a:t>
              </a:r>
              <a:endParaRPr lang="en-US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4CF2E4-780B-49A7-B4AC-E4F3B7A98966}"/>
                </a:ext>
              </a:extLst>
            </p:cNvPr>
            <p:cNvSpPr txBox="1"/>
            <p:nvPr/>
          </p:nvSpPr>
          <p:spPr>
            <a:xfrm>
              <a:off x="8266090" y="5951191"/>
              <a:ext cx="4085859" cy="48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Code for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struct </a:t>
              </a:r>
              <a:r>
                <a:rPr lang="en-US" sz="1600" b="1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file_vnode:public</a:t>
              </a:r>
              <a:r>
                <a:rPr lang="en-US" sz="1600" b="1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1600" b="1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vnode</a:t>
              </a:r>
              <a:endParaRPr lang="en-US" sz="1600" b="1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D3E32BB-2A23-46FD-AA2A-DBAA30EA7C93}"/>
                </a:ext>
              </a:extLst>
            </p:cNvPr>
            <p:cNvSpPr/>
            <p:nvPr/>
          </p:nvSpPr>
          <p:spPr>
            <a:xfrm>
              <a:off x="9902912" y="5154358"/>
              <a:ext cx="754297" cy="791710"/>
            </a:xfrm>
            <a:prstGeom prst="rect">
              <a:avLst/>
            </a:prstGeom>
            <a:solidFill>
              <a:srgbClr val="66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5D09539-372F-48B2-8ACB-DF1C07FE4E72}"/>
                </a:ext>
              </a:extLst>
            </p:cNvPr>
            <p:cNvSpPr/>
            <p:nvPr/>
          </p:nvSpPr>
          <p:spPr>
            <a:xfrm>
              <a:off x="11214406" y="4035383"/>
              <a:ext cx="754297" cy="7917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B9FF782-0E4F-4D72-BD8E-487F65B22FF8}"/>
                </a:ext>
              </a:extLst>
            </p:cNvPr>
            <p:cNvSpPr/>
            <p:nvPr/>
          </p:nvSpPr>
          <p:spPr>
            <a:xfrm>
              <a:off x="10378486" y="4035383"/>
              <a:ext cx="754297" cy="791710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5758BC91-8763-4045-8134-34AC92E5C86A}"/>
                </a:ext>
              </a:extLst>
            </p:cNvPr>
            <p:cNvCxnSpPr>
              <a:cxnSpLocks/>
              <a:stCxn id="50" idx="1"/>
              <a:endCxn id="48" idx="1"/>
            </p:cNvCxnSpPr>
            <p:nvPr/>
          </p:nvCxnSpPr>
          <p:spPr>
            <a:xfrm rot="10800000" flipV="1">
              <a:off x="9902912" y="4431237"/>
              <a:ext cx="475574" cy="1118975"/>
            </a:xfrm>
            <a:prstGeom prst="bentConnector3">
              <a:avLst>
                <a:gd name="adj1" fmla="val 148068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444B9F6-D90E-4FF7-A412-A80EADB59E8A}"/>
                </a:ext>
              </a:extLst>
            </p:cNvPr>
            <p:cNvCxnSpPr>
              <a:cxnSpLocks/>
            </p:cNvCxnSpPr>
            <p:nvPr/>
          </p:nvCxnSpPr>
          <p:spPr>
            <a:xfrm>
              <a:off x="9671418" y="5025911"/>
              <a:ext cx="2375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9FC2564-847D-412D-A8D5-98D9D200C275}"/>
                </a:ext>
              </a:extLst>
            </p:cNvPr>
            <p:cNvCxnSpPr>
              <a:cxnSpLocks/>
            </p:cNvCxnSpPr>
            <p:nvPr/>
          </p:nvCxnSpPr>
          <p:spPr>
            <a:xfrm>
              <a:off x="11968703" y="4424589"/>
              <a:ext cx="78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76AE67D-6283-47E7-86E4-593A34775B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46710" y="4419442"/>
              <a:ext cx="0" cy="6064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05518B2-5454-4CA1-A304-E6691C32AC82}"/>
                </a:ext>
              </a:extLst>
            </p:cNvPr>
            <p:cNvSpPr txBox="1"/>
            <p:nvPr/>
          </p:nvSpPr>
          <p:spPr>
            <a:xfrm>
              <a:off x="10493941" y="4775608"/>
              <a:ext cx="17597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ssize_t</a:t>
              </a:r>
              <a:r>
                <a:rPr lang="en-US" sz="1200" dirty="0">
                  <a:latin typeface="Consolas" panose="020B0609020204030204" pitchFamily="49" charset="0"/>
                  <a:cs typeface="Segoe UI" panose="020B0502040204020203" pitchFamily="34" charset="0"/>
                </a:rPr>
                <a:t> read(…)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1149E75-1F40-46A6-8727-3A2101ED5802}"/>
                </a:ext>
              </a:extLst>
            </p:cNvPr>
            <p:cNvSpPr txBox="1"/>
            <p:nvPr/>
          </p:nvSpPr>
          <p:spPr>
            <a:xfrm>
              <a:off x="10679129" y="5435767"/>
              <a:ext cx="15622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ssize_t</a:t>
              </a:r>
              <a:r>
                <a:rPr lang="en-US" sz="1200" dirty="0">
                  <a:latin typeface="Consolas" panose="020B0609020204030204" pitchFamily="49" charset="0"/>
                  <a:cs typeface="Segoe UI" panose="020B0502040204020203" pitchFamily="34" charset="0"/>
                </a:rPr>
                <a:t> write(…)</a:t>
              </a:r>
            </a:p>
          </p:txBody>
        </p:sp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7CD62449-0336-448A-AC6D-4A56D906C7E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657209" y="4365544"/>
              <a:ext cx="1311494" cy="1316233"/>
            </a:xfrm>
            <a:prstGeom prst="bentConnector3">
              <a:avLst>
                <a:gd name="adj1" fmla="val -13059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C484102-FDB3-4BC9-ACFF-3596D1BE06DA}"/>
                </a:ext>
              </a:extLst>
            </p:cNvPr>
            <p:cNvCxnSpPr>
              <a:cxnSpLocks/>
            </p:cNvCxnSpPr>
            <p:nvPr/>
          </p:nvCxnSpPr>
          <p:spPr>
            <a:xfrm>
              <a:off x="11132783" y="4359327"/>
              <a:ext cx="327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06784ED-F464-4331-AB47-E5BAF0799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65541" y="3942229"/>
              <a:ext cx="0" cy="4193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CD3FE94-3EFA-4DF2-9F51-1FEA08C9B0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4447" y="3942229"/>
              <a:ext cx="98824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74CA170-835B-4CFE-94A1-1DD2A51CB3C6}"/>
                </a:ext>
              </a:extLst>
            </p:cNvPr>
            <p:cNvCxnSpPr>
              <a:cxnSpLocks/>
            </p:cNvCxnSpPr>
            <p:nvPr/>
          </p:nvCxnSpPr>
          <p:spPr>
            <a:xfrm>
              <a:off x="12138553" y="3942229"/>
              <a:ext cx="0" cy="4309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or: Elbow 114">
              <a:extLst>
                <a:ext uri="{FF2B5EF4-FFF2-40B4-BE49-F238E27FC236}">
                  <a16:creationId xmlns:a16="http://schemas.microsoft.com/office/drawing/2014/main" id="{1BCF452F-977C-4338-ADF0-7BCFA739B27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616295" y="2623049"/>
              <a:ext cx="719603" cy="1450982"/>
            </a:xfrm>
            <a:prstGeom prst="bentConnector3">
              <a:avLst>
                <a:gd name="adj1" fmla="val 65669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or: Elbow 117">
              <a:extLst>
                <a:ext uri="{FF2B5EF4-FFF2-40B4-BE49-F238E27FC236}">
                  <a16:creationId xmlns:a16="http://schemas.microsoft.com/office/drawing/2014/main" id="{95295DAC-7535-4E93-A967-CA82DB6BEBB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568741" y="2795379"/>
              <a:ext cx="741408" cy="1120228"/>
            </a:xfrm>
            <a:prstGeom prst="bentConnector3">
              <a:avLst>
                <a:gd name="adj1" fmla="val 27914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01BA62D-654E-4212-AEEC-528258587F16}"/>
              </a:ext>
            </a:extLst>
          </p:cNvPr>
          <p:cNvGrpSpPr/>
          <p:nvPr/>
        </p:nvGrpSpPr>
        <p:grpSpPr>
          <a:xfrm>
            <a:off x="6097904" y="1722495"/>
            <a:ext cx="5982423" cy="1386286"/>
            <a:chOff x="6097904" y="1722495"/>
            <a:chExt cx="5982423" cy="1386286"/>
          </a:xfrm>
        </p:grpSpPr>
        <p:cxnSp>
          <p:nvCxnSpPr>
            <p:cNvPr id="134" name="Connector: Elbow 133">
              <a:extLst>
                <a:ext uri="{FF2B5EF4-FFF2-40B4-BE49-F238E27FC236}">
                  <a16:creationId xmlns:a16="http://schemas.microsoft.com/office/drawing/2014/main" id="{1F5D78E0-B165-4A12-A35B-38C7A244697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68953" y="1321708"/>
              <a:ext cx="472942" cy="1274516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8046551-6D43-4CE7-92F3-ACF6DBE07065}"/>
                </a:ext>
              </a:extLst>
            </p:cNvPr>
            <p:cNvSpPr/>
            <p:nvPr/>
          </p:nvSpPr>
          <p:spPr>
            <a:xfrm>
              <a:off x="10737917" y="2579680"/>
              <a:ext cx="1123798" cy="426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95F09A-7003-43EC-9DF8-8E950A004F02}"/>
                </a:ext>
              </a:extLst>
            </p:cNvPr>
            <p:cNvGrpSpPr/>
            <p:nvPr/>
          </p:nvGrpSpPr>
          <p:grpSpPr>
            <a:xfrm>
              <a:off x="7288587" y="1905726"/>
              <a:ext cx="1397735" cy="1086909"/>
              <a:chOff x="7556882" y="1905726"/>
              <a:chExt cx="1397735" cy="108690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5053971-54B0-4853-8729-C813327A4C6B}"/>
                  </a:ext>
                </a:extLst>
              </p:cNvPr>
              <p:cNvSpPr/>
              <p:nvPr/>
            </p:nvSpPr>
            <p:spPr>
              <a:xfrm>
                <a:off x="7609036" y="2579797"/>
                <a:ext cx="411011" cy="41283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D23A1E4-796B-4935-A690-246A9266ED7E}"/>
                  </a:ext>
                </a:extLst>
              </p:cNvPr>
              <p:cNvSpPr/>
              <p:nvPr/>
            </p:nvSpPr>
            <p:spPr>
              <a:xfrm>
                <a:off x="8020047" y="2579797"/>
                <a:ext cx="240542" cy="41283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A2C6A51-B0E2-41DA-BE45-6EE6202B5B43}"/>
                  </a:ext>
                </a:extLst>
              </p:cNvPr>
              <p:cNvSpPr/>
              <p:nvPr/>
            </p:nvSpPr>
            <p:spPr>
              <a:xfrm>
                <a:off x="8260589" y="2577725"/>
                <a:ext cx="240542" cy="41283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14C229-7F63-44FD-868C-51A0F790DDA7}"/>
                  </a:ext>
                </a:extLst>
              </p:cNvPr>
              <p:cNvSpPr/>
              <p:nvPr/>
            </p:nvSpPr>
            <p:spPr>
              <a:xfrm>
                <a:off x="8502692" y="2577725"/>
                <a:ext cx="240542" cy="412838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040C105-F279-43F5-8926-326E427AAF33}"/>
                  </a:ext>
                </a:extLst>
              </p:cNvPr>
              <p:cNvSpPr txBox="1"/>
              <p:nvPr/>
            </p:nvSpPr>
            <p:spPr>
              <a:xfrm rot="18832712">
                <a:off x="7627460" y="2247691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Perms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B7CFF9-D356-49E4-9A03-FC38509F7437}"/>
                  </a:ext>
                </a:extLst>
              </p:cNvPr>
              <p:cNvSpPr txBox="1"/>
              <p:nvPr/>
            </p:nvSpPr>
            <p:spPr>
              <a:xfrm>
                <a:off x="7556882" y="2637821"/>
                <a:ext cx="4969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r/w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576D3F1-7C61-4FBB-9BF9-78F6F9B52F8E}"/>
                  </a:ext>
                </a:extLst>
              </p:cNvPr>
              <p:cNvSpPr txBox="1"/>
              <p:nvPr/>
            </p:nvSpPr>
            <p:spPr>
              <a:xfrm rot="18832712">
                <a:off x="7936637" y="2255564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Offset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91C6193-3968-48ED-B7DD-FD42ABF79B92}"/>
                  </a:ext>
                </a:extLst>
              </p:cNvPr>
              <p:cNvSpPr txBox="1"/>
              <p:nvPr/>
            </p:nvSpPr>
            <p:spPr>
              <a:xfrm rot="18832712">
                <a:off x="8192422" y="2256687"/>
                <a:ext cx="60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Vnode</a:t>
                </a:r>
                <a:endParaRPr lang="en-US" sz="11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EBC9DB3-8038-4513-829F-FDBC5B031110}"/>
                  </a:ext>
                </a:extLst>
              </p:cNvPr>
              <p:cNvSpPr txBox="1"/>
              <p:nvPr/>
            </p:nvSpPr>
            <p:spPr>
              <a:xfrm rot="18832712">
                <a:off x="8413677" y="2185056"/>
                <a:ext cx="82026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Ref count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0BD927E-9E9D-4ECD-901B-62BDD8CF2D96}"/>
                </a:ext>
              </a:extLst>
            </p:cNvPr>
            <p:cNvGrpSpPr/>
            <p:nvPr/>
          </p:nvGrpSpPr>
          <p:grpSpPr>
            <a:xfrm>
              <a:off x="8433725" y="1904481"/>
              <a:ext cx="1385251" cy="1086909"/>
              <a:chOff x="7569366" y="1905726"/>
              <a:chExt cx="1385251" cy="108690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C1E212-C974-4938-99FD-C98FEADB6214}"/>
                  </a:ext>
                </a:extLst>
              </p:cNvPr>
              <p:cNvSpPr/>
              <p:nvPr/>
            </p:nvSpPr>
            <p:spPr>
              <a:xfrm>
                <a:off x="7609036" y="2579797"/>
                <a:ext cx="411011" cy="412838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D52227E-C64F-42E3-A871-0E161F0CC7FC}"/>
                  </a:ext>
                </a:extLst>
              </p:cNvPr>
              <p:cNvSpPr/>
              <p:nvPr/>
            </p:nvSpPr>
            <p:spPr>
              <a:xfrm>
                <a:off x="8020047" y="2579797"/>
                <a:ext cx="240542" cy="412838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5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9654774-B2E9-4A70-87E7-BC13867D870B}"/>
                  </a:ext>
                </a:extLst>
              </p:cNvPr>
              <p:cNvSpPr/>
              <p:nvPr/>
            </p:nvSpPr>
            <p:spPr>
              <a:xfrm>
                <a:off x="8260589" y="2577725"/>
                <a:ext cx="240542" cy="412838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B094D6E-8331-4B27-9F96-2E2F9ECC6425}"/>
                  </a:ext>
                </a:extLst>
              </p:cNvPr>
              <p:cNvSpPr/>
              <p:nvPr/>
            </p:nvSpPr>
            <p:spPr>
              <a:xfrm>
                <a:off x="8502692" y="2577725"/>
                <a:ext cx="240542" cy="412838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3B7B587-2043-4648-9408-D354F8AE81C9}"/>
                  </a:ext>
                </a:extLst>
              </p:cNvPr>
              <p:cNvSpPr txBox="1"/>
              <p:nvPr/>
            </p:nvSpPr>
            <p:spPr>
              <a:xfrm rot="18832712">
                <a:off x="7627460" y="2247691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Perms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6EE8B26-9B88-4F3A-9564-138206B7394D}"/>
                  </a:ext>
                </a:extLst>
              </p:cNvPr>
              <p:cNvSpPr txBox="1"/>
              <p:nvPr/>
            </p:nvSpPr>
            <p:spPr>
              <a:xfrm>
                <a:off x="7569366" y="2637821"/>
                <a:ext cx="4969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r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E972C14-6E10-4E08-ABDD-C84E7FDF9113}"/>
                  </a:ext>
                </a:extLst>
              </p:cNvPr>
              <p:cNvSpPr txBox="1"/>
              <p:nvPr/>
            </p:nvSpPr>
            <p:spPr>
              <a:xfrm rot="18832712">
                <a:off x="7936637" y="2255564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Offset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08AA529-EE50-432B-A43A-2CC398EB42A1}"/>
                  </a:ext>
                </a:extLst>
              </p:cNvPr>
              <p:cNvSpPr txBox="1"/>
              <p:nvPr/>
            </p:nvSpPr>
            <p:spPr>
              <a:xfrm rot="18832712">
                <a:off x="8192422" y="2256687"/>
                <a:ext cx="60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Vnode</a:t>
                </a:r>
                <a:endParaRPr lang="en-US" sz="11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605D54B-A3C7-47F5-83E4-5153855E52B0}"/>
                  </a:ext>
                </a:extLst>
              </p:cNvPr>
              <p:cNvSpPr txBox="1"/>
              <p:nvPr/>
            </p:nvSpPr>
            <p:spPr>
              <a:xfrm rot="18832712">
                <a:off x="8413677" y="2185056"/>
                <a:ext cx="82026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Ref count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59CA58E-4114-40D3-9D59-A3CB68DABDA3}"/>
                </a:ext>
              </a:extLst>
            </p:cNvPr>
            <p:cNvGrpSpPr/>
            <p:nvPr/>
          </p:nvGrpSpPr>
          <p:grpSpPr>
            <a:xfrm>
              <a:off x="9562786" y="1903654"/>
              <a:ext cx="1388372" cy="1086909"/>
              <a:chOff x="7566245" y="1905726"/>
              <a:chExt cx="1388372" cy="108690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1264A0B-E72C-47E2-81AE-BDABFB49C852}"/>
                  </a:ext>
                </a:extLst>
              </p:cNvPr>
              <p:cNvSpPr/>
              <p:nvPr/>
            </p:nvSpPr>
            <p:spPr>
              <a:xfrm>
                <a:off x="7609036" y="2579797"/>
                <a:ext cx="411011" cy="4128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8ABA5D4-B12F-4715-90EE-02881E2DEE03}"/>
                  </a:ext>
                </a:extLst>
              </p:cNvPr>
              <p:cNvSpPr/>
              <p:nvPr/>
            </p:nvSpPr>
            <p:spPr>
              <a:xfrm>
                <a:off x="8020047" y="2579797"/>
                <a:ext cx="240542" cy="4128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9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61825DF-3157-4C15-9DA0-CE5581454CB9}"/>
                  </a:ext>
                </a:extLst>
              </p:cNvPr>
              <p:cNvSpPr/>
              <p:nvPr/>
            </p:nvSpPr>
            <p:spPr>
              <a:xfrm>
                <a:off x="8260589" y="2577725"/>
                <a:ext cx="240542" cy="4128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6E700BE-57D5-404A-AECB-12651C6EDFB8}"/>
                  </a:ext>
                </a:extLst>
              </p:cNvPr>
              <p:cNvSpPr/>
              <p:nvPr/>
            </p:nvSpPr>
            <p:spPr>
              <a:xfrm>
                <a:off x="8502692" y="2577725"/>
                <a:ext cx="240542" cy="4128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A49B90D-1094-4B40-8D3A-1D0AAA4D855F}"/>
                  </a:ext>
                </a:extLst>
              </p:cNvPr>
              <p:cNvSpPr txBox="1"/>
              <p:nvPr/>
            </p:nvSpPr>
            <p:spPr>
              <a:xfrm rot="18832712">
                <a:off x="7627460" y="2247691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Perms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6106149-CCB9-450A-AA67-A4A3E9A8F9E4}"/>
                  </a:ext>
                </a:extLst>
              </p:cNvPr>
              <p:cNvSpPr txBox="1"/>
              <p:nvPr/>
            </p:nvSpPr>
            <p:spPr>
              <a:xfrm>
                <a:off x="7566245" y="2637821"/>
                <a:ext cx="4969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nsolas" panose="020B0609020204030204" pitchFamily="49" charset="0"/>
                  </a:rPr>
                  <a:t>w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D290BD9-F7B9-4965-8884-555E3C865848}"/>
                  </a:ext>
                </a:extLst>
              </p:cNvPr>
              <p:cNvSpPr txBox="1"/>
              <p:nvPr/>
            </p:nvSpPr>
            <p:spPr>
              <a:xfrm rot="18832712">
                <a:off x="7936637" y="2255564"/>
                <a:ext cx="5727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Offset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25E418B-89DC-4E7D-B56D-478F7BF5C63A}"/>
                  </a:ext>
                </a:extLst>
              </p:cNvPr>
              <p:cNvSpPr txBox="1"/>
              <p:nvPr/>
            </p:nvSpPr>
            <p:spPr>
              <a:xfrm rot="18832712">
                <a:off x="8192422" y="2256687"/>
                <a:ext cx="60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Vnode</a:t>
                </a:r>
                <a:endParaRPr lang="en-US" sz="11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E60CE6-995F-4708-8545-90FC84B017D8}"/>
                  </a:ext>
                </a:extLst>
              </p:cNvPr>
              <p:cNvSpPr txBox="1"/>
              <p:nvPr/>
            </p:nvSpPr>
            <p:spPr>
              <a:xfrm rot="18832712">
                <a:off x="8413677" y="2185056"/>
                <a:ext cx="82026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Ref count</a:t>
                </a:r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752A5A9-936B-4978-B877-C73E71948E1C}"/>
                </a:ext>
              </a:extLst>
            </p:cNvPr>
            <p:cNvSpPr txBox="1"/>
            <p:nvPr/>
          </p:nvSpPr>
          <p:spPr>
            <a:xfrm>
              <a:off x="6097904" y="2439367"/>
              <a:ext cx="1247631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Four-entry open file table</a:t>
              </a:r>
            </a:p>
          </p:txBody>
        </p:sp>
        <p:sp>
          <p:nvSpPr>
            <p:cNvPr id="120" name="Left Brace 119">
              <a:extLst>
                <a:ext uri="{FF2B5EF4-FFF2-40B4-BE49-F238E27FC236}">
                  <a16:creationId xmlns:a16="http://schemas.microsoft.com/office/drawing/2014/main" id="{2D32E95F-EC70-4099-86C2-57AA1E338668}"/>
                </a:ext>
              </a:extLst>
            </p:cNvPr>
            <p:cNvSpPr/>
            <p:nvPr/>
          </p:nvSpPr>
          <p:spPr>
            <a:xfrm>
              <a:off x="7185164" y="2563895"/>
              <a:ext cx="100587" cy="456028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189580-DD6E-4868-B399-BAC970BB7185}"/>
                </a:ext>
              </a:extLst>
            </p:cNvPr>
            <p:cNvGrpSpPr/>
            <p:nvPr/>
          </p:nvGrpSpPr>
          <p:grpSpPr>
            <a:xfrm>
              <a:off x="10738214" y="1904481"/>
              <a:ext cx="1342113" cy="1092455"/>
              <a:chOff x="10738214" y="1904481"/>
              <a:chExt cx="1342113" cy="1092455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A4548AC-3A77-4A4A-9A20-1C8D3D2E82B1}"/>
                  </a:ext>
                </a:extLst>
              </p:cNvPr>
              <p:cNvGrpSpPr/>
              <p:nvPr/>
            </p:nvGrpSpPr>
            <p:grpSpPr>
              <a:xfrm>
                <a:off x="10908760" y="1904481"/>
                <a:ext cx="1171567" cy="820269"/>
                <a:chOff x="7783050" y="1905726"/>
                <a:chExt cx="1171567" cy="820269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BE723E0-7FF3-4C12-B2D1-F3CE6E5EEFD5}"/>
                    </a:ext>
                  </a:extLst>
                </p:cNvPr>
                <p:cNvSpPr txBox="1"/>
                <p:nvPr/>
              </p:nvSpPr>
              <p:spPr>
                <a:xfrm rot="18832712">
                  <a:off x="7627460" y="2247691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Perms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E6B4CEA8-1A04-4292-8FF7-08D4F20C2145}"/>
                    </a:ext>
                  </a:extLst>
                </p:cNvPr>
                <p:cNvSpPr txBox="1"/>
                <p:nvPr/>
              </p:nvSpPr>
              <p:spPr>
                <a:xfrm rot="18832712">
                  <a:off x="7936637" y="2255564"/>
                  <a:ext cx="5727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Offset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EEDB52B-7A7C-4145-8A48-5E8F9E11EE38}"/>
                    </a:ext>
                  </a:extLst>
                </p:cNvPr>
                <p:cNvSpPr txBox="1"/>
                <p:nvPr/>
              </p:nvSpPr>
              <p:spPr>
                <a:xfrm rot="18832712">
                  <a:off x="8192422" y="2256687"/>
                  <a:ext cx="6062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err="1">
                      <a:latin typeface="Segoe UI" panose="020B0502040204020203" pitchFamily="34" charset="0"/>
                      <a:cs typeface="Segoe UI" panose="020B0502040204020203" pitchFamily="34" charset="0"/>
                    </a:rPr>
                    <a:t>Vnode</a:t>
                  </a:r>
                  <a:endParaRPr lang="en-US" sz="11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242B9D5B-0ABE-4E4B-A2F1-14C9E384027E}"/>
                    </a:ext>
                  </a:extLst>
                </p:cNvPr>
                <p:cNvSpPr txBox="1"/>
                <p:nvPr/>
              </p:nvSpPr>
              <p:spPr>
                <a:xfrm rot="18832712">
                  <a:off x="8413677" y="2185056"/>
                  <a:ext cx="82026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Ref count</a:t>
                  </a:r>
                </a:p>
              </p:txBody>
            </p:sp>
          </p:grp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75F5C69-8326-4540-AD4B-9C8445C0F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38214" y="2581847"/>
                <a:ext cx="1117908" cy="4150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F2179AD5-5BC7-4D52-8BF8-5688B05795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8920" y="2595057"/>
                <a:ext cx="1107202" cy="3909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CF16CC6-999C-45BB-BAD7-BF7A091C152A}"/>
                </a:ext>
              </a:extLst>
            </p:cNvPr>
            <p:cNvSpPr/>
            <p:nvPr/>
          </p:nvSpPr>
          <p:spPr>
            <a:xfrm>
              <a:off x="7327216" y="2578267"/>
              <a:ext cx="1157850" cy="4268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9DDC6D9-8976-45CF-B20D-F8C3F7806926}"/>
                </a:ext>
              </a:extLst>
            </p:cNvPr>
            <p:cNvSpPr/>
            <p:nvPr/>
          </p:nvSpPr>
          <p:spPr>
            <a:xfrm>
              <a:off x="8485254" y="2576124"/>
              <a:ext cx="1123798" cy="4268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41B5C38-3694-4FB1-8224-3DCB5F4B017F}"/>
                </a:ext>
              </a:extLst>
            </p:cNvPr>
            <p:cNvSpPr/>
            <p:nvPr/>
          </p:nvSpPr>
          <p:spPr>
            <a:xfrm>
              <a:off x="9608789" y="2577870"/>
              <a:ext cx="1123798" cy="4268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046B64-A06C-4935-AD90-FF3CC148321A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9552241" y="1739629"/>
              <a:ext cx="0" cy="216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E8A4C01-8FC4-461B-ADAE-69E1295BC8CD}"/>
                </a:ext>
              </a:extLst>
            </p:cNvPr>
            <p:cNvCxnSpPr/>
            <p:nvPr/>
          </p:nvCxnSpPr>
          <p:spPr>
            <a:xfrm>
              <a:off x="9855759" y="1739629"/>
              <a:ext cx="0" cy="216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0EC3109-1D4E-43EA-8162-6B6143C398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45379" y="1958542"/>
              <a:ext cx="614912" cy="2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or: Elbow 138">
              <a:extLst>
                <a:ext uri="{FF2B5EF4-FFF2-40B4-BE49-F238E27FC236}">
                  <a16:creationId xmlns:a16="http://schemas.microsoft.com/office/drawing/2014/main" id="{37889032-9177-4504-9E9E-E502BAF1313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59477" y="1437317"/>
              <a:ext cx="492145" cy="1086933"/>
            </a:xfrm>
            <a:prstGeom prst="bentConnector3">
              <a:avLst>
                <a:gd name="adj1" fmla="val 61547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or: Elbow 141">
              <a:extLst>
                <a:ext uri="{FF2B5EF4-FFF2-40B4-BE49-F238E27FC236}">
                  <a16:creationId xmlns:a16="http://schemas.microsoft.com/office/drawing/2014/main" id="{DEDE69CA-CD32-4523-9325-75FCA858AAB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052245" y="1872423"/>
              <a:ext cx="522421" cy="259374"/>
            </a:xfrm>
            <a:prstGeom prst="bentConnector3">
              <a:avLst>
                <a:gd name="adj1" fmla="val 67521"/>
              </a:avLst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91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83CDF5-666A-4523-A3DC-51E76ADF3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07" y="712190"/>
            <a:ext cx="10909039" cy="2716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AADAD9-4C75-4DDD-BE1E-33CCE333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5646"/>
            <a:ext cx="10515600" cy="962791"/>
          </a:xfrm>
        </p:spPr>
        <p:txBody>
          <a:bodyPr/>
          <a:lstStyle/>
          <a:p>
            <a:r>
              <a:rPr lang="en-US" dirty="0"/>
              <a:t>Handling File Descriptors in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315D-9928-4BE7-8602-2C560137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08" y="3567500"/>
            <a:ext cx="11209638" cy="3858911"/>
          </a:xfrm>
        </p:spPr>
        <p:txBody>
          <a:bodyPr>
            <a:normAutofit/>
          </a:bodyPr>
          <a:lstStyle/>
          <a:p>
            <a:r>
              <a:rPr lang="en-US" sz="3600" dirty="0"/>
              <a:t>File descriptor inheritance is a useful way for a parent to pass information to a child</a:t>
            </a:r>
          </a:p>
          <a:p>
            <a:pPr lvl="1"/>
            <a:r>
              <a:rPr lang="en-US" sz="3200" dirty="0"/>
              <a:t>Ex: A parent makes a pipe (i.e., a pair of pipe file descriptors) and then forks a child, sending commands via the write end</a:t>
            </a:r>
          </a:p>
          <a:p>
            <a:pPr lvl="1"/>
            <a:r>
              <a:rPr lang="en-US" sz="3200" dirty="0"/>
              <a:t>Ex: A parent may open a network connection (i.e., a socket file descriptor) and fork a child to deal with the connection</a:t>
            </a:r>
          </a:p>
        </p:txBody>
      </p:sp>
    </p:spTree>
    <p:extLst>
      <p:ext uri="{BB962C8B-B14F-4D97-AF65-F5344CB8AC3E}">
        <p14:creationId xmlns:p14="http://schemas.microsoft.com/office/powerpoint/2010/main" val="23027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C7002795-93F6-45F5-8639-0514D8D0D8DE}"/>
              </a:ext>
            </a:extLst>
          </p:cNvPr>
          <p:cNvSpPr/>
          <p:nvPr/>
        </p:nvSpPr>
        <p:spPr>
          <a:xfrm>
            <a:off x="150471" y="833372"/>
            <a:ext cx="7731888" cy="405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41BDFA9-A264-4269-9DAE-2AAF9F5B7CE3}"/>
              </a:ext>
            </a:extLst>
          </p:cNvPr>
          <p:cNvSpPr/>
          <p:nvPr/>
        </p:nvSpPr>
        <p:spPr>
          <a:xfrm>
            <a:off x="150468" y="1240770"/>
            <a:ext cx="7731888" cy="722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27E5E2-E4AA-4CB0-AB3F-9C9BE6E32EE0}"/>
              </a:ext>
            </a:extLst>
          </p:cNvPr>
          <p:cNvSpPr/>
          <p:nvPr/>
        </p:nvSpPr>
        <p:spPr>
          <a:xfrm>
            <a:off x="150468" y="1963340"/>
            <a:ext cx="7731888" cy="672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44C50-494A-4AF5-A498-F05E1F51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42"/>
            <a:ext cx="10515600" cy="942814"/>
          </a:xfrm>
        </p:spPr>
        <p:txBody>
          <a:bodyPr/>
          <a:lstStyle/>
          <a:p>
            <a:r>
              <a:rPr lang="en-US" dirty="0"/>
              <a:t>Example: A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’</a:t>
            </a:r>
            <a:r>
              <a:rPr lang="en-US" dirty="0" err="1"/>
              <a:t>ing</a:t>
            </a:r>
            <a:r>
              <a:rPr lang="en-US" dirty="0"/>
              <a:t> Network Server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D63D-A2BA-45CE-8E2A-F58E330B0154}"/>
              </a:ext>
            </a:extLst>
          </p:cNvPr>
          <p:cNvSpPr txBox="1"/>
          <p:nvPr/>
        </p:nvSpPr>
        <p:spPr>
          <a:xfrm>
            <a:off x="138893" y="833372"/>
            <a:ext cx="7755038" cy="57554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 = socket(...);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bind(.../*Port 80: web server!*/);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listen(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, ...);</a:t>
            </a:r>
          </a:p>
          <a:p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while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>
                <a:solidFill>
                  <a:srgbClr val="00B050"/>
                </a:solidFill>
                <a:latin typeface="Consolas" panose="020B0609020204030204" pitchFamily="49" charset="0"/>
              </a:rPr>
              <a:t>true</a:t>
            </a:r>
            <a:r>
              <a:rPr lang="en-US" sz="2300" dirty="0">
                <a:latin typeface="Consolas" panose="020B0609020204030204" pitchFamily="49" charset="0"/>
              </a:rPr>
              <a:t>){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 = accept(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, ...);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en-US" sz="2300" dirty="0">
                <a:latin typeface="Consolas" panose="020B0609020204030204" pitchFamily="49" charset="0"/>
              </a:rPr>
              <a:t>(fork() == </a:t>
            </a:r>
            <a:r>
              <a:rPr lang="en-US" sz="23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300" dirty="0">
                <a:latin typeface="Consolas" panose="020B0609020204030204" pitchFamily="49" charset="0"/>
              </a:rPr>
              <a:t>){ //Child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//Exchange data with client.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</a:t>
            </a:r>
            <a:r>
              <a:rPr lang="en-US" sz="2300" dirty="0" err="1">
                <a:latin typeface="Consolas" panose="020B0609020204030204" pitchFamily="49" charset="0"/>
              </a:rPr>
              <a:t>handle_client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exit(</a:t>
            </a:r>
            <a:r>
              <a:rPr lang="en-US" sz="23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300" dirty="0">
                <a:latin typeface="Consolas" panose="020B0609020204030204" pitchFamily="49" charset="0"/>
              </a:rPr>
              <a:t>); //So child doesn’t continue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         //the loop!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}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else{ </a:t>
            </a:r>
            <a:r>
              <a:rPr lang="en-US" sz="2300" dirty="0">
                <a:latin typeface="Consolas" panose="020B0609020204030204" pitchFamily="49" charset="0"/>
              </a:rPr>
              <a:t>//Parent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FC68971-94DB-45CB-A9B0-ED0B4B23E2B0}"/>
              </a:ext>
            </a:extLst>
          </p:cNvPr>
          <p:cNvGrpSpPr/>
          <p:nvPr/>
        </p:nvGrpSpPr>
        <p:grpSpPr>
          <a:xfrm>
            <a:off x="8022996" y="844947"/>
            <a:ext cx="1863037" cy="1557568"/>
            <a:chOff x="8022996" y="844947"/>
            <a:chExt cx="1863037" cy="15575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BCE6A9-FF50-4AF3-A9C8-FA73F57A8875}"/>
                </a:ext>
              </a:extLst>
            </p:cNvPr>
            <p:cNvSpPr/>
            <p:nvPr/>
          </p:nvSpPr>
          <p:spPr>
            <a:xfrm>
              <a:off x="8333063" y="1337654"/>
              <a:ext cx="1243168" cy="1064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C68695-15A8-4CE6-8450-E2BD6CB19B4A}"/>
                </a:ext>
              </a:extLst>
            </p:cNvPr>
            <p:cNvSpPr txBox="1"/>
            <p:nvPr/>
          </p:nvSpPr>
          <p:spPr>
            <a:xfrm>
              <a:off x="8022996" y="844947"/>
              <a:ext cx="1863037" cy="51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struct proc:</a:t>
              </a:r>
            </a:p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parent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C7717C-8E7E-4B0B-8AE4-29DB7897D073}"/>
                </a:ext>
              </a:extLst>
            </p:cNvPr>
            <p:cNvSpPr/>
            <p:nvPr/>
          </p:nvSpPr>
          <p:spPr>
            <a:xfrm>
              <a:off x="8752615" y="2089202"/>
              <a:ext cx="306920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F7FD02-8A00-4E61-8B0B-C593FC51FB1B}"/>
                </a:ext>
              </a:extLst>
            </p:cNvPr>
            <p:cNvSpPr/>
            <p:nvPr/>
          </p:nvSpPr>
          <p:spPr>
            <a:xfrm>
              <a:off x="9059535" y="2089202"/>
              <a:ext cx="306920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FAAD48-0DD1-4FB7-BF4D-7A942318DCEF}"/>
                </a:ext>
              </a:extLst>
            </p:cNvPr>
            <p:cNvSpPr/>
            <p:nvPr/>
          </p:nvSpPr>
          <p:spPr>
            <a:xfrm>
              <a:off x="9366455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3061A2-6AA4-45AF-863A-6EDA017D0D22}"/>
                </a:ext>
              </a:extLst>
            </p:cNvPr>
            <p:cNvSpPr/>
            <p:nvPr/>
          </p:nvSpPr>
          <p:spPr>
            <a:xfrm>
              <a:off x="9418899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AC616A-46A4-4F62-B8E7-14A0DF64D344}"/>
                </a:ext>
              </a:extLst>
            </p:cNvPr>
            <p:cNvSpPr/>
            <p:nvPr/>
          </p:nvSpPr>
          <p:spPr>
            <a:xfrm>
              <a:off x="9471343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AC95A6-6860-4578-B7CD-31EABCC8A84E}"/>
                </a:ext>
              </a:extLst>
            </p:cNvPr>
            <p:cNvSpPr/>
            <p:nvPr/>
          </p:nvSpPr>
          <p:spPr>
            <a:xfrm>
              <a:off x="9523787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044250-5F9A-47EC-B90D-BA5FD62E8902}"/>
                </a:ext>
              </a:extLst>
            </p:cNvPr>
            <p:cNvSpPr/>
            <p:nvPr/>
          </p:nvSpPr>
          <p:spPr>
            <a:xfrm>
              <a:off x="8542839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B7B29D-86DB-4477-A275-F569C1A65DBD}"/>
                </a:ext>
              </a:extLst>
            </p:cNvPr>
            <p:cNvSpPr/>
            <p:nvPr/>
          </p:nvSpPr>
          <p:spPr>
            <a:xfrm>
              <a:off x="8595283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9928C6-F53F-4977-9796-71A56C7CF23A}"/>
                </a:ext>
              </a:extLst>
            </p:cNvPr>
            <p:cNvSpPr/>
            <p:nvPr/>
          </p:nvSpPr>
          <p:spPr>
            <a:xfrm>
              <a:off x="8647727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2825E2-54E3-44C7-B75A-5D4D366A26C6}"/>
                </a:ext>
              </a:extLst>
            </p:cNvPr>
            <p:cNvSpPr/>
            <p:nvPr/>
          </p:nvSpPr>
          <p:spPr>
            <a:xfrm>
              <a:off x="8700171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D97075-0E0D-4FD1-AC74-9ADBA904F430}"/>
                </a:ext>
              </a:extLst>
            </p:cNvPr>
            <p:cNvSpPr/>
            <p:nvPr/>
          </p:nvSpPr>
          <p:spPr>
            <a:xfrm>
              <a:off x="8333063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4C5B2CF-C8F0-4B9D-AF70-B4F7CD1DBD06}"/>
                </a:ext>
              </a:extLst>
            </p:cNvPr>
            <p:cNvSpPr/>
            <p:nvPr/>
          </p:nvSpPr>
          <p:spPr>
            <a:xfrm>
              <a:off x="8385507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1BFCC1-2C68-428E-BED8-7E1EBFD7C498}"/>
                </a:ext>
              </a:extLst>
            </p:cNvPr>
            <p:cNvSpPr/>
            <p:nvPr/>
          </p:nvSpPr>
          <p:spPr>
            <a:xfrm>
              <a:off x="8437951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3DC211-E241-4C9F-9AF6-0393227DF1BA}"/>
                </a:ext>
              </a:extLst>
            </p:cNvPr>
            <p:cNvSpPr/>
            <p:nvPr/>
          </p:nvSpPr>
          <p:spPr>
            <a:xfrm>
              <a:off x="8490395" y="2089202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1AAF05F-6F06-4C14-B603-56EA3E88D856}"/>
              </a:ext>
            </a:extLst>
          </p:cNvPr>
          <p:cNvGrpSpPr/>
          <p:nvPr/>
        </p:nvGrpSpPr>
        <p:grpSpPr>
          <a:xfrm>
            <a:off x="7826223" y="2089202"/>
            <a:ext cx="2070129" cy="3431144"/>
            <a:chOff x="7826223" y="2089202"/>
            <a:chExt cx="2070129" cy="34311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502B66-053B-46DB-83D4-9A1B5DC4C7B7}"/>
                </a:ext>
              </a:extLst>
            </p:cNvPr>
            <p:cNvSpPr txBox="1"/>
            <p:nvPr/>
          </p:nvSpPr>
          <p:spPr>
            <a:xfrm>
              <a:off x="7826223" y="3931002"/>
              <a:ext cx="2070129" cy="722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struct </a:t>
              </a:r>
              <a:r>
                <a:rPr lang="en-US" sz="20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sock_vnode</a:t>
              </a:r>
              <a:endParaRPr lang="en-US" sz="20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(</a:t>
              </a:r>
              <a:r>
                <a:rPr lang="en-US" sz="20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listen_sock</a:t>
              </a: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)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20D554E-8CD6-4412-AB95-98CFF8592B49}"/>
                </a:ext>
              </a:extLst>
            </p:cNvPr>
            <p:cNvSpPr/>
            <p:nvPr/>
          </p:nvSpPr>
          <p:spPr>
            <a:xfrm>
              <a:off x="8385507" y="4638837"/>
              <a:ext cx="935902" cy="881509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1ACEC56C-EB89-41D7-BCA3-93293B95A95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011001" y="3036404"/>
              <a:ext cx="1531325" cy="257872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E609159-4CDE-403F-AD92-99D7A303C224}"/>
                </a:ext>
              </a:extLst>
            </p:cNvPr>
            <p:cNvSpPr/>
            <p:nvPr/>
          </p:nvSpPr>
          <p:spPr>
            <a:xfrm>
              <a:off x="8752139" y="2089202"/>
              <a:ext cx="306920" cy="310475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C73439-A20F-49B6-8476-1AA1280E8E00}"/>
              </a:ext>
            </a:extLst>
          </p:cNvPr>
          <p:cNvGrpSpPr/>
          <p:nvPr/>
        </p:nvGrpSpPr>
        <p:grpSpPr>
          <a:xfrm>
            <a:off x="9061330" y="2089202"/>
            <a:ext cx="3133205" cy="3431143"/>
            <a:chOff x="9061330" y="2089202"/>
            <a:chExt cx="3133205" cy="34311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8D55C7-8464-4B07-A88F-F93ABFBEF108}"/>
                </a:ext>
              </a:extLst>
            </p:cNvPr>
            <p:cNvSpPr txBox="1"/>
            <p:nvPr/>
          </p:nvSpPr>
          <p:spPr>
            <a:xfrm>
              <a:off x="10124406" y="3931002"/>
              <a:ext cx="2070129" cy="722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struct </a:t>
              </a:r>
              <a:r>
                <a:rPr lang="en-US" sz="20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sock_vnode</a:t>
              </a:r>
              <a:endParaRPr lang="en-US" sz="20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(</a:t>
              </a:r>
              <a:r>
                <a:rPr lang="en-US" sz="20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client_sock</a:t>
              </a: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)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9C1A48-8756-401A-B7EF-D8AA0A3D33A5}"/>
                </a:ext>
              </a:extLst>
            </p:cNvPr>
            <p:cNvSpPr/>
            <p:nvPr/>
          </p:nvSpPr>
          <p:spPr>
            <a:xfrm>
              <a:off x="10645144" y="4638836"/>
              <a:ext cx="935902" cy="881509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026F5392-98ED-4F49-BB8C-48053F33F8F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328006" y="2291524"/>
              <a:ext cx="1531327" cy="1747631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319E9CE-9D2F-4209-A760-4E07CF90766C}"/>
                </a:ext>
              </a:extLst>
            </p:cNvPr>
            <p:cNvSpPr/>
            <p:nvPr/>
          </p:nvSpPr>
          <p:spPr>
            <a:xfrm>
              <a:off x="9061330" y="2089202"/>
              <a:ext cx="303105" cy="310475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B00F6B2-880B-4347-A383-C4EB179C7B52}"/>
              </a:ext>
            </a:extLst>
          </p:cNvPr>
          <p:cNvSpPr/>
          <p:nvPr/>
        </p:nvSpPr>
        <p:spPr>
          <a:xfrm>
            <a:off x="8678041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15ED18-E4D5-43BA-B9FA-AB5C0A695DBF}"/>
              </a:ext>
            </a:extLst>
          </p:cNvPr>
          <p:cNvSpPr/>
          <p:nvPr/>
        </p:nvSpPr>
        <p:spPr>
          <a:xfrm>
            <a:off x="8730854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4476CD-62E5-495A-A982-EBCB661D6166}"/>
              </a:ext>
            </a:extLst>
          </p:cNvPr>
          <p:cNvSpPr/>
          <p:nvPr/>
        </p:nvSpPr>
        <p:spPr>
          <a:xfrm>
            <a:off x="8781361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B3AA28-DAB3-42FE-96C9-A02A6FC803EF}"/>
              </a:ext>
            </a:extLst>
          </p:cNvPr>
          <p:cNvSpPr/>
          <p:nvPr/>
        </p:nvSpPr>
        <p:spPr>
          <a:xfrm>
            <a:off x="8833805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9A6645-D896-4AAF-B338-1EF01F3C6BB3}"/>
              </a:ext>
            </a:extLst>
          </p:cNvPr>
          <p:cNvSpPr/>
          <p:nvPr/>
        </p:nvSpPr>
        <p:spPr>
          <a:xfrm>
            <a:off x="8884151" y="2700491"/>
            <a:ext cx="52444" cy="31047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3D7A60-729A-4DBB-AD31-B7B60766D705}"/>
              </a:ext>
            </a:extLst>
          </p:cNvPr>
          <p:cNvSpPr/>
          <p:nvPr/>
        </p:nvSpPr>
        <p:spPr>
          <a:xfrm>
            <a:off x="893499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810B6F5-FEAF-4E55-A815-615373CBC845}"/>
              </a:ext>
            </a:extLst>
          </p:cNvPr>
          <p:cNvSpPr/>
          <p:nvPr/>
        </p:nvSpPr>
        <p:spPr>
          <a:xfrm>
            <a:off x="8987804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B92B14A-8F7C-44A2-AD17-ED568E6D76F5}"/>
              </a:ext>
            </a:extLst>
          </p:cNvPr>
          <p:cNvSpPr/>
          <p:nvPr/>
        </p:nvSpPr>
        <p:spPr>
          <a:xfrm>
            <a:off x="903831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258AFF-5D44-4D6D-BF47-32E7A35A4864}"/>
              </a:ext>
            </a:extLst>
          </p:cNvPr>
          <p:cNvSpPr/>
          <p:nvPr/>
        </p:nvSpPr>
        <p:spPr>
          <a:xfrm>
            <a:off x="9090755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0FDF8A-9739-4E3F-9431-E0F9231EB45B}"/>
              </a:ext>
            </a:extLst>
          </p:cNvPr>
          <p:cNvSpPr/>
          <p:nvPr/>
        </p:nvSpPr>
        <p:spPr>
          <a:xfrm>
            <a:off x="914110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348560-6A56-4B19-8B55-2B2A6A86B356}"/>
              </a:ext>
            </a:extLst>
          </p:cNvPr>
          <p:cNvSpPr/>
          <p:nvPr/>
        </p:nvSpPr>
        <p:spPr>
          <a:xfrm>
            <a:off x="9193545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F43C2C5-B0C2-4B8B-BCEF-6D6D8C89CA74}"/>
              </a:ext>
            </a:extLst>
          </p:cNvPr>
          <p:cNvSpPr/>
          <p:nvPr/>
        </p:nvSpPr>
        <p:spPr>
          <a:xfrm>
            <a:off x="9246358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E9C8C5-162B-4FB6-B2D0-99113CF0D5BF}"/>
              </a:ext>
            </a:extLst>
          </p:cNvPr>
          <p:cNvSpPr/>
          <p:nvPr/>
        </p:nvSpPr>
        <p:spPr>
          <a:xfrm>
            <a:off x="9296865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3C3AABE-2173-4598-82D3-A69C16D72A19}"/>
              </a:ext>
            </a:extLst>
          </p:cNvPr>
          <p:cNvSpPr/>
          <p:nvPr/>
        </p:nvSpPr>
        <p:spPr>
          <a:xfrm>
            <a:off x="9349309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3661274-BE85-4E81-B949-3E7671E7EE7E}"/>
              </a:ext>
            </a:extLst>
          </p:cNvPr>
          <p:cNvSpPr/>
          <p:nvPr/>
        </p:nvSpPr>
        <p:spPr>
          <a:xfrm>
            <a:off x="9399655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4A03286-3A7F-4CBA-A6E4-2BBE68D53858}"/>
              </a:ext>
            </a:extLst>
          </p:cNvPr>
          <p:cNvSpPr/>
          <p:nvPr/>
        </p:nvSpPr>
        <p:spPr>
          <a:xfrm>
            <a:off x="150468" y="2635623"/>
            <a:ext cx="7731888" cy="722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36CD189-50D5-454B-868F-A2E1E547D821}"/>
              </a:ext>
            </a:extLst>
          </p:cNvPr>
          <p:cNvSpPr/>
          <p:nvPr/>
        </p:nvSpPr>
        <p:spPr>
          <a:xfrm>
            <a:off x="149607" y="3360685"/>
            <a:ext cx="7731888" cy="329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53A8CE3-EC56-4D66-8C0F-59F7785D2838}"/>
              </a:ext>
            </a:extLst>
          </p:cNvPr>
          <p:cNvSpPr/>
          <p:nvPr/>
        </p:nvSpPr>
        <p:spPr>
          <a:xfrm>
            <a:off x="149607" y="3690396"/>
            <a:ext cx="7731888" cy="391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27F5C79-9EC6-46F7-A2AD-440005A8A1BF}"/>
              </a:ext>
            </a:extLst>
          </p:cNvPr>
          <p:cNvSpPr/>
          <p:nvPr/>
        </p:nvSpPr>
        <p:spPr>
          <a:xfrm>
            <a:off x="172757" y="4082011"/>
            <a:ext cx="7731888" cy="10201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A09E51-A391-4109-BFFE-BA66DF62A34D}"/>
              </a:ext>
            </a:extLst>
          </p:cNvPr>
          <p:cNvSpPr/>
          <p:nvPr/>
        </p:nvSpPr>
        <p:spPr>
          <a:xfrm>
            <a:off x="172757" y="5099878"/>
            <a:ext cx="7731888" cy="14889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F467C90-6135-4B59-B85C-E7CBEF07B16D}"/>
              </a:ext>
            </a:extLst>
          </p:cNvPr>
          <p:cNvSpPr/>
          <p:nvPr/>
        </p:nvSpPr>
        <p:spPr>
          <a:xfrm>
            <a:off x="150468" y="1963340"/>
            <a:ext cx="7731888" cy="672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44C50-494A-4AF5-A498-F05E1F51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42"/>
            <a:ext cx="10515600" cy="942814"/>
          </a:xfrm>
        </p:spPr>
        <p:txBody>
          <a:bodyPr/>
          <a:lstStyle/>
          <a:p>
            <a:r>
              <a:rPr lang="en-US" dirty="0"/>
              <a:t>Example: A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’</a:t>
            </a:r>
            <a:r>
              <a:rPr lang="en-US" dirty="0" err="1"/>
              <a:t>ing</a:t>
            </a:r>
            <a:r>
              <a:rPr lang="en-US" dirty="0"/>
              <a:t> Network Server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D63D-A2BA-45CE-8E2A-F58E330B0154}"/>
              </a:ext>
            </a:extLst>
          </p:cNvPr>
          <p:cNvSpPr txBox="1"/>
          <p:nvPr/>
        </p:nvSpPr>
        <p:spPr>
          <a:xfrm>
            <a:off x="138893" y="833372"/>
            <a:ext cx="7755038" cy="57554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 = socket(...);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bind(.../*Port 80: web server!*/);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listen(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, ...);</a:t>
            </a:r>
          </a:p>
          <a:p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while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true</a:t>
            </a:r>
            <a:r>
              <a:rPr lang="en-US" sz="2300" dirty="0">
                <a:latin typeface="Consolas" panose="020B0609020204030204" pitchFamily="49" charset="0"/>
              </a:rPr>
              <a:t>){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 = accept(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, ...);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en-US" sz="2300" dirty="0">
                <a:latin typeface="Consolas" panose="020B0609020204030204" pitchFamily="49" charset="0"/>
              </a:rPr>
              <a:t>(fork() == </a:t>
            </a:r>
            <a:r>
              <a:rPr lang="en-US" sz="23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300" dirty="0">
                <a:latin typeface="Consolas" panose="020B0609020204030204" pitchFamily="49" charset="0"/>
              </a:rPr>
              <a:t>){ //Child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//Exchange data with client.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listen_sock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</a:t>
            </a:r>
            <a:r>
              <a:rPr lang="en-US" sz="2300" dirty="0" err="1">
                <a:latin typeface="Consolas" panose="020B0609020204030204" pitchFamily="49" charset="0"/>
              </a:rPr>
              <a:t>handle_client</a:t>
            </a:r>
            <a:r>
              <a:rPr lang="en-US" sz="2300" dirty="0">
                <a:latin typeface="Consolas" panose="020B0609020204030204" pitchFamily="49" charset="0"/>
              </a:rPr>
              <a:t>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exit(</a:t>
            </a:r>
            <a:r>
              <a:rPr lang="en-US" sz="2300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sz="2300" dirty="0">
                <a:latin typeface="Consolas" panose="020B0609020204030204" pitchFamily="49" charset="0"/>
              </a:rPr>
              <a:t>); //So child doesn’t continue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         //the loop!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}</a:t>
            </a:r>
            <a:r>
              <a:rPr lang="en-US" sz="2300" dirty="0">
                <a:solidFill>
                  <a:srgbClr val="0070C0"/>
                </a:solidFill>
                <a:latin typeface="Consolas" panose="020B0609020204030204" pitchFamily="49" charset="0"/>
              </a:rPr>
              <a:t>else{ </a:t>
            </a:r>
            <a:r>
              <a:rPr lang="en-US" sz="2300" dirty="0">
                <a:latin typeface="Consolas" panose="020B0609020204030204" pitchFamily="49" charset="0"/>
              </a:rPr>
              <a:t>//Parent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    close(</a:t>
            </a:r>
            <a:r>
              <a:rPr lang="en-US" sz="2300" dirty="0" err="1">
                <a:latin typeface="Consolas" panose="020B0609020204030204" pitchFamily="49" charset="0"/>
              </a:rPr>
              <a:t>client_sock</a:t>
            </a:r>
            <a:r>
              <a:rPr lang="en-US" sz="23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    }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CE6A9-FF50-4AF3-A9C8-FA73F57A8875}"/>
              </a:ext>
            </a:extLst>
          </p:cNvPr>
          <p:cNvSpPr/>
          <p:nvPr/>
        </p:nvSpPr>
        <p:spPr>
          <a:xfrm>
            <a:off x="8333063" y="1337654"/>
            <a:ext cx="1243168" cy="1064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68695-15A8-4CE6-8450-E2BD6CB19B4A}"/>
              </a:ext>
            </a:extLst>
          </p:cNvPr>
          <p:cNvSpPr txBox="1"/>
          <p:nvPr/>
        </p:nvSpPr>
        <p:spPr>
          <a:xfrm>
            <a:off x="8022996" y="844947"/>
            <a:ext cx="1863037" cy="51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struct proc:</a:t>
            </a:r>
          </a:p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parent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C7717C-8E7E-4B0B-8AE4-29DB7897D073}"/>
              </a:ext>
            </a:extLst>
          </p:cNvPr>
          <p:cNvSpPr/>
          <p:nvPr/>
        </p:nvSpPr>
        <p:spPr>
          <a:xfrm>
            <a:off x="8752615" y="2089202"/>
            <a:ext cx="306920" cy="31047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F7FD02-8A00-4E61-8B0B-C593FC51FB1B}"/>
              </a:ext>
            </a:extLst>
          </p:cNvPr>
          <p:cNvSpPr/>
          <p:nvPr/>
        </p:nvSpPr>
        <p:spPr>
          <a:xfrm>
            <a:off x="9059535" y="2089202"/>
            <a:ext cx="306920" cy="31047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FAAD48-0DD1-4FB7-BF4D-7A942318DCEF}"/>
              </a:ext>
            </a:extLst>
          </p:cNvPr>
          <p:cNvSpPr/>
          <p:nvPr/>
        </p:nvSpPr>
        <p:spPr>
          <a:xfrm>
            <a:off x="9366455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3061A2-6AA4-45AF-863A-6EDA017D0D22}"/>
              </a:ext>
            </a:extLst>
          </p:cNvPr>
          <p:cNvSpPr/>
          <p:nvPr/>
        </p:nvSpPr>
        <p:spPr>
          <a:xfrm>
            <a:off x="9418899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C616A-46A4-4F62-B8E7-14A0DF64D344}"/>
              </a:ext>
            </a:extLst>
          </p:cNvPr>
          <p:cNvSpPr/>
          <p:nvPr/>
        </p:nvSpPr>
        <p:spPr>
          <a:xfrm>
            <a:off x="9471343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AC95A6-6860-4578-B7CD-31EABCC8A84E}"/>
              </a:ext>
            </a:extLst>
          </p:cNvPr>
          <p:cNvSpPr/>
          <p:nvPr/>
        </p:nvSpPr>
        <p:spPr>
          <a:xfrm>
            <a:off x="9523787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044250-5F9A-47EC-B90D-BA5FD62E8902}"/>
              </a:ext>
            </a:extLst>
          </p:cNvPr>
          <p:cNvSpPr/>
          <p:nvPr/>
        </p:nvSpPr>
        <p:spPr>
          <a:xfrm>
            <a:off x="8542839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B7B29D-86DB-4477-A275-F569C1A65DBD}"/>
              </a:ext>
            </a:extLst>
          </p:cNvPr>
          <p:cNvSpPr/>
          <p:nvPr/>
        </p:nvSpPr>
        <p:spPr>
          <a:xfrm>
            <a:off x="8595283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9928C6-F53F-4977-9796-71A56C7CF23A}"/>
              </a:ext>
            </a:extLst>
          </p:cNvPr>
          <p:cNvSpPr/>
          <p:nvPr/>
        </p:nvSpPr>
        <p:spPr>
          <a:xfrm>
            <a:off x="8647727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2825E2-54E3-44C7-B75A-5D4D366A26C6}"/>
              </a:ext>
            </a:extLst>
          </p:cNvPr>
          <p:cNvSpPr/>
          <p:nvPr/>
        </p:nvSpPr>
        <p:spPr>
          <a:xfrm>
            <a:off x="8700171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D97075-0E0D-4FD1-AC74-9ADBA904F430}"/>
              </a:ext>
            </a:extLst>
          </p:cNvPr>
          <p:cNvSpPr/>
          <p:nvPr/>
        </p:nvSpPr>
        <p:spPr>
          <a:xfrm>
            <a:off x="8333063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C5B2CF-C8F0-4B9D-AF70-B4F7CD1DBD06}"/>
              </a:ext>
            </a:extLst>
          </p:cNvPr>
          <p:cNvSpPr/>
          <p:nvPr/>
        </p:nvSpPr>
        <p:spPr>
          <a:xfrm>
            <a:off x="8385507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1BFCC1-2C68-428E-BED8-7E1EBFD7C498}"/>
              </a:ext>
            </a:extLst>
          </p:cNvPr>
          <p:cNvSpPr/>
          <p:nvPr/>
        </p:nvSpPr>
        <p:spPr>
          <a:xfrm>
            <a:off x="8437951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3DC211-E241-4C9F-9AF6-0393227DF1BA}"/>
              </a:ext>
            </a:extLst>
          </p:cNvPr>
          <p:cNvSpPr/>
          <p:nvPr/>
        </p:nvSpPr>
        <p:spPr>
          <a:xfrm>
            <a:off x="8490395" y="208920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6D7F312-EF1B-4555-AB52-736CA335CBA6}"/>
              </a:ext>
            </a:extLst>
          </p:cNvPr>
          <p:cNvGrpSpPr/>
          <p:nvPr/>
        </p:nvGrpSpPr>
        <p:grpSpPr>
          <a:xfrm>
            <a:off x="10125301" y="833372"/>
            <a:ext cx="1863037" cy="1557568"/>
            <a:chOff x="10125301" y="833372"/>
            <a:chExt cx="1863037" cy="155756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9117736-FE3E-4D62-A2CD-7C6BAF2F0EF8}"/>
                </a:ext>
              </a:extLst>
            </p:cNvPr>
            <p:cNvSpPr/>
            <p:nvPr/>
          </p:nvSpPr>
          <p:spPr>
            <a:xfrm>
              <a:off x="10435368" y="1326079"/>
              <a:ext cx="1243168" cy="1064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EA8CCE-83F4-4304-BBC0-234B2B3357B7}"/>
                </a:ext>
              </a:extLst>
            </p:cNvPr>
            <p:cNvSpPr txBox="1"/>
            <p:nvPr/>
          </p:nvSpPr>
          <p:spPr>
            <a:xfrm>
              <a:off x="10125301" y="833372"/>
              <a:ext cx="1863037" cy="51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struct proc:</a:t>
              </a:r>
            </a:p>
            <a:p>
              <a:pPr algn="ctr">
                <a:lnSpc>
                  <a:spcPts val="1600"/>
                </a:lnSpc>
              </a:pPr>
              <a:r>
                <a:rPr lang="en-US" sz="2000" dirty="0">
                  <a:latin typeface="Consolas" panose="020B0609020204030204" pitchFamily="49" charset="0"/>
                  <a:cs typeface="Segoe UI" panose="020B0502040204020203" pitchFamily="34" charset="0"/>
                </a:rPr>
                <a:t>child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433B1A1-C73F-4765-8D8B-0A38BE0C0F07}"/>
                </a:ext>
              </a:extLst>
            </p:cNvPr>
            <p:cNvSpPr/>
            <p:nvPr/>
          </p:nvSpPr>
          <p:spPr>
            <a:xfrm>
              <a:off x="10854920" y="2077627"/>
              <a:ext cx="306920" cy="310475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AF802C-8D5D-4A43-8FF8-E7D17D30B804}"/>
                </a:ext>
              </a:extLst>
            </p:cNvPr>
            <p:cNvSpPr/>
            <p:nvPr/>
          </p:nvSpPr>
          <p:spPr>
            <a:xfrm>
              <a:off x="11161840" y="2077627"/>
              <a:ext cx="306920" cy="310475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1309F4-4479-4D57-9A72-37358D3F511E}"/>
                </a:ext>
              </a:extLst>
            </p:cNvPr>
            <p:cNvSpPr/>
            <p:nvPr/>
          </p:nvSpPr>
          <p:spPr>
            <a:xfrm>
              <a:off x="11468760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054044-0D1F-45E8-812C-8600655B2000}"/>
                </a:ext>
              </a:extLst>
            </p:cNvPr>
            <p:cNvSpPr/>
            <p:nvPr/>
          </p:nvSpPr>
          <p:spPr>
            <a:xfrm>
              <a:off x="11521204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60DB48-B20C-45B4-8D29-71B4141B8741}"/>
                </a:ext>
              </a:extLst>
            </p:cNvPr>
            <p:cNvSpPr/>
            <p:nvPr/>
          </p:nvSpPr>
          <p:spPr>
            <a:xfrm>
              <a:off x="11573648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C19FDA-9056-41F0-AD3A-F718D45AA445}"/>
                </a:ext>
              </a:extLst>
            </p:cNvPr>
            <p:cNvSpPr/>
            <p:nvPr/>
          </p:nvSpPr>
          <p:spPr>
            <a:xfrm>
              <a:off x="11626092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96A612-5FDD-4C9D-A3C9-CA208280A2D8}"/>
                </a:ext>
              </a:extLst>
            </p:cNvPr>
            <p:cNvSpPr/>
            <p:nvPr/>
          </p:nvSpPr>
          <p:spPr>
            <a:xfrm>
              <a:off x="10645144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A36E7C-AD75-4C3C-95C3-00CA62ECDBEE}"/>
                </a:ext>
              </a:extLst>
            </p:cNvPr>
            <p:cNvSpPr/>
            <p:nvPr/>
          </p:nvSpPr>
          <p:spPr>
            <a:xfrm>
              <a:off x="10697588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9D12CD-58E7-4E15-AC00-35829A482D60}"/>
                </a:ext>
              </a:extLst>
            </p:cNvPr>
            <p:cNvSpPr/>
            <p:nvPr/>
          </p:nvSpPr>
          <p:spPr>
            <a:xfrm>
              <a:off x="10750032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9768AF5-1632-499C-85F0-2C9193B9192E}"/>
                </a:ext>
              </a:extLst>
            </p:cNvPr>
            <p:cNvSpPr/>
            <p:nvPr/>
          </p:nvSpPr>
          <p:spPr>
            <a:xfrm>
              <a:off x="10802476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20C64F-C5C9-4CC5-BF31-BC06C8C67FA8}"/>
                </a:ext>
              </a:extLst>
            </p:cNvPr>
            <p:cNvSpPr/>
            <p:nvPr/>
          </p:nvSpPr>
          <p:spPr>
            <a:xfrm>
              <a:off x="10435368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0AF9082-81C1-4F4A-8805-1024D1E65A2E}"/>
                </a:ext>
              </a:extLst>
            </p:cNvPr>
            <p:cNvSpPr/>
            <p:nvPr/>
          </p:nvSpPr>
          <p:spPr>
            <a:xfrm>
              <a:off x="10487812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F2A6084-F679-4F12-B2B7-056CE3CE65A8}"/>
                </a:ext>
              </a:extLst>
            </p:cNvPr>
            <p:cNvSpPr/>
            <p:nvPr/>
          </p:nvSpPr>
          <p:spPr>
            <a:xfrm>
              <a:off x="10540256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E4A07B-F491-458E-9B27-F0EA6A3D94A5}"/>
                </a:ext>
              </a:extLst>
            </p:cNvPr>
            <p:cNvSpPr/>
            <p:nvPr/>
          </p:nvSpPr>
          <p:spPr>
            <a:xfrm>
              <a:off x="10592700" y="2077627"/>
              <a:ext cx="52444" cy="310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B16003A-7A64-421A-B9FF-4515490C52DA}"/>
              </a:ext>
            </a:extLst>
          </p:cNvPr>
          <p:cNvSpPr txBox="1"/>
          <p:nvPr/>
        </p:nvSpPr>
        <p:spPr>
          <a:xfrm>
            <a:off x="7826223" y="3931002"/>
            <a:ext cx="2070129" cy="72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struct 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sock_vnode</a:t>
            </a:r>
            <a:endParaRPr lang="en-US" sz="2000" dirty="0">
              <a:latin typeface="Consolas" panose="020B0609020204030204" pitchFamily="49" charset="0"/>
              <a:cs typeface="Segoe UI" panose="020B0502040204020203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listen_sock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)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7E3ED5-D7C1-4568-AAC2-EEC5AABD601F}"/>
              </a:ext>
            </a:extLst>
          </p:cNvPr>
          <p:cNvSpPr txBox="1"/>
          <p:nvPr/>
        </p:nvSpPr>
        <p:spPr>
          <a:xfrm>
            <a:off x="10124406" y="3931002"/>
            <a:ext cx="2070129" cy="72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struct 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sock_vnode</a:t>
            </a:r>
            <a:endParaRPr lang="en-US" sz="2000" dirty="0">
              <a:latin typeface="Consolas" panose="020B0609020204030204" pitchFamily="49" charset="0"/>
              <a:cs typeface="Segoe UI" panose="020B0502040204020203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Segoe UI" panose="020B0502040204020203" pitchFamily="34" charset="0"/>
              </a:rPr>
              <a:t>client_sock</a:t>
            </a:r>
            <a:r>
              <a:rPr lang="en-US" sz="2000" dirty="0">
                <a:latin typeface="Consolas" panose="020B0609020204030204" pitchFamily="49" charset="0"/>
                <a:cs typeface="Segoe UI" panose="020B0502040204020203" pitchFamily="34" charset="0"/>
              </a:rPr>
              <a:t>)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25B4D15-A5DF-48CB-9ADA-B263340DC5C1}"/>
              </a:ext>
            </a:extLst>
          </p:cNvPr>
          <p:cNvSpPr/>
          <p:nvPr/>
        </p:nvSpPr>
        <p:spPr>
          <a:xfrm>
            <a:off x="8385507" y="4638837"/>
            <a:ext cx="935902" cy="881509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731705-F597-4551-B567-D003AD2C108B}"/>
              </a:ext>
            </a:extLst>
          </p:cNvPr>
          <p:cNvSpPr/>
          <p:nvPr/>
        </p:nvSpPr>
        <p:spPr>
          <a:xfrm>
            <a:off x="10645144" y="4638836"/>
            <a:ext cx="935902" cy="881509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6B51813E-F0D2-4792-95FA-D5F0BB7B591D}"/>
              </a:ext>
            </a:extLst>
          </p:cNvPr>
          <p:cNvCxnSpPr/>
          <p:nvPr/>
        </p:nvCxnSpPr>
        <p:spPr>
          <a:xfrm rot="5400000">
            <a:off x="8011001" y="3036403"/>
            <a:ext cx="1531325" cy="257872"/>
          </a:xfrm>
          <a:prstGeom prst="bentConnector3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959E0B90-6693-4381-80B8-BC27E7EF17DD}"/>
              </a:ext>
            </a:extLst>
          </p:cNvPr>
          <p:cNvCxnSpPr>
            <a:cxnSpLocks/>
            <a:stCxn id="29" idx="2"/>
            <a:endCxn id="93" idx="0"/>
          </p:cNvCxnSpPr>
          <p:nvPr/>
        </p:nvCxnSpPr>
        <p:spPr>
          <a:xfrm rot="5400000">
            <a:off x="10111699" y="1496171"/>
            <a:ext cx="311670" cy="2095533"/>
          </a:xfrm>
          <a:prstGeom prst="bentConnector3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87A87FAF-EA94-42A4-BFE1-76E78D5FF1BA}"/>
              </a:ext>
            </a:extLst>
          </p:cNvPr>
          <p:cNvSpPr/>
          <p:nvPr/>
        </p:nvSpPr>
        <p:spPr>
          <a:xfrm>
            <a:off x="10854215" y="2076869"/>
            <a:ext cx="306920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CDBE208-D1C7-41A2-A301-B354182C5885}"/>
              </a:ext>
            </a:extLst>
          </p:cNvPr>
          <p:cNvSpPr/>
          <p:nvPr/>
        </p:nvSpPr>
        <p:spPr>
          <a:xfrm>
            <a:off x="9060125" y="2090155"/>
            <a:ext cx="306920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8ECB762-FDF3-48FF-9545-C09EC9B53C3B}"/>
              </a:ext>
            </a:extLst>
          </p:cNvPr>
          <p:cNvGrpSpPr/>
          <p:nvPr/>
        </p:nvGrpSpPr>
        <p:grpSpPr>
          <a:xfrm>
            <a:off x="7867574" y="4516125"/>
            <a:ext cx="4522151" cy="2263448"/>
            <a:chOff x="7867574" y="4516125"/>
            <a:chExt cx="4522151" cy="2263448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F6181A9-06B5-481B-B460-918281635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3573" y="4516125"/>
              <a:ext cx="2299044" cy="1962364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E240F10-ED1D-42A9-8358-D643644A3320}"/>
                </a:ext>
              </a:extLst>
            </p:cNvPr>
            <p:cNvSpPr txBox="1"/>
            <p:nvPr/>
          </p:nvSpPr>
          <p:spPr>
            <a:xfrm>
              <a:off x="7867574" y="6379463"/>
              <a:ext cx="4522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Kernel can safely delete the </a:t>
              </a:r>
              <a:r>
                <a:rPr lang="en-US" sz="20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vnode</a:t>
              </a: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!</a:t>
              </a:r>
            </a:p>
          </p:txBody>
        </p:sp>
      </p:grp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B924E683-D562-4DDE-BD5D-A98BBFB361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28006" y="2291524"/>
            <a:ext cx="1531327" cy="1747631"/>
          </a:xfrm>
          <a:prstGeom prst="bentConnector3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E6E24934-85B0-4243-96DD-103A26C51983}"/>
              </a:ext>
            </a:extLst>
          </p:cNvPr>
          <p:cNvSpPr/>
          <p:nvPr/>
        </p:nvSpPr>
        <p:spPr>
          <a:xfrm>
            <a:off x="8678041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6F86471-7B19-4BE9-B2CC-181DD85B35D5}"/>
              </a:ext>
            </a:extLst>
          </p:cNvPr>
          <p:cNvSpPr/>
          <p:nvPr/>
        </p:nvSpPr>
        <p:spPr>
          <a:xfrm>
            <a:off x="8730854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5F5ED5C-6A05-4741-B481-51419E98046A}"/>
              </a:ext>
            </a:extLst>
          </p:cNvPr>
          <p:cNvSpPr/>
          <p:nvPr/>
        </p:nvSpPr>
        <p:spPr>
          <a:xfrm>
            <a:off x="8781361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E03B61-BD52-4CCE-A0C2-6B2A215B9361}"/>
              </a:ext>
            </a:extLst>
          </p:cNvPr>
          <p:cNvSpPr/>
          <p:nvPr/>
        </p:nvSpPr>
        <p:spPr>
          <a:xfrm>
            <a:off x="8833805" y="2700491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859E964-6BE4-4A85-8BB8-4047EFDBBB0A}"/>
              </a:ext>
            </a:extLst>
          </p:cNvPr>
          <p:cNvSpPr/>
          <p:nvPr/>
        </p:nvSpPr>
        <p:spPr>
          <a:xfrm>
            <a:off x="8884151" y="2700491"/>
            <a:ext cx="52444" cy="31047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32A7984-12E0-49D3-BDAD-EB6B08DC40F8}"/>
              </a:ext>
            </a:extLst>
          </p:cNvPr>
          <p:cNvSpPr/>
          <p:nvPr/>
        </p:nvSpPr>
        <p:spPr>
          <a:xfrm>
            <a:off x="893499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DD24424-BABF-4287-A435-155DFED6D026}"/>
              </a:ext>
            </a:extLst>
          </p:cNvPr>
          <p:cNvSpPr/>
          <p:nvPr/>
        </p:nvSpPr>
        <p:spPr>
          <a:xfrm>
            <a:off x="8987804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0C9D94-C9B8-4C6B-8AB2-0D8768916CEB}"/>
              </a:ext>
            </a:extLst>
          </p:cNvPr>
          <p:cNvSpPr/>
          <p:nvPr/>
        </p:nvSpPr>
        <p:spPr>
          <a:xfrm>
            <a:off x="903831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704FE26-61DE-482F-BACC-657FD351E033}"/>
              </a:ext>
            </a:extLst>
          </p:cNvPr>
          <p:cNvSpPr/>
          <p:nvPr/>
        </p:nvSpPr>
        <p:spPr>
          <a:xfrm>
            <a:off x="9090755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B7130AE-7861-4205-AF5D-6F33A4C3B929}"/>
              </a:ext>
            </a:extLst>
          </p:cNvPr>
          <p:cNvSpPr/>
          <p:nvPr/>
        </p:nvSpPr>
        <p:spPr>
          <a:xfrm>
            <a:off x="9141101" y="269934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6CBB043-A422-42C7-BCF7-FB13331E09AF}"/>
              </a:ext>
            </a:extLst>
          </p:cNvPr>
          <p:cNvSpPr/>
          <p:nvPr/>
        </p:nvSpPr>
        <p:spPr>
          <a:xfrm>
            <a:off x="9193545" y="2699772"/>
            <a:ext cx="52444" cy="310475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ADB3819-D7BE-4BC3-A8E0-AC3F91F3041A}"/>
              </a:ext>
            </a:extLst>
          </p:cNvPr>
          <p:cNvSpPr/>
          <p:nvPr/>
        </p:nvSpPr>
        <p:spPr>
          <a:xfrm>
            <a:off x="9246358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B3C9685-708C-455D-96B7-15ADC5F7F534}"/>
              </a:ext>
            </a:extLst>
          </p:cNvPr>
          <p:cNvSpPr/>
          <p:nvPr/>
        </p:nvSpPr>
        <p:spPr>
          <a:xfrm>
            <a:off x="9296865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CE28C8D-C40F-4D9B-9B06-C805E5D6729D}"/>
              </a:ext>
            </a:extLst>
          </p:cNvPr>
          <p:cNvSpPr/>
          <p:nvPr/>
        </p:nvSpPr>
        <p:spPr>
          <a:xfrm>
            <a:off x="9349309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DBFC1B2-D45F-4EE8-A449-1D6F280BFF15}"/>
              </a:ext>
            </a:extLst>
          </p:cNvPr>
          <p:cNvSpPr/>
          <p:nvPr/>
        </p:nvSpPr>
        <p:spPr>
          <a:xfrm>
            <a:off x="9399655" y="2699772"/>
            <a:ext cx="52444" cy="310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5699EC-D284-47E4-8BA5-A9CC8393A73D}"/>
              </a:ext>
            </a:extLst>
          </p:cNvPr>
          <p:cNvGrpSpPr/>
          <p:nvPr/>
        </p:nvGrpSpPr>
        <p:grpSpPr>
          <a:xfrm>
            <a:off x="8905164" y="2387344"/>
            <a:ext cx="2109570" cy="100252"/>
            <a:chOff x="8905164" y="2387344"/>
            <a:chExt cx="2109570" cy="100252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B3B3E30-3186-4D77-B10F-8174532CE140}"/>
                </a:ext>
              </a:extLst>
            </p:cNvPr>
            <p:cNvGrpSpPr/>
            <p:nvPr/>
          </p:nvGrpSpPr>
          <p:grpSpPr>
            <a:xfrm>
              <a:off x="8905164" y="2387344"/>
              <a:ext cx="2109570" cy="92451"/>
              <a:chOff x="9791041" y="2388102"/>
              <a:chExt cx="1220732" cy="335934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8834858-F1F8-44E1-9AD5-E1AB0C6DE46A}"/>
                  </a:ext>
                </a:extLst>
              </p:cNvPr>
              <p:cNvCxnSpPr>
                <a:cxnSpLocks/>
                <a:stCxn id="28" idx="2"/>
              </p:cNvCxnSpPr>
              <p:nvPr/>
            </p:nvCxnSpPr>
            <p:spPr>
              <a:xfrm>
                <a:off x="11008380" y="2388102"/>
                <a:ext cx="0" cy="3359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BB7B14D-745A-4712-9340-FB345401C2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1041" y="2724036"/>
                <a:ext cx="12207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19137AC6-CD80-4426-9943-FCF0F3E7A2A2}"/>
                </a:ext>
              </a:extLst>
            </p:cNvPr>
            <p:cNvSpPr/>
            <p:nvPr/>
          </p:nvSpPr>
          <p:spPr>
            <a:xfrm rot="16200000">
              <a:off x="9197700" y="2378445"/>
              <a:ext cx="45719" cy="172583"/>
            </a:xfrm>
            <a:prstGeom prst="rightBracke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28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2" grpId="1" animBg="1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03E9-1FC2-4535-A27B-EC6B6046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33"/>
            <a:ext cx="12192000" cy="1278481"/>
          </a:xfrm>
        </p:spPr>
        <p:txBody>
          <a:bodyPr>
            <a:normAutofit/>
          </a:bodyPr>
          <a:lstStyle/>
          <a:p>
            <a:r>
              <a:rPr lang="en-US" dirty="0"/>
              <a:t>Is Concurrency Always a Good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BD43B-9A32-4F94-934F-47727FD34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745"/>
            <a:ext cx="10515600" cy="5735256"/>
          </a:xfrm>
        </p:spPr>
        <p:txBody>
          <a:bodyPr>
            <a:normAutofit/>
          </a:bodyPr>
          <a:lstStyle/>
          <a:p>
            <a:r>
              <a:rPr lang="en-US" sz="3200" dirty="0"/>
              <a:t>Concurrency allows a program to leverage multiple CPUs</a:t>
            </a:r>
          </a:p>
          <a:p>
            <a:pPr lvl="1"/>
            <a:r>
              <a:rPr lang="en-US" sz="2800" dirty="0"/>
              <a:t>Ex: Creating a new kernel-visible thread via </a:t>
            </a:r>
            <a:r>
              <a:rPr lang="en-US" sz="2800" dirty="0" err="1">
                <a:latin typeface="Consolas" panose="020B0609020204030204" pitchFamily="49" charset="0"/>
              </a:rPr>
              <a:t>pthread_create</a:t>
            </a:r>
            <a:r>
              <a:rPr lang="en-US" sz="28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sz="2800" dirty="0"/>
              <a:t>Ex: Creating a new address space and kernel-visible thread (e.g., via </a:t>
            </a:r>
            <a:r>
              <a:rPr lang="en-US" sz="2800" dirty="0">
                <a:latin typeface="Consolas" panose="020B0609020204030204" pitchFamily="49" charset="0"/>
              </a:rPr>
              <a:t>fork()</a:t>
            </a:r>
            <a:r>
              <a:rPr lang="en-US" sz="2800" dirty="0"/>
              <a:t>)</a:t>
            </a:r>
          </a:p>
          <a:p>
            <a:r>
              <a:rPr lang="en-US" sz="3200" dirty="0"/>
              <a:t>However, concurrency is not free!</a:t>
            </a:r>
          </a:p>
          <a:p>
            <a:pPr lvl="1"/>
            <a:r>
              <a:rPr lang="en-US" sz="2800" dirty="0"/>
              <a:t>Creating the new thread or process takes time</a:t>
            </a:r>
          </a:p>
          <a:p>
            <a:pPr lvl="1"/>
            <a:r>
              <a:rPr lang="en-US" sz="2800" dirty="0"/>
              <a:t>The kernel needs to store in-memory bookkeeping data for each thread and address space</a:t>
            </a:r>
          </a:p>
          <a:p>
            <a:pPr lvl="1"/>
            <a:r>
              <a:rPr lang="en-US" sz="2800" dirty="0"/>
              <a:t>Context-switching takes time, and pollutes the TLB and L* caches</a:t>
            </a:r>
          </a:p>
          <a:p>
            <a:r>
              <a:rPr lang="en-US" sz="3200" dirty="0"/>
              <a:t>Even if a program must handle many file descriptors, true concurrency may not be necessary if, at any given moment, only a small number of file descriptors are ready</a:t>
            </a:r>
          </a:p>
        </p:txBody>
      </p:sp>
    </p:spTree>
    <p:extLst>
      <p:ext uri="{BB962C8B-B14F-4D97-AF65-F5344CB8AC3E}">
        <p14:creationId xmlns:p14="http://schemas.microsoft.com/office/powerpoint/2010/main" val="3478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A0C9-F2EE-4424-8AA1-E0E8545D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80"/>
            <a:ext cx="10515600" cy="861791"/>
          </a:xfrm>
        </p:spPr>
        <p:txBody>
          <a:bodyPr/>
          <a:lstStyle/>
          <a:p>
            <a:r>
              <a:rPr lang="en-US" dirty="0"/>
              <a:t>Linux’s </a:t>
            </a:r>
            <a:r>
              <a:rPr lang="en-US" dirty="0" err="1">
                <a:latin typeface="Consolas" panose="020B0609020204030204" pitchFamily="49" charset="0"/>
              </a:rPr>
              <a:t>epoll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to the rescue!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D5C6D-1C38-4F2F-B400-464FE249D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11170"/>
            <a:ext cx="5359079" cy="5590050"/>
          </a:xfrm>
        </p:spPr>
        <p:txBody>
          <a:bodyPr>
            <a:normAutofit/>
          </a:bodyPr>
          <a:lstStyle/>
          <a:p>
            <a:r>
              <a:rPr lang="en-US" sz="3600" dirty="0"/>
              <a:t>Linux’s </a:t>
            </a:r>
            <a:r>
              <a:rPr lang="en-US" sz="3600" dirty="0" err="1">
                <a:latin typeface="Consolas" panose="020B0609020204030204" pitchFamily="49" charset="0"/>
              </a:rPr>
              <a:t>epoll</a:t>
            </a:r>
            <a:r>
              <a:rPr lang="en-US" sz="3600" dirty="0">
                <a:latin typeface="Consolas" panose="020B0609020204030204" pitchFamily="49" charset="0"/>
              </a:rPr>
              <a:t>()</a:t>
            </a:r>
            <a:r>
              <a:rPr lang="en-US" sz="3600" dirty="0"/>
              <a:t> allows a process to:</a:t>
            </a:r>
          </a:p>
          <a:p>
            <a:pPr lvl="1"/>
            <a:r>
              <a:rPr lang="en-US" sz="3200" dirty="0"/>
              <a:t>Register a bunch of file descriptors of interest</a:t>
            </a:r>
          </a:p>
          <a:p>
            <a:pPr lvl="1"/>
            <a:r>
              <a:rPr lang="en-US" sz="3200" dirty="0"/>
              <a:t>Block until any of those file descriptors are “ready” (e.g., can be read or written without blocking)</a:t>
            </a:r>
          </a:p>
          <a:p>
            <a:r>
              <a:rPr lang="en-US" sz="3600" dirty="0"/>
              <a:t>Internally, </a:t>
            </a:r>
            <a:r>
              <a:rPr lang="en-US" sz="3600" dirty="0" err="1">
                <a:latin typeface="Consolas" panose="020B0609020204030204" pitchFamily="49" charset="0"/>
              </a:rPr>
              <a:t>epoll</a:t>
            </a:r>
            <a:r>
              <a:rPr lang="en-US" sz="3600" dirty="0">
                <a:latin typeface="Consolas" panose="020B0609020204030204" pitchFamily="49" charset="0"/>
              </a:rPr>
              <a:t>()</a:t>
            </a:r>
            <a:r>
              <a:rPr lang="en-US" sz="3600" dirty="0"/>
              <a:t> uses wait queues to notify a process!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F1B30-D8F4-46CF-865A-077ACF61287A}"/>
              </a:ext>
            </a:extLst>
          </p:cNvPr>
          <p:cNvSpPr txBox="1"/>
          <p:nvPr/>
        </p:nvSpPr>
        <p:spPr>
          <a:xfrm>
            <a:off x="5578998" y="934602"/>
            <a:ext cx="66130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#define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MAX_EVENTS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10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epoll_event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ev</a:t>
            </a:r>
            <a:r>
              <a:rPr lang="en-US" dirty="0">
                <a:latin typeface="Consolas" panose="020B0609020204030204" pitchFamily="49" charset="0"/>
              </a:rPr>
              <a:t>, events[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MAX_EVENTS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nfds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//Elided code: set up a **non-blocking**</a:t>
            </a:r>
          </a:p>
          <a:p>
            <a:r>
              <a:rPr lang="en-US" dirty="0">
                <a:latin typeface="Consolas" panose="020B0609020204030204" pitchFamily="49" charset="0"/>
              </a:rPr>
              <a:t>//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 using socket(), bind(),</a:t>
            </a:r>
          </a:p>
          <a:p>
            <a:r>
              <a:rPr lang="en-US" dirty="0">
                <a:latin typeface="Consolas" panose="020B0609020204030204" pitchFamily="49" charset="0"/>
              </a:rPr>
              <a:t>//and listen().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epoll_create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>
                <a:latin typeface="Consolas" panose="020B0609020204030204" pitchFamily="49" charset="0"/>
              </a:rPr>
              <a:t>ev.events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EPOLLIN</a:t>
            </a:r>
            <a:r>
              <a:rPr lang="en-US" dirty="0">
                <a:latin typeface="Consolas" panose="020B0609020204030204" pitchFamily="49" charset="0"/>
              </a:rPr>
              <a:t>; //Notify us when file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//descriptors are ready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//for reading.</a:t>
            </a:r>
          </a:p>
          <a:p>
            <a:r>
              <a:rPr lang="en-US" dirty="0" err="1">
                <a:latin typeface="Consolas" panose="020B0609020204030204" pitchFamily="49" charset="0"/>
              </a:rPr>
              <a:t>ev.data.fd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latin typeface="Consolas" panose="020B0609020204030204" pitchFamily="49" charset="0"/>
              </a:rPr>
              <a:t>epoll_ctl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EPOLL_CTL_ADD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, &amp;</a:t>
            </a:r>
            <a:r>
              <a:rPr lang="en-US" dirty="0" err="1">
                <a:latin typeface="Consolas" panose="020B0609020204030204" pitchFamily="49" charset="0"/>
              </a:rPr>
              <a:t>ev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06284-F0CA-4A97-BEE6-0CB0E974A747}"/>
              </a:ext>
            </a:extLst>
          </p:cNvPr>
          <p:cNvSpPr txBox="1"/>
          <p:nvPr/>
        </p:nvSpPr>
        <p:spPr>
          <a:xfrm>
            <a:off x="5578998" y="937029"/>
            <a:ext cx="6613002" cy="1006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#define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MAX_EVENTS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10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epoll_event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ev</a:t>
            </a:r>
            <a:r>
              <a:rPr lang="en-US" dirty="0">
                <a:latin typeface="Consolas" panose="020B0609020204030204" pitchFamily="49" charset="0"/>
              </a:rPr>
              <a:t>, events[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MAX_EVENTS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nfds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//Elided code: set up a **non-blocking**</a:t>
            </a:r>
          </a:p>
          <a:p>
            <a:r>
              <a:rPr lang="en-US" dirty="0">
                <a:latin typeface="Consolas" panose="020B0609020204030204" pitchFamily="49" charset="0"/>
              </a:rPr>
              <a:t>//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 using socket(), bind(),</a:t>
            </a:r>
          </a:p>
          <a:p>
            <a:r>
              <a:rPr lang="en-US" dirty="0">
                <a:latin typeface="Consolas" panose="020B0609020204030204" pitchFamily="49" charset="0"/>
              </a:rPr>
              <a:t>//and listen().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epoll_create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>
                <a:latin typeface="Consolas" panose="020B0609020204030204" pitchFamily="49" charset="0"/>
              </a:rPr>
              <a:t>ev.events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EPOLLIN</a:t>
            </a:r>
            <a:r>
              <a:rPr lang="en-US" dirty="0">
                <a:latin typeface="Consolas" panose="020B0609020204030204" pitchFamily="49" charset="0"/>
              </a:rPr>
              <a:t>; //Notify us when file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//descriptors are ready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//for reading.</a:t>
            </a:r>
          </a:p>
          <a:p>
            <a:r>
              <a:rPr lang="en-US" dirty="0" err="1">
                <a:latin typeface="Consolas" panose="020B0609020204030204" pitchFamily="49" charset="0"/>
              </a:rPr>
              <a:t>ev.data.fd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latin typeface="Consolas" panose="020B0609020204030204" pitchFamily="49" charset="0"/>
              </a:rPr>
              <a:t>epoll_ctl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EPOLL_CTL_ADD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, &amp;</a:t>
            </a:r>
            <a:r>
              <a:rPr lang="en-US" dirty="0" err="1">
                <a:latin typeface="Consolas" panose="020B0609020204030204" pitchFamily="49" charset="0"/>
              </a:rPr>
              <a:t>ev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while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 //Blocks until at least one file descriptor</a:t>
            </a:r>
          </a:p>
          <a:p>
            <a:r>
              <a:rPr lang="en-US" dirty="0">
                <a:latin typeface="Consolas" panose="020B0609020204030204" pitchFamily="49" charset="0"/>
              </a:rPr>
              <a:t>    //(but no more than MAX_EVENTS) can be read</a:t>
            </a:r>
          </a:p>
          <a:p>
            <a:r>
              <a:rPr lang="en-US" dirty="0">
                <a:latin typeface="Consolas" panose="020B0609020204030204" pitchFamily="49" charset="0"/>
              </a:rPr>
              <a:t>    //without blocking.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nfds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epoll_wait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, events,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MAX_EVENTS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n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; n &lt; </a:t>
            </a:r>
            <a:r>
              <a:rPr lang="en-US" dirty="0" err="1">
                <a:latin typeface="Consolas" panose="020B0609020204030204" pitchFamily="49" charset="0"/>
              </a:rPr>
              <a:t>nfds</a:t>
            </a:r>
            <a:r>
              <a:rPr lang="en-US" dirty="0">
                <a:latin typeface="Consolas" panose="020B0609020204030204" pitchFamily="49" charset="0"/>
              </a:rPr>
              <a:t>; n++)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</a:rPr>
              <a:t> (events[n].</a:t>
            </a:r>
            <a:r>
              <a:rPr lang="en-US" dirty="0" err="1">
                <a:latin typeface="Consolas" panose="020B0609020204030204" pitchFamily="49" charset="0"/>
              </a:rPr>
              <a:t>data.fd</a:t>
            </a:r>
            <a:r>
              <a:rPr lang="en-US" dirty="0">
                <a:latin typeface="Consolas" panose="020B0609020204030204" pitchFamily="49" charset="0"/>
              </a:rPr>
              <a:t> == 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 = accept(</a:t>
            </a:r>
            <a:r>
              <a:rPr lang="en-US" dirty="0" err="1">
                <a:latin typeface="Consolas" panose="020B0609020204030204" pitchFamily="49" charset="0"/>
              </a:rPr>
              <a:t>listen_sock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            /*</a:t>
            </a:r>
            <a:r>
              <a:rPr lang="en-US" dirty="0" err="1">
                <a:latin typeface="Consolas" panose="020B0609020204030204" pitchFamily="49" charset="0"/>
              </a:rPr>
              <a:t>etc</a:t>
            </a:r>
            <a:r>
              <a:rPr lang="en-US" dirty="0">
                <a:latin typeface="Consolas" panose="020B0609020204030204" pitchFamily="49" charset="0"/>
              </a:rPr>
              <a:t>*/);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make_non_blocking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ev.events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EPOLLIN</a:t>
            </a:r>
            <a:r>
              <a:rPr lang="en-US" dirty="0">
                <a:latin typeface="Consolas" panose="020B0609020204030204" pitchFamily="49" charset="0"/>
              </a:rPr>
              <a:t> | /*other stuff*/;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ev.data.fd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epoll_ctl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epollfd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EPOLL_CTL_ADD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       </a:t>
            </a:r>
            <a:r>
              <a:rPr lang="en-US" dirty="0" err="1">
                <a:latin typeface="Consolas" panose="020B0609020204030204" pitchFamily="49" charset="0"/>
              </a:rPr>
              <a:t>client_sock</a:t>
            </a:r>
            <a:r>
              <a:rPr lang="en-US" dirty="0">
                <a:latin typeface="Consolas" panose="020B0609020204030204" pitchFamily="49" charset="0"/>
              </a:rPr>
              <a:t>, &amp;</a:t>
            </a:r>
            <a:r>
              <a:rPr lang="en-US" dirty="0" err="1">
                <a:latin typeface="Consolas" panose="020B0609020204030204" pitchFamily="49" charset="0"/>
              </a:rPr>
              <a:t>ev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}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read_from_client</a:t>
            </a:r>
            <a:r>
              <a:rPr lang="en-US" dirty="0">
                <a:latin typeface="Consolas" panose="020B0609020204030204" pitchFamily="49" charset="0"/>
              </a:rPr>
              <a:t>(events[n].</a:t>
            </a:r>
            <a:r>
              <a:rPr lang="en-US" dirty="0" err="1">
                <a:latin typeface="Consolas" panose="020B0609020204030204" pitchFamily="49" charset="0"/>
              </a:rPr>
              <a:t>data.fd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    }</a:t>
            </a:r>
          </a:p>
          <a:p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4598D7-74F9-42B8-861F-00A5DA021C78}"/>
              </a:ext>
            </a:extLst>
          </p:cNvPr>
          <p:cNvGrpSpPr/>
          <p:nvPr/>
        </p:nvGrpSpPr>
        <p:grpSpPr>
          <a:xfrm>
            <a:off x="464949" y="3812583"/>
            <a:ext cx="5114049" cy="2308324"/>
            <a:chOff x="464949" y="3812583"/>
            <a:chExt cx="5114049" cy="23083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93F5FA-1229-4D2A-9482-631CAA153725}"/>
                </a:ext>
              </a:extLst>
            </p:cNvPr>
            <p:cNvSpPr txBox="1"/>
            <p:nvPr/>
          </p:nvSpPr>
          <p:spPr>
            <a:xfrm>
              <a:off x="464949" y="3812583"/>
              <a:ext cx="4107052" cy="2308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Kernel will call </a:t>
              </a:r>
              <a:r>
                <a:rPr lang="en-US" sz="2400" dirty="0" err="1">
                  <a:latin typeface="Consolas" panose="020B0609020204030204" pitchFamily="49" charset="0"/>
                </a:rPr>
                <a:t>listen_sock</a:t>
              </a:r>
              <a:r>
                <a:rPr lang="en-US" sz="2400" dirty="0" err="1"/>
                <a:t>’s</a:t>
              </a:r>
              <a:r>
                <a:rPr lang="en-US" sz="2400" dirty="0"/>
                <a:t> VFS </a:t>
              </a:r>
              <a:r>
                <a:rPr lang="en-US" sz="2400" dirty="0">
                  <a:latin typeface="Consolas" panose="020B0609020204030204" pitchFamily="49" charset="0"/>
                </a:rPr>
                <a:t>poll()</a:t>
              </a:r>
              <a:r>
                <a:rPr lang="en-US" sz="2400" dirty="0"/>
                <a:t> method to register the socket’s wait queue with the </a:t>
              </a:r>
              <a:r>
                <a:rPr lang="en-US" sz="2400" dirty="0" err="1">
                  <a:latin typeface="Consolas" panose="020B0609020204030204" pitchFamily="49" charset="0"/>
                </a:rPr>
                <a:t>epoll</a:t>
              </a:r>
              <a:r>
                <a:rPr lang="en-US" sz="2400" dirty="0"/>
                <a:t> metadata that the kernel associates with the process.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B4EF904-D37F-45AF-B110-F97972AD9EC9}"/>
                </a:ext>
              </a:extLst>
            </p:cNvPr>
            <p:cNvCxnSpPr/>
            <p:nvPr/>
          </p:nvCxnSpPr>
          <p:spPr>
            <a:xfrm>
              <a:off x="4572001" y="4695986"/>
              <a:ext cx="10069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5B1F99-9062-4CC4-8879-EAE8012EE8CD}"/>
              </a:ext>
            </a:extLst>
          </p:cNvPr>
          <p:cNvGrpSpPr/>
          <p:nvPr/>
        </p:nvGrpSpPr>
        <p:grpSpPr>
          <a:xfrm>
            <a:off x="652010" y="1563138"/>
            <a:ext cx="5469038" cy="1569660"/>
            <a:chOff x="109960" y="3812583"/>
            <a:chExt cx="5469038" cy="15696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CC9A07-FD1C-4CA2-9B94-B4A4DA93D5C2}"/>
                </a:ext>
              </a:extLst>
            </p:cNvPr>
            <p:cNvSpPr txBox="1"/>
            <p:nvPr/>
          </p:nvSpPr>
          <p:spPr>
            <a:xfrm>
              <a:off x="109960" y="3812583"/>
              <a:ext cx="4462042" cy="15696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process is now waiting on the wait queues belonging to </a:t>
              </a:r>
              <a:r>
                <a:rPr lang="en-US" sz="2400" b="1" u="sng" dirty="0"/>
                <a:t>all</a:t>
              </a:r>
              <a:r>
                <a:rPr lang="en-US" sz="2400" dirty="0"/>
                <a:t> the file descriptors that have been </a:t>
              </a:r>
              <a:r>
                <a:rPr lang="en-US" sz="2400" dirty="0" err="1">
                  <a:latin typeface="Consolas" panose="020B0609020204030204" pitchFamily="49" charset="0"/>
                </a:rPr>
                <a:t>EPOLL_CTL_ADD</a:t>
              </a:r>
              <a:r>
                <a:rPr lang="en-US" sz="2400" dirty="0" err="1"/>
                <a:t>’ed</a:t>
              </a:r>
              <a:r>
                <a:rPr lang="en-US" sz="2400" dirty="0"/>
                <a:t>!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2243C7E-C2C1-44C4-85F2-F6DF7AADF920}"/>
                </a:ext>
              </a:extLst>
            </p:cNvPr>
            <p:cNvCxnSpPr/>
            <p:nvPr/>
          </p:nvCxnSpPr>
          <p:spPr>
            <a:xfrm>
              <a:off x="4572001" y="4695986"/>
              <a:ext cx="10069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38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039 -0.608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9328-08BD-404C-9EA3-C67DBA26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467"/>
            <a:ext cx="10515600" cy="10932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Abstraction to Rule Them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8BE5-F5DD-465F-92ED-670C6EE4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2" y="636608"/>
            <a:ext cx="8472670" cy="629662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Unix-derived OSes, user-level code often interacts with important resources via the file abstraction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An actual file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/home/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alice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/data.txt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pipe created by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pipe(int 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pipefd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[2])</a:t>
            </a:r>
          </a:p>
          <a:p>
            <a:pPr lvl="1"/>
            <a:r>
              <a:rPr lang="en-US" sz="2800" dirty="0"/>
              <a:t>Ex: A raw storage device like </a:t>
            </a:r>
            <a:r>
              <a:rPr lang="en-US" sz="2800" dirty="0"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latin typeface="Consolas" panose="020B0609020204030204" pitchFamily="49" charset="0"/>
              </a:rPr>
              <a:t>sda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600" dirty="0"/>
              <a:t>In Linux, many devices are accessible via the /dev directory</a:t>
            </a:r>
          </a:p>
          <a:p>
            <a:pPr lvl="1"/>
            <a:r>
              <a:rPr lang="en-US" sz="2800" dirty="0"/>
              <a:t>Ex: A raw storage device like </a:t>
            </a:r>
            <a:r>
              <a:rPr lang="en-US" sz="2800" dirty="0"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latin typeface="Consolas" panose="020B0609020204030204" pitchFamily="49" charset="0"/>
              </a:rPr>
              <a:t>sda</a:t>
            </a:r>
            <a:endParaRPr lang="en-US" sz="2800" dirty="0">
              <a:latin typeface="Consolas" panose="020B0609020204030204" pitchFamily="49" charset="0"/>
            </a:endParaRPr>
          </a:p>
          <a:p>
            <a:pPr lvl="1"/>
            <a:r>
              <a:rPr lang="en-US" sz="2800" dirty="0"/>
              <a:t>Ex: A terminal like </a:t>
            </a:r>
            <a:r>
              <a:rPr lang="en-US" sz="2800" dirty="0"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latin typeface="Consolas" panose="020B0609020204030204" pitchFamily="49" charset="0"/>
              </a:rPr>
              <a:t>tty</a:t>
            </a:r>
            <a:r>
              <a:rPr lang="en-US" sz="2800" dirty="0"/>
              <a:t>, which represents the terminal for the current process</a:t>
            </a:r>
          </a:p>
          <a:p>
            <a:pPr lvl="2"/>
            <a:r>
              <a:rPr lang="en-US" sz="2400" dirty="0"/>
              <a:t>Ex: The shell command </a:t>
            </a:r>
            <a:r>
              <a:rPr lang="en-US" sz="2400" dirty="0">
                <a:latin typeface="Consolas" panose="020B0609020204030204" pitchFamily="49" charset="0"/>
              </a:rPr>
              <a:t>echo hello &gt; /dev/</a:t>
            </a:r>
            <a:r>
              <a:rPr lang="en-US" sz="2400" dirty="0" err="1">
                <a:latin typeface="Consolas" panose="020B0609020204030204" pitchFamily="49" charset="0"/>
              </a:rPr>
              <a:t>tty</a:t>
            </a:r>
            <a:r>
              <a:rPr lang="en-US" sz="2400" dirty="0"/>
              <a:t> will write </a:t>
            </a:r>
            <a:r>
              <a:rPr lang="en-US" sz="2400" dirty="0">
                <a:latin typeface="Consolas" panose="020B0609020204030204" pitchFamily="49" charset="0"/>
              </a:rPr>
              <a:t>“hello”</a:t>
            </a:r>
            <a:r>
              <a:rPr lang="en-US" sz="2400" dirty="0"/>
              <a:t> to the terminal</a:t>
            </a:r>
          </a:p>
          <a:p>
            <a:pPr lvl="2"/>
            <a:r>
              <a:rPr lang="en-US" sz="2400" dirty="0"/>
              <a:t>A shell interacts with a terminal to receive user input and display results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1BF93E-DE74-4340-8F5A-5AD37205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2185" r="3903"/>
          <a:stretch/>
        </p:blipFill>
        <p:spPr bwMode="auto">
          <a:xfrm>
            <a:off x="0" y="1832284"/>
            <a:ext cx="3622876" cy="50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6A293B-A6E9-4B1C-B41F-2BD4E86A6482}"/>
              </a:ext>
            </a:extLst>
          </p:cNvPr>
          <p:cNvSpPr txBox="1"/>
          <p:nvPr/>
        </p:nvSpPr>
        <p:spPr>
          <a:xfrm>
            <a:off x="4647348" y="2472471"/>
            <a:ext cx="6261677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 main() {</a:t>
            </a:r>
          </a:p>
          <a:p>
            <a:r>
              <a:rPr lang="en-US" sz="2400" b="0" dirty="0">
                <a:effectLst/>
                <a:latin typeface="Consolas" panose="020B0609020204030204" pitchFamily="49" charset="0"/>
              </a:rPr>
              <a:t>    char </a:t>
            </a:r>
            <a:r>
              <a:rPr lang="en-US" sz="2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128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memset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, ‘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\0</a:t>
            </a:r>
            <a:r>
              <a:rPr lang="en-US" sz="2400" dirty="0">
                <a:latin typeface="Consolas" panose="020B0609020204030204" pitchFamily="49" charset="0"/>
              </a:rPr>
              <a:t>’, </a:t>
            </a:r>
            <a:r>
              <a:rPr lang="en-US" sz="2400" dirty="0" err="1">
                <a:solidFill>
                  <a:srgbClr val="0070C0"/>
                </a:solidFill>
                <a:latin typeface="Consolas" panose="020B0609020204030204" pitchFamily="49" charset="0"/>
              </a:rPr>
              <a:t>sizeof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));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 = open(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foo.txt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", O_RDONLY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effectLst/>
                <a:latin typeface="Consolas" panose="020B0609020204030204" pitchFamily="49" charset="0"/>
              </a:rPr>
              <a:t>    read(</a:t>
            </a:r>
            <a:r>
              <a:rPr lang="en-US" sz="2400" b="0" dirty="0" err="1">
                <a:effectLst/>
                <a:latin typeface="Consolas" panose="020B0609020204030204" pitchFamily="49" charset="0"/>
              </a:rPr>
              <a:t>fd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effectLst/>
                <a:latin typeface="Consolas" panose="020B0609020204030204" pitchFamily="49" charset="0"/>
              </a:rPr>
              <a:t>sizeof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) - </a:t>
            </a:r>
            <a:r>
              <a:rPr lang="en-US" sz="24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printf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%s\n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"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buf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  <a:endParaRPr lang="en-US" sz="2400" b="0" dirty="0"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   close(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  <a:endParaRPr lang="en-US" sz="2400" b="0" dirty="0"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effectLst/>
                <a:latin typeface="Consolas" panose="020B0609020204030204" pitchFamily="49" charset="0"/>
              </a:rPr>
              <a:t>    </a:t>
            </a:r>
            <a:r>
              <a:rPr lang="en-US" sz="2400" b="0" dirty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18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D3BE98E-E308-46FC-92A6-439A0F36952E}"/>
              </a:ext>
            </a:extLst>
          </p:cNvPr>
          <p:cNvGrpSpPr/>
          <p:nvPr/>
        </p:nvGrpSpPr>
        <p:grpSpPr>
          <a:xfrm>
            <a:off x="0" y="0"/>
            <a:ext cx="18612465" cy="6858000"/>
            <a:chOff x="0" y="0"/>
            <a:chExt cx="18612465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8CC87D8-CB31-47DC-9A47-F407687E532A}"/>
                </a:ext>
              </a:extLst>
            </p:cNvPr>
            <p:cNvGrpSpPr/>
            <p:nvPr/>
          </p:nvGrpSpPr>
          <p:grpSpPr>
            <a:xfrm>
              <a:off x="12192000" y="0"/>
              <a:ext cx="6420465" cy="6858000"/>
              <a:chOff x="12192000" y="0"/>
              <a:chExt cx="6420465" cy="68580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E15122-D9F8-4A1F-AC15-7983CEE06C09}"/>
                  </a:ext>
                </a:extLst>
              </p:cNvPr>
              <p:cNvSpPr/>
              <p:nvPr/>
            </p:nvSpPr>
            <p:spPr>
              <a:xfrm>
                <a:off x="12192000" y="0"/>
                <a:ext cx="6420465" cy="685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8E5419-04AD-41E4-B058-0FD386AF2050}"/>
                  </a:ext>
                </a:extLst>
              </p:cNvPr>
              <p:cNvSpPr txBox="1"/>
              <p:nvPr/>
            </p:nvSpPr>
            <p:spPr>
              <a:xfrm>
                <a:off x="12487349" y="474345"/>
                <a:ext cx="5800651" cy="59093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main() {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2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]; //Parent-to-child pipe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char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char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* msg = "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hiya!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";</a:t>
                </a:r>
              </a:p>
              <a:p>
                <a:br>
                  <a:rPr lang="en-US" b="0" dirty="0">
                    <a:effectLst/>
                    <a:latin typeface="Consolas" panose="020B0609020204030204" pitchFamily="49" charset="0"/>
                  </a:rPr>
                </a:br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pipe(p2c);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(fork() ==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{ //Child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//Close writing end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while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(read(p2c[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], &amp;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&gt;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{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    write(STDOUT_FILENO, &amp;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}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write(STDOUT_FILENO, "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\n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",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}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else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{ //Parent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//Close reading end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write(p2c[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], msg, 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strlen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(msg));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//Makes child see EOF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wait(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NULL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    //Wait for child exit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}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   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return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}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8A09502-3BE0-4621-87CC-D5196C302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6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0.52109 0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0E69A02-BD95-4F97-9909-FAE53BD20B05}"/>
              </a:ext>
            </a:extLst>
          </p:cNvPr>
          <p:cNvGrpSpPr/>
          <p:nvPr/>
        </p:nvGrpSpPr>
        <p:grpSpPr>
          <a:xfrm>
            <a:off x="-6344265" y="0"/>
            <a:ext cx="18612465" cy="6858000"/>
            <a:chOff x="0" y="0"/>
            <a:chExt cx="18612465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3FA1F8A-58D3-4928-8DF5-FC3B51920149}"/>
                </a:ext>
              </a:extLst>
            </p:cNvPr>
            <p:cNvGrpSpPr/>
            <p:nvPr/>
          </p:nvGrpSpPr>
          <p:grpSpPr>
            <a:xfrm>
              <a:off x="12192000" y="0"/>
              <a:ext cx="6420465" cy="6858000"/>
              <a:chOff x="12192000" y="0"/>
              <a:chExt cx="6420465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AB42CF1-6F8C-4FF0-A06B-B7AAC413BF59}"/>
                  </a:ext>
                </a:extLst>
              </p:cNvPr>
              <p:cNvSpPr/>
              <p:nvPr/>
            </p:nvSpPr>
            <p:spPr>
              <a:xfrm>
                <a:off x="12192000" y="0"/>
                <a:ext cx="6420465" cy="685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44E791-B4E9-4360-891A-99168C35C2F3}"/>
                  </a:ext>
                </a:extLst>
              </p:cNvPr>
              <p:cNvSpPr txBox="1"/>
              <p:nvPr/>
            </p:nvSpPr>
            <p:spPr>
              <a:xfrm>
                <a:off x="12487349" y="474345"/>
                <a:ext cx="5800651" cy="59093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main() {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2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]; //Parent-to-child pipe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char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char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* msg = "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hiya!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";</a:t>
                </a:r>
              </a:p>
              <a:p>
                <a:br>
                  <a:rPr lang="en-US" b="0" dirty="0">
                    <a:effectLst/>
                    <a:latin typeface="Consolas" panose="020B0609020204030204" pitchFamily="49" charset="0"/>
                  </a:rPr>
                </a:br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pipe(p2c);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if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(fork() ==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{ //Child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//Close writing end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while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(read(p2c[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], &amp;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&gt;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 {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    write(STDOUT_FILENO, &amp;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buf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}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write(STDOUT_FILENO, "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\n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",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}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else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{ //Parent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//Close reading end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write(p2c[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], msg, </a:t>
                </a:r>
                <a:r>
                  <a:rPr lang="en-US" b="0" dirty="0" err="1">
                    <a:effectLst/>
                    <a:latin typeface="Consolas" panose="020B0609020204030204" pitchFamily="49" charset="0"/>
                  </a:rPr>
                  <a:t>strlen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(msg));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close(p2c[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]); //Makes child see EOF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    wait(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NULL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);    //Wait for child exit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    }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    </a:t>
                </a:r>
                <a:r>
                  <a:rPr lang="en-US" b="0" dirty="0">
                    <a:solidFill>
                      <a:srgbClr val="0070C0"/>
                    </a:solidFill>
                    <a:effectLst/>
                    <a:latin typeface="Consolas" panose="020B0609020204030204" pitchFamily="49" charset="0"/>
                  </a:rPr>
                  <a:t>return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0B050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effectLst/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}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2AD1E8-6F4A-4C37-8A33-E17C89764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5194 0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9328-08BD-404C-9EA3-C67DBA26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467"/>
            <a:ext cx="10515600" cy="10932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Abstraction to Rule Them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8BE5-F5DD-465F-92ED-670C6EE4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2" y="636608"/>
            <a:ext cx="8472670" cy="629662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Unix-derived OSes, user-level code often interacts with important resources via the file abstraction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An actual file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/home/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alice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/data.txt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pipe created by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pipe(int 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pipefd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[2])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raw storage device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sda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sz="3600" dirty="0"/>
              <a:t>In Linux, many devices are accessible via the /dev directory</a:t>
            </a:r>
          </a:p>
          <a:p>
            <a:pPr lvl="1"/>
            <a:r>
              <a:rPr lang="en-US" sz="2800" dirty="0"/>
              <a:t>Ex: A raw storage device like </a:t>
            </a:r>
            <a:r>
              <a:rPr lang="en-US" sz="2800" dirty="0"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latin typeface="Consolas" panose="020B0609020204030204" pitchFamily="49" charset="0"/>
              </a:rPr>
              <a:t>sda</a:t>
            </a:r>
            <a:endParaRPr lang="en-US" sz="2800" dirty="0">
              <a:latin typeface="Consolas" panose="020B0609020204030204" pitchFamily="49" charset="0"/>
            </a:endParaRPr>
          </a:p>
          <a:p>
            <a:pPr lvl="1"/>
            <a:r>
              <a:rPr lang="en-US" sz="2800" dirty="0"/>
              <a:t>Ex: A terminal like </a:t>
            </a:r>
            <a:r>
              <a:rPr lang="en-US" sz="2800" dirty="0"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latin typeface="Consolas" panose="020B0609020204030204" pitchFamily="49" charset="0"/>
              </a:rPr>
              <a:t>tty</a:t>
            </a:r>
            <a:r>
              <a:rPr lang="en-US" sz="2800" dirty="0"/>
              <a:t>, which represents the terminal for the current process</a:t>
            </a:r>
          </a:p>
          <a:p>
            <a:pPr lvl="2"/>
            <a:r>
              <a:rPr lang="en-US" sz="2400" dirty="0"/>
              <a:t>Ex: The shell command </a:t>
            </a:r>
            <a:r>
              <a:rPr lang="en-US" sz="2400" dirty="0">
                <a:latin typeface="Consolas" panose="020B0609020204030204" pitchFamily="49" charset="0"/>
              </a:rPr>
              <a:t>echo hello &gt; /dev/</a:t>
            </a:r>
            <a:r>
              <a:rPr lang="en-US" sz="2400" dirty="0" err="1">
                <a:latin typeface="Consolas" panose="020B0609020204030204" pitchFamily="49" charset="0"/>
              </a:rPr>
              <a:t>tty</a:t>
            </a:r>
            <a:r>
              <a:rPr lang="en-US" sz="2400" dirty="0"/>
              <a:t> will write </a:t>
            </a:r>
            <a:r>
              <a:rPr lang="en-US" sz="2400" dirty="0">
                <a:latin typeface="Consolas" panose="020B0609020204030204" pitchFamily="49" charset="0"/>
              </a:rPr>
              <a:t>“hello”</a:t>
            </a:r>
            <a:r>
              <a:rPr lang="en-US" sz="2400" dirty="0"/>
              <a:t> to the terminal</a:t>
            </a:r>
          </a:p>
          <a:p>
            <a:pPr lvl="2"/>
            <a:r>
              <a:rPr lang="en-US" sz="2400" dirty="0"/>
              <a:t>A shell interacts with a terminal to receive user input and display results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1BF93E-DE74-4340-8F5A-5AD37205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2185" r="3903"/>
          <a:stretch/>
        </p:blipFill>
        <p:spPr bwMode="auto">
          <a:xfrm>
            <a:off x="0" y="1832284"/>
            <a:ext cx="3622876" cy="50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54CD86-2BCF-4E7D-A0DA-5968C995B885}"/>
              </a:ext>
            </a:extLst>
          </p:cNvPr>
          <p:cNvSpPr txBox="1"/>
          <p:nvPr/>
        </p:nvSpPr>
        <p:spPr>
          <a:xfrm>
            <a:off x="4305783" y="3079268"/>
            <a:ext cx="652812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raw_disk_fd</a:t>
            </a:r>
            <a:r>
              <a:rPr lang="en-US" sz="2400" dirty="0">
                <a:latin typeface="Consolas" panose="020B0609020204030204" pitchFamily="49" charset="0"/>
              </a:rPr>
              <a:t> = open("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/dev/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sda</a:t>
            </a:r>
            <a:r>
              <a:rPr lang="en-US" sz="2400" dirty="0">
                <a:latin typeface="Consolas" panose="020B0609020204030204" pitchFamily="49" charset="0"/>
              </a:rPr>
              <a:t>",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             O_RDWR);</a:t>
            </a: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char* </a:t>
            </a:r>
            <a:r>
              <a:rPr lang="en-US" sz="2400" dirty="0">
                <a:latin typeface="Consolas" panose="020B0609020204030204" pitchFamily="49" charset="0"/>
              </a:rPr>
              <a:t>str = "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CS 1610 4EVA</a:t>
            </a:r>
            <a:r>
              <a:rPr lang="en-US" sz="2400" dirty="0">
                <a:latin typeface="Consolas" panose="020B0609020204030204" pitchFamily="49" charset="0"/>
              </a:rPr>
              <a:t>";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write(</a:t>
            </a:r>
            <a:r>
              <a:rPr lang="en-US" sz="2400" dirty="0" err="1">
                <a:latin typeface="Consolas" panose="020B0609020204030204" pitchFamily="49" charset="0"/>
              </a:rPr>
              <a:t>raw_disk_fd</a:t>
            </a:r>
            <a:r>
              <a:rPr lang="en-US" sz="2400" dirty="0">
                <a:latin typeface="Consolas" panose="020B0609020204030204" pitchFamily="49" charset="0"/>
              </a:rPr>
              <a:t>, str, </a:t>
            </a:r>
            <a:r>
              <a:rPr lang="en-US" sz="2400" dirty="0" err="1">
                <a:latin typeface="Consolas" panose="020B0609020204030204" pitchFamily="49" charset="0"/>
              </a:rPr>
              <a:t>strlen</a:t>
            </a:r>
            <a:r>
              <a:rPr lang="en-US" sz="2400" dirty="0">
                <a:latin typeface="Consolas" panose="020B0609020204030204" pitchFamily="49" charset="0"/>
              </a:rPr>
              <a:t>(str));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close(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2865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6AE98-339B-4D6D-8D90-6A4A6DF0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0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09D7F-F0F7-414F-BAE7-6AC4B3B3737A}"/>
              </a:ext>
            </a:extLst>
          </p:cNvPr>
          <p:cNvSpPr txBox="1"/>
          <p:nvPr/>
        </p:nvSpPr>
        <p:spPr>
          <a:xfrm>
            <a:off x="4305783" y="3079268"/>
            <a:ext cx="652812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raw_disk_fd</a:t>
            </a:r>
            <a:r>
              <a:rPr lang="en-US" sz="2400" dirty="0">
                <a:latin typeface="Consolas" panose="020B0609020204030204" pitchFamily="49" charset="0"/>
              </a:rPr>
              <a:t> = open("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/dev/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sda</a:t>
            </a:r>
            <a:r>
              <a:rPr lang="en-US" sz="2400" dirty="0">
                <a:latin typeface="Consolas" panose="020B0609020204030204" pitchFamily="49" charset="0"/>
              </a:rPr>
              <a:t>",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             O_RDWR);</a:t>
            </a: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</a:rPr>
              <a:t>char* </a:t>
            </a:r>
            <a:r>
              <a:rPr lang="en-US" sz="2400" dirty="0">
                <a:latin typeface="Consolas" panose="020B0609020204030204" pitchFamily="49" charset="0"/>
              </a:rPr>
              <a:t>str = “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</a:rPr>
              <a:t>CS 1610 4EVA</a:t>
            </a:r>
            <a:r>
              <a:rPr lang="en-US" sz="2400" dirty="0">
                <a:latin typeface="Consolas" panose="020B0609020204030204" pitchFamily="49" charset="0"/>
              </a:rPr>
              <a:t>”;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write(</a:t>
            </a:r>
            <a:r>
              <a:rPr lang="en-US" sz="2400" dirty="0" err="1">
                <a:latin typeface="Consolas" panose="020B0609020204030204" pitchFamily="49" charset="0"/>
              </a:rPr>
              <a:t>raw_disk_fd</a:t>
            </a:r>
            <a:r>
              <a:rPr lang="en-US" sz="2400" dirty="0">
                <a:latin typeface="Consolas" panose="020B0609020204030204" pitchFamily="49" charset="0"/>
              </a:rPr>
              <a:t>, str, </a:t>
            </a:r>
            <a:r>
              <a:rPr lang="en-US" sz="2400" dirty="0" err="1">
                <a:latin typeface="Consolas" panose="020B0609020204030204" pitchFamily="49" charset="0"/>
              </a:rPr>
              <a:t>strlen</a:t>
            </a:r>
            <a:r>
              <a:rPr lang="en-US" sz="2400" dirty="0">
                <a:latin typeface="Consolas" panose="020B0609020204030204" pitchFamily="49" charset="0"/>
              </a:rPr>
              <a:t>(str));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close(</a:t>
            </a:r>
            <a:r>
              <a:rPr lang="en-US" sz="2400" dirty="0" err="1">
                <a:latin typeface="Consolas" panose="020B0609020204030204" pitchFamily="49" charset="0"/>
              </a:rPr>
              <a:t>fd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4CB4BA-5C1B-4F9A-8E77-23C67C853BF1}"/>
              </a:ext>
            </a:extLst>
          </p:cNvPr>
          <p:cNvSpPr txBox="1"/>
          <p:nvPr/>
        </p:nvSpPr>
        <p:spPr>
          <a:xfrm>
            <a:off x="4103225" y="5113281"/>
            <a:ext cx="693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TRY THIS AT HOME</a:t>
            </a:r>
          </a:p>
        </p:txBody>
      </p:sp>
    </p:spTree>
    <p:extLst>
      <p:ext uri="{BB962C8B-B14F-4D97-AF65-F5344CB8AC3E}">
        <p14:creationId xmlns:p14="http://schemas.microsoft.com/office/powerpoint/2010/main" val="38697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9328-08BD-404C-9EA3-C67DBA26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0467"/>
            <a:ext cx="10515600" cy="10932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Abstraction to Rule Them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8BE5-F5DD-465F-92ED-670C6EE4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2" y="636608"/>
            <a:ext cx="8472670" cy="629662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Unix-derived OSes, user-level code often interacts with important resources via the file abstraction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An actual file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/home/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alice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/data.txt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pipe created by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pipe(int 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pipefd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[2])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raw storage device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sda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In Linux, many devices are accessible via the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/dev</a:t>
            </a:r>
            <a:r>
              <a:rPr lang="en-US" sz="3600" dirty="0">
                <a:solidFill>
                  <a:schemeClr val="bg1"/>
                </a:solidFill>
              </a:rPr>
              <a:t> directory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raw storage device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sda</a:t>
            </a:r>
            <a:endParaRPr lang="en-US" sz="2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Ex: A terminal like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</a:rPr>
              <a:t>/dev/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</a:rPr>
              <a:t>tty</a:t>
            </a:r>
            <a:r>
              <a:rPr lang="en-US" sz="2800" dirty="0">
                <a:solidFill>
                  <a:schemeClr val="bg1"/>
                </a:solidFill>
              </a:rPr>
              <a:t>, which represents the terminal for the current process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A shell interacts with a terminal to receive user input and display results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Ex: The shell command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echo hello &gt; /dev/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tty</a:t>
            </a:r>
            <a:r>
              <a:rPr lang="en-US" sz="2400" dirty="0">
                <a:solidFill>
                  <a:schemeClr val="bg1"/>
                </a:solidFill>
              </a:rPr>
              <a:t> will write 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“hello”</a:t>
            </a:r>
            <a:r>
              <a:rPr lang="en-US" sz="2400" dirty="0">
                <a:solidFill>
                  <a:schemeClr val="bg1"/>
                </a:solidFill>
              </a:rPr>
              <a:t> to the terminal (i.e., the console)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1BF93E-DE74-4340-8F5A-5AD37205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2185" r="3903"/>
          <a:stretch/>
        </p:blipFill>
        <p:spPr bwMode="auto">
          <a:xfrm>
            <a:off x="0" y="1832284"/>
            <a:ext cx="3622876" cy="50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9DDA9B-98BB-4161-8A05-9CC84165CAA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53301F-C62A-4BB4-8F62-6F9E29D1A401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24076E-9D8C-4D06-A65C-C2A05D3CCFA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Image result for teleprinter">
                <a:extLst>
                  <a:ext uri="{FF2B5EF4-FFF2-40B4-BE49-F238E27FC236}">
                    <a16:creationId xmlns:a16="http://schemas.microsoft.com/office/drawing/2014/main" id="{17CAAD34-D5E6-4E55-A98A-AB01540926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1852" y="80550"/>
                <a:ext cx="6842548" cy="606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FF28A-2354-4E1D-8CC6-FA39EE48F0E8}"/>
                </a:ext>
              </a:extLst>
            </p:cNvPr>
            <p:cNvSpPr txBox="1"/>
            <p:nvPr/>
          </p:nvSpPr>
          <p:spPr>
            <a:xfrm>
              <a:off x="2854645" y="6094278"/>
              <a:ext cx="8216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 physical teletypewriter (“TTY”)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16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A3A0-E961-42CC-9AEE-658AB4CB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19"/>
            <a:ext cx="10515600" cy="937550"/>
          </a:xfrm>
        </p:spPr>
        <p:txBody>
          <a:bodyPr/>
          <a:lstStyle/>
          <a:p>
            <a:r>
              <a:rPr lang="en-US" dirty="0"/>
              <a:t>The Virtual File System (VFS)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A93C-CB77-42F0-A901-6869F87C5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53" y="960696"/>
            <a:ext cx="12002947" cy="1447128"/>
          </a:xfrm>
        </p:spPr>
        <p:txBody>
          <a:bodyPr>
            <a:normAutofit/>
          </a:bodyPr>
          <a:lstStyle/>
          <a:p>
            <a:r>
              <a:rPr lang="en-US" dirty="0"/>
              <a:t>In The Olden Days, an OS could only use a single, baked-in file system</a:t>
            </a:r>
          </a:p>
          <a:p>
            <a:r>
              <a:rPr lang="en-US" dirty="0"/>
              <a:t>The VFS interface defines an abstract, generic interface that a file system should present to the 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3B05A-89A3-4FE1-B804-A6D202B3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061" y="2048714"/>
            <a:ext cx="7403059" cy="4809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B877D7-752E-4B9F-9590-387673769087}"/>
              </a:ext>
            </a:extLst>
          </p:cNvPr>
          <p:cNvSpPr txBox="1">
            <a:spLocks/>
          </p:cNvSpPr>
          <p:nvPr/>
        </p:nvSpPr>
        <p:spPr>
          <a:xfrm>
            <a:off x="189053" y="2314933"/>
            <a:ext cx="4313499" cy="4543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/>
              <a:t>A specific file system has to implement the VFS methods</a:t>
            </a:r>
          </a:p>
          <a:p>
            <a:pPr lvl="1"/>
            <a:r>
              <a:rPr lang="en-US" sz="2600" dirty="0"/>
              <a:t>The OS only interacts with the file system through those VFS methods</a:t>
            </a:r>
          </a:p>
          <a:p>
            <a:r>
              <a:rPr lang="en-US" sz="3000" dirty="0"/>
              <a:t>In a modern OS, the VFS abstractions can also encapsulate “file systems” that don’t involve a disk</a:t>
            </a:r>
          </a:p>
          <a:p>
            <a:pPr lvl="1"/>
            <a:r>
              <a:rPr lang="en-US" sz="2600" dirty="0"/>
              <a:t>Ex: Pipes use a pure in-memory buffer</a:t>
            </a:r>
          </a:p>
        </p:txBody>
      </p:sp>
    </p:spTree>
    <p:extLst>
      <p:ext uri="{BB962C8B-B14F-4D97-AF65-F5344CB8AC3E}">
        <p14:creationId xmlns:p14="http://schemas.microsoft.com/office/powerpoint/2010/main" val="10752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21247</TotalTime>
  <Words>5403</Words>
  <Application>Microsoft Office PowerPoint</Application>
  <PresentationFormat>Widescreen</PresentationFormat>
  <Paragraphs>566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Consolas</vt:lpstr>
      <vt:lpstr>Lucida Console</vt:lpstr>
      <vt:lpstr>Segoe UI</vt:lpstr>
      <vt:lpstr>Segoe UI Light</vt:lpstr>
      <vt:lpstr>Office Theme</vt:lpstr>
      <vt:lpstr>PowerPoint Presentation</vt:lpstr>
      <vt:lpstr>The Unix Philosophy</vt:lpstr>
      <vt:lpstr>One Abstraction to Rule Them All</vt:lpstr>
      <vt:lpstr>PowerPoint Presentation</vt:lpstr>
      <vt:lpstr>PowerPoint Presentation</vt:lpstr>
      <vt:lpstr>One Abstraction to Rule Them All</vt:lpstr>
      <vt:lpstr>PowerPoint Presentation</vt:lpstr>
      <vt:lpstr>One Abstraction to Rule Them All</vt:lpstr>
      <vt:lpstr>The Virtual File System (VFS) Interface</vt:lpstr>
      <vt:lpstr>PowerPoint Presentation</vt:lpstr>
      <vt:lpstr>PowerPoint Presentation</vt:lpstr>
      <vt:lpstr>PowerPoint Presentation</vt:lpstr>
      <vt:lpstr>PowerPoint Presentation</vt:lpstr>
      <vt:lpstr>Case study: Linux’s “vnode”</vt:lpstr>
      <vt:lpstr>PowerPoint Presentation</vt:lpstr>
      <vt:lpstr>PowerPoint Presentation</vt:lpstr>
      <vt:lpstr>PowerPoint Presentation</vt:lpstr>
      <vt:lpstr>PowerPoint Presentation</vt:lpstr>
      <vt:lpstr>Case study: Linux’s “vnode”</vt:lpstr>
      <vt:lpstr>VFS: A High-level View</vt:lpstr>
      <vt:lpstr>Per-process File Metadata</vt:lpstr>
      <vt:lpstr>Handling File Descriptors in fork()</vt:lpstr>
      <vt:lpstr>Example: A fork()’ing Network Server</vt:lpstr>
      <vt:lpstr>Example: A fork()’ing Network Server</vt:lpstr>
      <vt:lpstr>Is Concurrency Always a Good Idea?</vt:lpstr>
      <vt:lpstr>Linux’s epoll() to the rescue!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Mickens, James</cp:lastModifiedBy>
  <cp:revision>8199</cp:revision>
  <dcterms:created xsi:type="dcterms:W3CDTF">2017-01-17T01:11:39Z</dcterms:created>
  <dcterms:modified xsi:type="dcterms:W3CDTF">2026-03-03T15:41:34Z</dcterms:modified>
</cp:coreProperties>
</file>